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34"/>
  </p:notesMasterIdLst>
  <p:sldIdLst>
    <p:sldId id="294" r:id="rId2"/>
    <p:sldId id="263" r:id="rId3"/>
    <p:sldId id="295" r:id="rId4"/>
    <p:sldId id="264" r:id="rId5"/>
    <p:sldId id="268" r:id="rId6"/>
    <p:sldId id="266" r:id="rId7"/>
    <p:sldId id="274" r:id="rId8"/>
    <p:sldId id="275" r:id="rId9"/>
    <p:sldId id="277" r:id="rId10"/>
    <p:sldId id="278" r:id="rId11"/>
    <p:sldId id="282" r:id="rId12"/>
    <p:sldId id="281" r:id="rId13"/>
    <p:sldId id="279" r:id="rId14"/>
    <p:sldId id="280" r:id="rId15"/>
    <p:sldId id="276" r:id="rId16"/>
    <p:sldId id="269" r:id="rId17"/>
    <p:sldId id="272" r:id="rId18"/>
    <p:sldId id="291" r:id="rId19"/>
    <p:sldId id="293" r:id="rId20"/>
    <p:sldId id="292" r:id="rId21"/>
    <p:sldId id="273" r:id="rId22"/>
    <p:sldId id="296" r:id="rId23"/>
    <p:sldId id="290" r:id="rId24"/>
    <p:sldId id="301" r:id="rId25"/>
    <p:sldId id="287" r:id="rId26"/>
    <p:sldId id="286" r:id="rId27"/>
    <p:sldId id="271" r:id="rId28"/>
    <p:sldId id="298" r:id="rId29"/>
    <p:sldId id="300" r:id="rId30"/>
    <p:sldId id="299" r:id="rId31"/>
    <p:sldId id="267" r:id="rId32"/>
    <p:sldId id="283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Μηλιτσοπούλου Χρυσάνθη" initials="ΜΧ" lastIdx="1" clrIdx="0">
    <p:extLst>
      <p:ext uri="{19B8F6BF-5375-455C-9EA6-DF929625EA0E}">
        <p15:presenceInfo xmlns:p15="http://schemas.microsoft.com/office/powerpoint/2012/main" userId="Μηλιτσοπούλου Χρυσάνθη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532A"/>
    <a:srgbClr val="660033"/>
    <a:srgbClr val="9088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07EB72-8258-4ABB-AB23-0A8243099437}" v="2" dt="2022-10-24T08:12:54.1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86433" autoAdjust="0"/>
  </p:normalViewPr>
  <p:slideViewPr>
    <p:cSldViewPr snapToGrid="0">
      <p:cViewPr varScale="1">
        <p:scale>
          <a:sx n="95" d="100"/>
          <a:sy n="95" d="100"/>
        </p:scale>
        <p:origin x="1272" y="90"/>
      </p:cViewPr>
      <p:guideLst/>
    </p:cSldViewPr>
  </p:slideViewPr>
  <p:outlineViewPr>
    <p:cViewPr>
      <p:scale>
        <a:sx n="33" d="100"/>
        <a:sy n="33" d="100"/>
      </p:scale>
      <p:origin x="0" y="-2593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572"/>
    </p:cViewPr>
  </p:sorterViewPr>
  <p:notesViewPr>
    <p:cSldViewPr snapToGrid="0">
      <p:cViewPr varScale="1">
        <p:scale>
          <a:sx n="84" d="100"/>
          <a:sy n="84" d="100"/>
        </p:scale>
        <p:origin x="231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0C41D5-2E37-40D5-929D-CD6BFDE752F0}" type="doc">
      <dgm:prSet loTypeId="urn:microsoft.com/office/officeart/2005/8/layout/venn1" loCatId="relationship" qsTypeId="urn:microsoft.com/office/officeart/2005/8/quickstyle/simple3" qsCatId="simple" csTypeId="urn:microsoft.com/office/officeart/2005/8/colors/accent1_2" csCatId="accent1" phldr="1"/>
      <dgm:spPr/>
    </dgm:pt>
    <dgm:pt modelId="{5AE7B99B-55BD-4A5C-999E-98BFBF06F467}">
      <dgm:prSet phldrT="[Κείμενο]"/>
      <dgm:spPr>
        <a:solidFill>
          <a:srgbClr val="00B0F0"/>
        </a:solidFill>
      </dgm:spPr>
      <dgm:t>
        <a:bodyPr/>
        <a:lstStyle/>
        <a:p>
          <a:r>
            <a:rPr lang="en-US" dirty="0"/>
            <a:t>What your business does best</a:t>
          </a:r>
          <a:endParaRPr lang="el-GR" dirty="0"/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42F9651A-D716-495A-8BDA-6B7B4E9D7C6C}" type="parTrans" cxnId="{7BF706AF-A446-4FC2-9B85-4ECF899E54B9}">
      <dgm:prSet/>
      <dgm:spPr/>
      <dgm:t>
        <a:bodyPr/>
        <a:lstStyle/>
        <a:p>
          <a:endParaRPr lang="el-GR"/>
        </a:p>
      </dgm:t>
    </dgm:pt>
    <dgm:pt modelId="{E61BF83D-FC05-41FE-B11B-BDF1D9873332}" type="sibTrans" cxnId="{7BF706AF-A446-4FC2-9B85-4ECF899E54B9}">
      <dgm:prSet/>
      <dgm:spPr/>
      <dgm:t>
        <a:bodyPr/>
        <a:lstStyle/>
        <a:p>
          <a:endParaRPr lang="el-GR"/>
        </a:p>
      </dgm:t>
    </dgm:pt>
    <dgm:pt modelId="{C274F2BA-4649-4D2F-811D-A6E66FB2EBF1}">
      <dgm:prSet phldrT="[Κείμενο]"/>
      <dgm:spPr>
        <a:solidFill>
          <a:srgbClr val="FFFF00">
            <a:alpha val="50000"/>
          </a:srgbClr>
        </a:solidFill>
      </dgm:spPr>
      <dgm:t>
        <a:bodyPr/>
        <a:lstStyle/>
        <a:p>
          <a:r>
            <a:rPr lang="en-US" dirty="0"/>
            <a:t>What your competition lacks</a:t>
          </a:r>
          <a:endParaRPr lang="el-GR" dirty="0"/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26F539BE-8575-4C5D-A20D-176CF4B86C6B}" type="parTrans" cxnId="{A18FBE35-4F03-434C-AABF-4462701E6EE8}">
      <dgm:prSet/>
      <dgm:spPr/>
      <dgm:t>
        <a:bodyPr/>
        <a:lstStyle/>
        <a:p>
          <a:endParaRPr lang="el-GR"/>
        </a:p>
      </dgm:t>
    </dgm:pt>
    <dgm:pt modelId="{A002A109-7A43-4783-AAEB-B0C667E8F103}" type="sibTrans" cxnId="{A18FBE35-4F03-434C-AABF-4462701E6EE8}">
      <dgm:prSet/>
      <dgm:spPr/>
      <dgm:t>
        <a:bodyPr/>
        <a:lstStyle/>
        <a:p>
          <a:endParaRPr lang="el-GR"/>
        </a:p>
      </dgm:t>
    </dgm:pt>
    <dgm:pt modelId="{44997251-580E-4622-8822-103748EA697D}">
      <dgm:prSet phldrT="[Κείμενο]"/>
      <dgm:spPr>
        <a:solidFill>
          <a:srgbClr val="FF0000">
            <a:alpha val="49804"/>
          </a:srgbClr>
        </a:solidFill>
      </dgm:spPr>
      <dgm:t>
        <a:bodyPr/>
        <a:lstStyle/>
        <a:p>
          <a:r>
            <a:rPr lang="en-US" dirty="0"/>
            <a:t>What your customer desires</a:t>
          </a:r>
          <a:endParaRPr lang="el-GR" dirty="0"/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A4F1BD9D-9C84-4721-8A0B-279E50C246A3}" type="parTrans" cxnId="{2292A517-3E89-45AB-B2AC-0D7A142E707C}">
      <dgm:prSet/>
      <dgm:spPr/>
      <dgm:t>
        <a:bodyPr/>
        <a:lstStyle/>
        <a:p>
          <a:endParaRPr lang="el-GR"/>
        </a:p>
      </dgm:t>
    </dgm:pt>
    <dgm:pt modelId="{1B01282F-EAEC-4467-8EB9-C167303E399D}" type="sibTrans" cxnId="{2292A517-3E89-45AB-B2AC-0D7A142E707C}">
      <dgm:prSet/>
      <dgm:spPr/>
      <dgm:t>
        <a:bodyPr/>
        <a:lstStyle/>
        <a:p>
          <a:endParaRPr lang="el-GR"/>
        </a:p>
      </dgm:t>
    </dgm:pt>
    <dgm:pt modelId="{951EF99D-5253-48C5-A94F-CAB690FA234F}" type="pres">
      <dgm:prSet presAssocID="{080C41D5-2E37-40D5-929D-CD6BFDE752F0}" presName="compositeShape" presStyleCnt="0">
        <dgm:presLayoutVars>
          <dgm:chMax val="7"/>
          <dgm:dir/>
          <dgm:resizeHandles val="exact"/>
        </dgm:presLayoutVars>
      </dgm:prSet>
      <dgm:spPr/>
    </dgm:pt>
    <dgm:pt modelId="{32ADE86C-A500-409C-8F71-95D93596FCDE}" type="pres">
      <dgm:prSet presAssocID="{5AE7B99B-55BD-4A5C-999E-98BFBF06F467}" presName="circ1" presStyleLbl="vennNode1" presStyleIdx="0" presStyleCnt="3"/>
      <dgm:spPr/>
    </dgm:pt>
    <dgm:pt modelId="{B6B746ED-C6E5-408E-8ACB-2769CCB190C9}" type="pres">
      <dgm:prSet presAssocID="{5AE7B99B-55BD-4A5C-999E-98BFBF06F46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C9A4702-7F44-43A7-A9F0-FCD521AA2EFF}" type="pres">
      <dgm:prSet presAssocID="{C274F2BA-4649-4D2F-811D-A6E66FB2EBF1}" presName="circ2" presStyleLbl="vennNode1" presStyleIdx="1" presStyleCnt="3"/>
      <dgm:spPr/>
    </dgm:pt>
    <dgm:pt modelId="{84C4347F-7F70-4451-A276-F815EAE431FD}" type="pres">
      <dgm:prSet presAssocID="{C274F2BA-4649-4D2F-811D-A6E66FB2EBF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9D26665-F8D6-4CD2-A96E-0280ADB29A5C}" type="pres">
      <dgm:prSet presAssocID="{44997251-580E-4622-8822-103748EA697D}" presName="circ3" presStyleLbl="vennNode1" presStyleIdx="2" presStyleCnt="3"/>
      <dgm:spPr/>
    </dgm:pt>
    <dgm:pt modelId="{6BBD62C6-3B9B-4666-A28B-7EE9DB25E26E}" type="pres">
      <dgm:prSet presAssocID="{44997251-580E-4622-8822-103748EA697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2292A517-3E89-45AB-B2AC-0D7A142E707C}" srcId="{080C41D5-2E37-40D5-929D-CD6BFDE752F0}" destId="{44997251-580E-4622-8822-103748EA697D}" srcOrd="2" destOrd="0" parTransId="{A4F1BD9D-9C84-4721-8A0B-279E50C246A3}" sibTransId="{1B01282F-EAEC-4467-8EB9-C167303E399D}"/>
    <dgm:cxn modelId="{77EEA01A-EE5E-4D5E-926A-C06EEAAA3305}" type="presOf" srcId="{44997251-580E-4622-8822-103748EA697D}" destId="{E9D26665-F8D6-4CD2-A96E-0280ADB29A5C}" srcOrd="0" destOrd="0" presId="urn:microsoft.com/office/officeart/2005/8/layout/venn1"/>
    <dgm:cxn modelId="{5FFDCB23-40EE-47AE-88A2-188093A89E7D}" type="presOf" srcId="{5AE7B99B-55BD-4A5C-999E-98BFBF06F467}" destId="{32ADE86C-A500-409C-8F71-95D93596FCDE}" srcOrd="0" destOrd="0" presId="urn:microsoft.com/office/officeart/2005/8/layout/venn1"/>
    <dgm:cxn modelId="{A18FBE35-4F03-434C-AABF-4462701E6EE8}" srcId="{080C41D5-2E37-40D5-929D-CD6BFDE752F0}" destId="{C274F2BA-4649-4D2F-811D-A6E66FB2EBF1}" srcOrd="1" destOrd="0" parTransId="{26F539BE-8575-4C5D-A20D-176CF4B86C6B}" sibTransId="{A002A109-7A43-4783-AAEB-B0C667E8F103}"/>
    <dgm:cxn modelId="{328A5E3C-3B63-4672-AF90-891C211FF678}" type="presOf" srcId="{5AE7B99B-55BD-4A5C-999E-98BFBF06F467}" destId="{B6B746ED-C6E5-408E-8ACB-2769CCB190C9}" srcOrd="1" destOrd="0" presId="urn:microsoft.com/office/officeart/2005/8/layout/venn1"/>
    <dgm:cxn modelId="{61662F98-7BE9-4738-B37A-CD5EF5BCCE38}" type="presOf" srcId="{C274F2BA-4649-4D2F-811D-A6E66FB2EBF1}" destId="{84C4347F-7F70-4451-A276-F815EAE431FD}" srcOrd="1" destOrd="0" presId="urn:microsoft.com/office/officeart/2005/8/layout/venn1"/>
    <dgm:cxn modelId="{7FE48A99-B53B-4748-89CF-801F28CF1CBF}" type="presOf" srcId="{44997251-580E-4622-8822-103748EA697D}" destId="{6BBD62C6-3B9B-4666-A28B-7EE9DB25E26E}" srcOrd="1" destOrd="0" presId="urn:microsoft.com/office/officeart/2005/8/layout/venn1"/>
    <dgm:cxn modelId="{05BAE2A0-0E7B-4D85-A3DC-00ED3F841472}" type="presOf" srcId="{C274F2BA-4649-4D2F-811D-A6E66FB2EBF1}" destId="{AC9A4702-7F44-43A7-A9F0-FCD521AA2EFF}" srcOrd="0" destOrd="0" presId="urn:microsoft.com/office/officeart/2005/8/layout/venn1"/>
    <dgm:cxn modelId="{7BF706AF-A446-4FC2-9B85-4ECF899E54B9}" srcId="{080C41D5-2E37-40D5-929D-CD6BFDE752F0}" destId="{5AE7B99B-55BD-4A5C-999E-98BFBF06F467}" srcOrd="0" destOrd="0" parTransId="{42F9651A-D716-495A-8BDA-6B7B4E9D7C6C}" sibTransId="{E61BF83D-FC05-41FE-B11B-BDF1D9873332}"/>
    <dgm:cxn modelId="{0710EAF4-632F-4313-AE77-7EECF3A506B3}" type="presOf" srcId="{080C41D5-2E37-40D5-929D-CD6BFDE752F0}" destId="{951EF99D-5253-48C5-A94F-CAB690FA234F}" srcOrd="0" destOrd="0" presId="urn:microsoft.com/office/officeart/2005/8/layout/venn1"/>
    <dgm:cxn modelId="{DFC78642-AE56-4E10-8885-F27AA30D4378}" type="presParOf" srcId="{951EF99D-5253-48C5-A94F-CAB690FA234F}" destId="{32ADE86C-A500-409C-8F71-95D93596FCDE}" srcOrd="0" destOrd="0" presId="urn:microsoft.com/office/officeart/2005/8/layout/venn1"/>
    <dgm:cxn modelId="{CDCC08B3-EEF9-4FE2-8AD8-085F05FE99C0}" type="presParOf" srcId="{951EF99D-5253-48C5-A94F-CAB690FA234F}" destId="{B6B746ED-C6E5-408E-8ACB-2769CCB190C9}" srcOrd="1" destOrd="0" presId="urn:microsoft.com/office/officeart/2005/8/layout/venn1"/>
    <dgm:cxn modelId="{7FB83862-C1AF-4118-A6D0-4D1DEF8FFAF9}" type="presParOf" srcId="{951EF99D-5253-48C5-A94F-CAB690FA234F}" destId="{AC9A4702-7F44-43A7-A9F0-FCD521AA2EFF}" srcOrd="2" destOrd="0" presId="urn:microsoft.com/office/officeart/2005/8/layout/venn1"/>
    <dgm:cxn modelId="{9CBB1FFB-03CF-4CCA-A601-935CE65E60FF}" type="presParOf" srcId="{951EF99D-5253-48C5-A94F-CAB690FA234F}" destId="{84C4347F-7F70-4451-A276-F815EAE431FD}" srcOrd="3" destOrd="0" presId="urn:microsoft.com/office/officeart/2005/8/layout/venn1"/>
    <dgm:cxn modelId="{B4A7F494-EEA6-4B77-8EF1-4A9919506E98}" type="presParOf" srcId="{951EF99D-5253-48C5-A94F-CAB690FA234F}" destId="{E9D26665-F8D6-4CD2-A96E-0280ADB29A5C}" srcOrd="4" destOrd="0" presId="urn:microsoft.com/office/officeart/2005/8/layout/venn1"/>
    <dgm:cxn modelId="{150548AB-C841-4210-81B3-0D0C822CD96E}" type="presParOf" srcId="{951EF99D-5253-48C5-A94F-CAB690FA234F}" destId="{6BBD62C6-3B9B-4666-A28B-7EE9DB25E26E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B059EE-FF4F-479D-8A86-EEB61A46663E}" type="doc">
      <dgm:prSet loTypeId="urn:microsoft.com/office/officeart/2005/8/layout/pyramid3" loCatId="pyramid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l-GR"/>
        </a:p>
      </dgm:t>
    </dgm:pt>
    <dgm:pt modelId="{88435571-B7E4-48CF-AB8D-0E47C03B40FB}">
      <dgm:prSet phldrT="[Κείμενο]" custT="1"/>
      <dgm:spPr/>
      <dgm:t>
        <a:bodyPr/>
        <a:lstStyle/>
        <a:p>
          <a:r>
            <a:rPr lang="en-US" sz="1600" dirty="0"/>
            <a:t>Awareness</a:t>
          </a:r>
          <a:endParaRPr lang="el-GR" sz="1600" dirty="0"/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07DDD9BC-8DCF-4EEC-811C-1C2A4FF5F2C8}" type="parTrans" cxnId="{12261204-9D36-4667-97AD-52FFB1DDCE11}">
      <dgm:prSet/>
      <dgm:spPr/>
      <dgm:t>
        <a:bodyPr/>
        <a:lstStyle/>
        <a:p>
          <a:endParaRPr lang="el-GR"/>
        </a:p>
      </dgm:t>
    </dgm:pt>
    <dgm:pt modelId="{8B49DDEC-F56E-4617-9396-CD6762B7F5A2}" type="sibTrans" cxnId="{12261204-9D36-4667-97AD-52FFB1DDCE11}">
      <dgm:prSet/>
      <dgm:spPr/>
      <dgm:t>
        <a:bodyPr/>
        <a:lstStyle/>
        <a:p>
          <a:endParaRPr lang="el-GR"/>
        </a:p>
      </dgm:t>
    </dgm:pt>
    <dgm:pt modelId="{D3B5C99C-A47D-4355-A73D-82C3CBF9FF64}">
      <dgm:prSet phldrT="[Κείμενο]"/>
      <dgm:spPr/>
      <dgm:t>
        <a:bodyPr/>
        <a:lstStyle/>
        <a:p>
          <a:r>
            <a:rPr lang="en-US" dirty="0"/>
            <a:t>Interest</a:t>
          </a:r>
          <a:endParaRPr lang="el-GR" dirty="0"/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B856F7CC-E4E6-4F87-BE74-7B8CA19733C6}" type="parTrans" cxnId="{48D7E5B1-E904-47C1-9CD9-D8E0618B140D}">
      <dgm:prSet/>
      <dgm:spPr/>
      <dgm:t>
        <a:bodyPr/>
        <a:lstStyle/>
        <a:p>
          <a:endParaRPr lang="el-GR"/>
        </a:p>
      </dgm:t>
    </dgm:pt>
    <dgm:pt modelId="{C4C53EF6-2D00-49F3-8FA5-F361A59ABFCC}" type="sibTrans" cxnId="{48D7E5B1-E904-47C1-9CD9-D8E0618B140D}">
      <dgm:prSet/>
      <dgm:spPr/>
      <dgm:t>
        <a:bodyPr/>
        <a:lstStyle/>
        <a:p>
          <a:endParaRPr lang="el-GR"/>
        </a:p>
      </dgm:t>
    </dgm:pt>
    <dgm:pt modelId="{AEC348C4-FD43-4133-A787-A7E7B4C92108}">
      <dgm:prSet phldrT="[Κείμενο]"/>
      <dgm:spPr/>
      <dgm:t>
        <a:bodyPr/>
        <a:lstStyle/>
        <a:p>
          <a:r>
            <a:rPr lang="en-US" dirty="0"/>
            <a:t>Consideration</a:t>
          </a:r>
          <a:endParaRPr lang="el-GR" dirty="0"/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8CE53D1E-0252-468F-A6CF-935D06772EE1}" type="parTrans" cxnId="{94BB7802-2595-48ED-8170-CAECFC4217FC}">
      <dgm:prSet/>
      <dgm:spPr/>
      <dgm:t>
        <a:bodyPr/>
        <a:lstStyle/>
        <a:p>
          <a:endParaRPr lang="el-GR"/>
        </a:p>
      </dgm:t>
    </dgm:pt>
    <dgm:pt modelId="{0572C058-CDF2-4F76-9928-80F3F6126523}" type="sibTrans" cxnId="{94BB7802-2595-48ED-8170-CAECFC4217FC}">
      <dgm:prSet/>
      <dgm:spPr/>
      <dgm:t>
        <a:bodyPr/>
        <a:lstStyle/>
        <a:p>
          <a:endParaRPr lang="el-GR"/>
        </a:p>
      </dgm:t>
    </dgm:pt>
    <dgm:pt modelId="{6882BBAF-86F6-4DDD-BC8B-041FCB155C06}">
      <dgm:prSet/>
      <dgm:spPr/>
      <dgm:t>
        <a:bodyPr/>
        <a:lstStyle/>
        <a:p>
          <a:r>
            <a:rPr lang="en-US" dirty="0"/>
            <a:t>Evaluation</a:t>
          </a:r>
          <a:endParaRPr lang="el-GR" dirty="0"/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8D49ADD2-7835-419A-AA19-F45A6DF94C18}" type="parTrans" cxnId="{BF989976-A746-4494-A8CB-42F108F0BD67}">
      <dgm:prSet/>
      <dgm:spPr/>
      <dgm:t>
        <a:bodyPr/>
        <a:lstStyle/>
        <a:p>
          <a:endParaRPr lang="el-GR"/>
        </a:p>
      </dgm:t>
    </dgm:pt>
    <dgm:pt modelId="{AD7D7008-5537-4835-A2FD-9058FDDB3E7B}" type="sibTrans" cxnId="{BF989976-A746-4494-A8CB-42F108F0BD67}">
      <dgm:prSet/>
      <dgm:spPr/>
      <dgm:t>
        <a:bodyPr/>
        <a:lstStyle/>
        <a:p>
          <a:endParaRPr lang="el-GR"/>
        </a:p>
      </dgm:t>
    </dgm:pt>
    <dgm:pt modelId="{C5540AB9-C58E-4D3B-B8CE-0B37E6D39911}">
      <dgm:prSet/>
      <dgm:spPr/>
      <dgm:t>
        <a:bodyPr/>
        <a:lstStyle/>
        <a:p>
          <a:r>
            <a:rPr lang="en-US" dirty="0"/>
            <a:t>Decision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62F48504-3438-4173-B55B-5EAF05C20472}" type="parTrans" cxnId="{E8C9D398-8179-45BB-A8AE-0D188EBE2552}">
      <dgm:prSet/>
      <dgm:spPr/>
      <dgm:t>
        <a:bodyPr/>
        <a:lstStyle/>
        <a:p>
          <a:endParaRPr lang="el-GR"/>
        </a:p>
      </dgm:t>
    </dgm:pt>
    <dgm:pt modelId="{E8B8E857-9426-450A-AB80-EDF085C74F2B}" type="sibTrans" cxnId="{E8C9D398-8179-45BB-A8AE-0D188EBE2552}">
      <dgm:prSet/>
      <dgm:spPr/>
      <dgm:t>
        <a:bodyPr/>
        <a:lstStyle/>
        <a:p>
          <a:endParaRPr lang="el-GR"/>
        </a:p>
      </dgm:t>
    </dgm:pt>
    <dgm:pt modelId="{70CD85A2-5DA4-404D-BE49-A2D5D6BC852A}">
      <dgm:prSet/>
      <dgm:spPr/>
      <dgm:t>
        <a:bodyPr/>
        <a:lstStyle/>
        <a:p>
          <a:r>
            <a:rPr lang="en-US" dirty="0"/>
            <a:t>Purchase</a:t>
          </a:r>
          <a:endParaRPr lang="el-GR" dirty="0"/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9E1BBBDC-316B-4B9B-9A73-8CEC2D6DFA6E}" type="parTrans" cxnId="{7AB3B9DE-4F1C-4825-BABB-288D53D883FD}">
      <dgm:prSet/>
      <dgm:spPr/>
      <dgm:t>
        <a:bodyPr/>
        <a:lstStyle/>
        <a:p>
          <a:endParaRPr lang="el-GR"/>
        </a:p>
      </dgm:t>
    </dgm:pt>
    <dgm:pt modelId="{1556C99A-A0F9-4757-B986-DD5FB50BE5DD}" type="sibTrans" cxnId="{7AB3B9DE-4F1C-4825-BABB-288D53D883FD}">
      <dgm:prSet/>
      <dgm:spPr/>
      <dgm:t>
        <a:bodyPr/>
        <a:lstStyle/>
        <a:p>
          <a:endParaRPr lang="el-GR"/>
        </a:p>
      </dgm:t>
    </dgm:pt>
    <dgm:pt modelId="{F79284B9-48B4-43D5-BC36-0ECEC391FA25}">
      <dgm:prSet/>
      <dgm:spPr/>
      <dgm:t>
        <a:bodyPr/>
        <a:lstStyle/>
        <a:p>
          <a:r>
            <a:rPr lang="en-US" dirty="0"/>
            <a:t>Repeat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54FD6CC3-5BD2-4025-87A4-C5F6E7C49E2B}" type="parTrans" cxnId="{29906EB1-5730-48E8-8D16-000B9EA9F2A5}">
      <dgm:prSet/>
      <dgm:spPr/>
      <dgm:t>
        <a:bodyPr/>
        <a:lstStyle/>
        <a:p>
          <a:endParaRPr lang="el-GR"/>
        </a:p>
      </dgm:t>
    </dgm:pt>
    <dgm:pt modelId="{BEDF34BD-191B-4C26-AE9B-9ADEC9731CC9}" type="sibTrans" cxnId="{29906EB1-5730-48E8-8D16-000B9EA9F2A5}">
      <dgm:prSet/>
      <dgm:spPr/>
      <dgm:t>
        <a:bodyPr/>
        <a:lstStyle/>
        <a:p>
          <a:endParaRPr lang="el-GR"/>
        </a:p>
      </dgm:t>
    </dgm:pt>
    <dgm:pt modelId="{00C3C3DD-0B8F-4B9D-BC6C-922A91351B7F}">
      <dgm:prSet/>
      <dgm:spPr/>
      <dgm:t>
        <a:bodyPr/>
        <a:lstStyle/>
        <a:p>
          <a:r>
            <a:rPr lang="en-US" dirty="0"/>
            <a:t>Loyalty</a:t>
          </a:r>
          <a:endParaRPr lang="el-GR" dirty="0"/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2ECD48F8-7C7F-4AE8-82EC-62E1203186A1}" type="parTrans" cxnId="{ED923223-E925-4DB6-9731-A260BAA79DE9}">
      <dgm:prSet/>
      <dgm:spPr/>
      <dgm:t>
        <a:bodyPr/>
        <a:lstStyle/>
        <a:p>
          <a:endParaRPr lang="el-GR"/>
        </a:p>
      </dgm:t>
    </dgm:pt>
    <dgm:pt modelId="{D01A2923-306D-4A80-8BB6-AB75C0F52CE3}" type="sibTrans" cxnId="{ED923223-E925-4DB6-9731-A260BAA79DE9}">
      <dgm:prSet/>
      <dgm:spPr/>
      <dgm:t>
        <a:bodyPr/>
        <a:lstStyle/>
        <a:p>
          <a:endParaRPr lang="el-GR"/>
        </a:p>
      </dgm:t>
    </dgm:pt>
    <dgm:pt modelId="{183D88C5-0CA1-4F51-98EF-EFB27EC6D53F}">
      <dgm:prSet custT="1"/>
      <dgm:spPr/>
      <dgm:t>
        <a:bodyPr/>
        <a:lstStyle/>
        <a:p>
          <a:r>
            <a:rPr lang="en-US" sz="1600" dirty="0"/>
            <a:t>Advocacy</a:t>
          </a:r>
          <a:endParaRPr lang="el-GR" sz="1600" dirty="0"/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A78ACEDA-3A18-42EF-B6C5-20EEFCDB2806}" type="parTrans" cxnId="{2C364084-C83A-4DF8-BF80-FE2382CBE809}">
      <dgm:prSet/>
      <dgm:spPr/>
      <dgm:t>
        <a:bodyPr/>
        <a:lstStyle/>
        <a:p>
          <a:endParaRPr lang="el-GR"/>
        </a:p>
      </dgm:t>
    </dgm:pt>
    <dgm:pt modelId="{EDA868C9-70FE-48C5-B6B3-3BB202B7D81D}" type="sibTrans" cxnId="{2C364084-C83A-4DF8-BF80-FE2382CBE809}">
      <dgm:prSet/>
      <dgm:spPr/>
      <dgm:t>
        <a:bodyPr/>
        <a:lstStyle/>
        <a:p>
          <a:endParaRPr lang="el-GR"/>
        </a:p>
      </dgm:t>
    </dgm:pt>
    <dgm:pt modelId="{FBC575C5-68C2-47DB-B460-B191358F22C0}" type="pres">
      <dgm:prSet presAssocID="{EAB059EE-FF4F-479D-8A86-EEB61A46663E}" presName="Name0" presStyleCnt="0">
        <dgm:presLayoutVars>
          <dgm:dir/>
          <dgm:animLvl val="lvl"/>
          <dgm:resizeHandles val="exact"/>
        </dgm:presLayoutVars>
      </dgm:prSet>
      <dgm:spPr/>
    </dgm:pt>
    <dgm:pt modelId="{5BAEAC54-AC1F-4F77-A76E-EB7DC0927806}" type="pres">
      <dgm:prSet presAssocID="{88435571-B7E4-48CF-AB8D-0E47C03B40FB}" presName="Name8" presStyleCnt="0"/>
      <dgm:spPr/>
    </dgm:pt>
    <dgm:pt modelId="{57E3CD97-FE2C-4DDB-BE4A-5110A930C98D}" type="pres">
      <dgm:prSet presAssocID="{88435571-B7E4-48CF-AB8D-0E47C03B40FB}" presName="level" presStyleLbl="node1" presStyleIdx="0" presStyleCnt="9">
        <dgm:presLayoutVars>
          <dgm:chMax val="1"/>
          <dgm:bulletEnabled val="1"/>
        </dgm:presLayoutVars>
      </dgm:prSet>
      <dgm:spPr/>
    </dgm:pt>
    <dgm:pt modelId="{F26EF697-75A0-4DCC-866D-FBAD3AFF961A}" type="pres">
      <dgm:prSet presAssocID="{88435571-B7E4-48CF-AB8D-0E47C03B40F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8809205-E488-4E1B-B0EB-63AE46D55C4E}" type="pres">
      <dgm:prSet presAssocID="{D3B5C99C-A47D-4355-A73D-82C3CBF9FF64}" presName="Name8" presStyleCnt="0"/>
      <dgm:spPr/>
    </dgm:pt>
    <dgm:pt modelId="{0642737E-304A-42DE-A277-8AA8041F1BE5}" type="pres">
      <dgm:prSet presAssocID="{D3B5C99C-A47D-4355-A73D-82C3CBF9FF64}" presName="level" presStyleLbl="node1" presStyleIdx="1" presStyleCnt="9">
        <dgm:presLayoutVars>
          <dgm:chMax val="1"/>
          <dgm:bulletEnabled val="1"/>
        </dgm:presLayoutVars>
      </dgm:prSet>
      <dgm:spPr/>
    </dgm:pt>
    <dgm:pt modelId="{AAEA55BA-A638-44A4-853E-8E9842E32324}" type="pres">
      <dgm:prSet presAssocID="{D3B5C99C-A47D-4355-A73D-82C3CBF9FF6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8B70327-40B3-4BAB-AACD-4EE6F2391D37}" type="pres">
      <dgm:prSet presAssocID="{AEC348C4-FD43-4133-A787-A7E7B4C92108}" presName="Name8" presStyleCnt="0"/>
      <dgm:spPr/>
    </dgm:pt>
    <dgm:pt modelId="{FFF0488F-15B1-4EB2-98CA-FA1AD89C741F}" type="pres">
      <dgm:prSet presAssocID="{AEC348C4-FD43-4133-A787-A7E7B4C92108}" presName="level" presStyleLbl="node1" presStyleIdx="2" presStyleCnt="9">
        <dgm:presLayoutVars>
          <dgm:chMax val="1"/>
          <dgm:bulletEnabled val="1"/>
        </dgm:presLayoutVars>
      </dgm:prSet>
      <dgm:spPr/>
    </dgm:pt>
    <dgm:pt modelId="{008D4B3B-7617-4505-B0DB-72145E70FAED}" type="pres">
      <dgm:prSet presAssocID="{AEC348C4-FD43-4133-A787-A7E7B4C9210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220A50E-5981-4748-B9D3-787A5CF6E8C8}" type="pres">
      <dgm:prSet presAssocID="{6882BBAF-86F6-4DDD-BC8B-041FCB155C06}" presName="Name8" presStyleCnt="0"/>
      <dgm:spPr/>
    </dgm:pt>
    <dgm:pt modelId="{DEC44F62-F771-480D-B574-AEFD38E26B69}" type="pres">
      <dgm:prSet presAssocID="{6882BBAF-86F6-4DDD-BC8B-041FCB155C06}" presName="level" presStyleLbl="node1" presStyleIdx="3" presStyleCnt="9">
        <dgm:presLayoutVars>
          <dgm:chMax val="1"/>
          <dgm:bulletEnabled val="1"/>
        </dgm:presLayoutVars>
      </dgm:prSet>
      <dgm:spPr/>
    </dgm:pt>
    <dgm:pt modelId="{4E234A3F-901A-4A99-8FB2-4C0BF4DCA219}" type="pres">
      <dgm:prSet presAssocID="{6882BBAF-86F6-4DDD-BC8B-041FCB155C06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87B17AE-40EC-45EB-B026-1D5BFAE3D4F3}" type="pres">
      <dgm:prSet presAssocID="{C5540AB9-C58E-4D3B-B8CE-0B37E6D39911}" presName="Name8" presStyleCnt="0"/>
      <dgm:spPr/>
    </dgm:pt>
    <dgm:pt modelId="{6FF47821-0FE2-46E6-BEA7-F9DF6299F3B4}" type="pres">
      <dgm:prSet presAssocID="{C5540AB9-C58E-4D3B-B8CE-0B37E6D39911}" presName="level" presStyleLbl="node1" presStyleIdx="4" presStyleCnt="9">
        <dgm:presLayoutVars>
          <dgm:chMax val="1"/>
          <dgm:bulletEnabled val="1"/>
        </dgm:presLayoutVars>
      </dgm:prSet>
      <dgm:spPr/>
    </dgm:pt>
    <dgm:pt modelId="{AB0024E5-2850-4D97-B776-72E4B15D8724}" type="pres">
      <dgm:prSet presAssocID="{C5540AB9-C58E-4D3B-B8CE-0B37E6D39911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5F4ADC6-B43B-4FB8-8134-B086AC381A99}" type="pres">
      <dgm:prSet presAssocID="{70CD85A2-5DA4-404D-BE49-A2D5D6BC852A}" presName="Name8" presStyleCnt="0"/>
      <dgm:spPr/>
    </dgm:pt>
    <dgm:pt modelId="{F04DAA2D-9717-459B-816D-9C057909F6F3}" type="pres">
      <dgm:prSet presAssocID="{70CD85A2-5DA4-404D-BE49-A2D5D6BC852A}" presName="level" presStyleLbl="node1" presStyleIdx="5" presStyleCnt="9">
        <dgm:presLayoutVars>
          <dgm:chMax val="1"/>
          <dgm:bulletEnabled val="1"/>
        </dgm:presLayoutVars>
      </dgm:prSet>
      <dgm:spPr/>
    </dgm:pt>
    <dgm:pt modelId="{5A9FE452-0D1C-436D-A069-E77CD33BD267}" type="pres">
      <dgm:prSet presAssocID="{70CD85A2-5DA4-404D-BE49-A2D5D6BC852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2849881-2D5E-4E72-9DC1-89F6D29655D5}" type="pres">
      <dgm:prSet presAssocID="{F79284B9-48B4-43D5-BC36-0ECEC391FA25}" presName="Name8" presStyleCnt="0"/>
      <dgm:spPr/>
    </dgm:pt>
    <dgm:pt modelId="{BABFA229-6803-4243-ACBD-AB9466372B17}" type="pres">
      <dgm:prSet presAssocID="{F79284B9-48B4-43D5-BC36-0ECEC391FA25}" presName="level" presStyleLbl="node1" presStyleIdx="6" presStyleCnt="9">
        <dgm:presLayoutVars>
          <dgm:chMax val="1"/>
          <dgm:bulletEnabled val="1"/>
        </dgm:presLayoutVars>
      </dgm:prSet>
      <dgm:spPr/>
    </dgm:pt>
    <dgm:pt modelId="{014055EC-8E9E-46E9-BD8F-B208A0E3508C}" type="pres">
      <dgm:prSet presAssocID="{F79284B9-48B4-43D5-BC36-0ECEC391FA2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C734B1C1-DCC2-4A0E-AA1F-749428A6048C}" type="pres">
      <dgm:prSet presAssocID="{00C3C3DD-0B8F-4B9D-BC6C-922A91351B7F}" presName="Name8" presStyleCnt="0"/>
      <dgm:spPr/>
    </dgm:pt>
    <dgm:pt modelId="{C50EBFA5-1D60-47B7-B16B-DCF02B2FAED7}" type="pres">
      <dgm:prSet presAssocID="{00C3C3DD-0B8F-4B9D-BC6C-922A91351B7F}" presName="level" presStyleLbl="node1" presStyleIdx="7" presStyleCnt="9">
        <dgm:presLayoutVars>
          <dgm:chMax val="1"/>
          <dgm:bulletEnabled val="1"/>
        </dgm:presLayoutVars>
      </dgm:prSet>
      <dgm:spPr/>
    </dgm:pt>
    <dgm:pt modelId="{071D59D4-8C25-4031-881F-844B5197C1F0}" type="pres">
      <dgm:prSet presAssocID="{00C3C3DD-0B8F-4B9D-BC6C-922A91351B7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08F25C52-894E-4E44-8C22-FEEC3514F967}" type="pres">
      <dgm:prSet presAssocID="{183D88C5-0CA1-4F51-98EF-EFB27EC6D53F}" presName="Name8" presStyleCnt="0"/>
      <dgm:spPr/>
    </dgm:pt>
    <dgm:pt modelId="{E327D113-A077-4E79-8921-E6E3803C4C0B}" type="pres">
      <dgm:prSet presAssocID="{183D88C5-0CA1-4F51-98EF-EFB27EC6D53F}" presName="level" presStyleLbl="node1" presStyleIdx="8" presStyleCnt="9">
        <dgm:presLayoutVars>
          <dgm:chMax val="1"/>
          <dgm:bulletEnabled val="1"/>
        </dgm:presLayoutVars>
      </dgm:prSet>
      <dgm:spPr/>
    </dgm:pt>
    <dgm:pt modelId="{78078DF8-D74E-41F9-8306-BC575E636BAF}" type="pres">
      <dgm:prSet presAssocID="{183D88C5-0CA1-4F51-98EF-EFB27EC6D53F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94BB7802-2595-48ED-8170-CAECFC4217FC}" srcId="{EAB059EE-FF4F-479D-8A86-EEB61A46663E}" destId="{AEC348C4-FD43-4133-A787-A7E7B4C92108}" srcOrd="2" destOrd="0" parTransId="{8CE53D1E-0252-468F-A6CF-935D06772EE1}" sibTransId="{0572C058-CDF2-4F76-9928-80F3F6126523}"/>
    <dgm:cxn modelId="{12261204-9D36-4667-97AD-52FFB1DDCE11}" srcId="{EAB059EE-FF4F-479D-8A86-EEB61A46663E}" destId="{88435571-B7E4-48CF-AB8D-0E47C03B40FB}" srcOrd="0" destOrd="0" parTransId="{07DDD9BC-8DCF-4EEC-811C-1C2A4FF5F2C8}" sibTransId="{8B49DDEC-F56E-4617-9396-CD6762B7F5A2}"/>
    <dgm:cxn modelId="{2325DF0A-8AD2-4052-A7EE-5197965814E7}" type="presOf" srcId="{88435571-B7E4-48CF-AB8D-0E47C03B40FB}" destId="{F26EF697-75A0-4DCC-866D-FBAD3AFF961A}" srcOrd="1" destOrd="0" presId="urn:microsoft.com/office/officeart/2005/8/layout/pyramid3"/>
    <dgm:cxn modelId="{D0DEC71D-1AD8-440C-A82E-ABF2B9B8231D}" type="presOf" srcId="{6882BBAF-86F6-4DDD-BC8B-041FCB155C06}" destId="{4E234A3F-901A-4A99-8FB2-4C0BF4DCA219}" srcOrd="1" destOrd="0" presId="urn:microsoft.com/office/officeart/2005/8/layout/pyramid3"/>
    <dgm:cxn modelId="{ED923223-E925-4DB6-9731-A260BAA79DE9}" srcId="{EAB059EE-FF4F-479D-8A86-EEB61A46663E}" destId="{00C3C3DD-0B8F-4B9D-BC6C-922A91351B7F}" srcOrd="7" destOrd="0" parTransId="{2ECD48F8-7C7F-4AE8-82EC-62E1203186A1}" sibTransId="{D01A2923-306D-4A80-8BB6-AB75C0F52CE3}"/>
    <dgm:cxn modelId="{88BA2B36-3AB6-46C6-A667-B805B5B1148B}" type="presOf" srcId="{183D88C5-0CA1-4F51-98EF-EFB27EC6D53F}" destId="{E327D113-A077-4E79-8921-E6E3803C4C0B}" srcOrd="0" destOrd="0" presId="urn:microsoft.com/office/officeart/2005/8/layout/pyramid3"/>
    <dgm:cxn modelId="{011A793E-1F31-4FC9-979A-CE4E6120AC6C}" type="presOf" srcId="{C5540AB9-C58E-4D3B-B8CE-0B37E6D39911}" destId="{6FF47821-0FE2-46E6-BEA7-F9DF6299F3B4}" srcOrd="0" destOrd="0" presId="urn:microsoft.com/office/officeart/2005/8/layout/pyramid3"/>
    <dgm:cxn modelId="{03DAB560-27AD-48F7-9899-735F77E0D31A}" type="presOf" srcId="{88435571-B7E4-48CF-AB8D-0E47C03B40FB}" destId="{57E3CD97-FE2C-4DDB-BE4A-5110A930C98D}" srcOrd="0" destOrd="0" presId="urn:microsoft.com/office/officeart/2005/8/layout/pyramid3"/>
    <dgm:cxn modelId="{6F3BCE63-6227-40B1-84AE-403E55D817C1}" type="presOf" srcId="{6882BBAF-86F6-4DDD-BC8B-041FCB155C06}" destId="{DEC44F62-F771-480D-B574-AEFD38E26B69}" srcOrd="0" destOrd="0" presId="urn:microsoft.com/office/officeart/2005/8/layout/pyramid3"/>
    <dgm:cxn modelId="{56C70A44-E1A5-4371-BFD6-5736040E75D4}" type="presOf" srcId="{183D88C5-0CA1-4F51-98EF-EFB27EC6D53F}" destId="{78078DF8-D74E-41F9-8306-BC575E636BAF}" srcOrd="1" destOrd="0" presId="urn:microsoft.com/office/officeart/2005/8/layout/pyramid3"/>
    <dgm:cxn modelId="{93138254-6CE2-442D-82E5-85A501546E97}" type="presOf" srcId="{00C3C3DD-0B8F-4B9D-BC6C-922A91351B7F}" destId="{C50EBFA5-1D60-47B7-B16B-DCF02B2FAED7}" srcOrd="0" destOrd="0" presId="urn:microsoft.com/office/officeart/2005/8/layout/pyramid3"/>
    <dgm:cxn modelId="{67504775-5B93-4B0D-A124-65D3725BA55C}" type="presOf" srcId="{F79284B9-48B4-43D5-BC36-0ECEC391FA25}" destId="{BABFA229-6803-4243-ACBD-AB9466372B17}" srcOrd="0" destOrd="0" presId="urn:microsoft.com/office/officeart/2005/8/layout/pyramid3"/>
    <dgm:cxn modelId="{BF989976-A746-4494-A8CB-42F108F0BD67}" srcId="{EAB059EE-FF4F-479D-8A86-EEB61A46663E}" destId="{6882BBAF-86F6-4DDD-BC8B-041FCB155C06}" srcOrd="3" destOrd="0" parTransId="{8D49ADD2-7835-419A-AA19-F45A6DF94C18}" sibTransId="{AD7D7008-5537-4835-A2FD-9058FDDB3E7B}"/>
    <dgm:cxn modelId="{C2EACA7C-A751-46EC-AD30-D1EB4D637E4E}" type="presOf" srcId="{F79284B9-48B4-43D5-BC36-0ECEC391FA25}" destId="{014055EC-8E9E-46E9-BD8F-B208A0E3508C}" srcOrd="1" destOrd="0" presId="urn:microsoft.com/office/officeart/2005/8/layout/pyramid3"/>
    <dgm:cxn modelId="{A698A47F-4540-4734-9663-8A9EF50631CC}" type="presOf" srcId="{AEC348C4-FD43-4133-A787-A7E7B4C92108}" destId="{008D4B3B-7617-4505-B0DB-72145E70FAED}" srcOrd="1" destOrd="0" presId="urn:microsoft.com/office/officeart/2005/8/layout/pyramid3"/>
    <dgm:cxn modelId="{2C364084-C83A-4DF8-BF80-FE2382CBE809}" srcId="{EAB059EE-FF4F-479D-8A86-EEB61A46663E}" destId="{183D88C5-0CA1-4F51-98EF-EFB27EC6D53F}" srcOrd="8" destOrd="0" parTransId="{A78ACEDA-3A18-42EF-B6C5-20EEFCDB2806}" sibTransId="{EDA868C9-70FE-48C5-B6B3-3BB202B7D81D}"/>
    <dgm:cxn modelId="{512B7A92-6D5E-4012-A3A0-09233E4FDF27}" type="presOf" srcId="{EAB059EE-FF4F-479D-8A86-EEB61A46663E}" destId="{FBC575C5-68C2-47DB-B460-B191358F22C0}" srcOrd="0" destOrd="0" presId="urn:microsoft.com/office/officeart/2005/8/layout/pyramid3"/>
    <dgm:cxn modelId="{E8C9D398-8179-45BB-A8AE-0D188EBE2552}" srcId="{EAB059EE-FF4F-479D-8A86-EEB61A46663E}" destId="{C5540AB9-C58E-4D3B-B8CE-0B37E6D39911}" srcOrd="4" destOrd="0" parTransId="{62F48504-3438-4173-B55B-5EAF05C20472}" sibTransId="{E8B8E857-9426-450A-AB80-EDF085C74F2B}"/>
    <dgm:cxn modelId="{5530A6AB-2584-442E-9341-73C823BEB647}" type="presOf" srcId="{AEC348C4-FD43-4133-A787-A7E7B4C92108}" destId="{FFF0488F-15B1-4EB2-98CA-FA1AD89C741F}" srcOrd="0" destOrd="0" presId="urn:microsoft.com/office/officeart/2005/8/layout/pyramid3"/>
    <dgm:cxn modelId="{861A0AB1-659B-4000-B4B1-E442E9672521}" type="presOf" srcId="{D3B5C99C-A47D-4355-A73D-82C3CBF9FF64}" destId="{AAEA55BA-A638-44A4-853E-8E9842E32324}" srcOrd="1" destOrd="0" presId="urn:microsoft.com/office/officeart/2005/8/layout/pyramid3"/>
    <dgm:cxn modelId="{29906EB1-5730-48E8-8D16-000B9EA9F2A5}" srcId="{EAB059EE-FF4F-479D-8A86-EEB61A46663E}" destId="{F79284B9-48B4-43D5-BC36-0ECEC391FA25}" srcOrd="6" destOrd="0" parTransId="{54FD6CC3-5BD2-4025-87A4-C5F6E7C49E2B}" sibTransId="{BEDF34BD-191B-4C26-AE9B-9ADEC9731CC9}"/>
    <dgm:cxn modelId="{48D7E5B1-E904-47C1-9CD9-D8E0618B140D}" srcId="{EAB059EE-FF4F-479D-8A86-EEB61A46663E}" destId="{D3B5C99C-A47D-4355-A73D-82C3CBF9FF64}" srcOrd="1" destOrd="0" parTransId="{B856F7CC-E4E6-4F87-BE74-7B8CA19733C6}" sibTransId="{C4C53EF6-2D00-49F3-8FA5-F361A59ABFCC}"/>
    <dgm:cxn modelId="{60B9AFBE-3D39-4512-AA5C-19C586BE10FF}" type="presOf" srcId="{70CD85A2-5DA4-404D-BE49-A2D5D6BC852A}" destId="{5A9FE452-0D1C-436D-A069-E77CD33BD267}" srcOrd="1" destOrd="0" presId="urn:microsoft.com/office/officeart/2005/8/layout/pyramid3"/>
    <dgm:cxn modelId="{143F65BF-4759-448E-94F1-3C999FE52F7E}" type="presOf" srcId="{00C3C3DD-0B8F-4B9D-BC6C-922A91351B7F}" destId="{071D59D4-8C25-4031-881F-844B5197C1F0}" srcOrd="1" destOrd="0" presId="urn:microsoft.com/office/officeart/2005/8/layout/pyramid3"/>
    <dgm:cxn modelId="{7D14EBBF-59D2-433E-AB95-B30EC3D09499}" type="presOf" srcId="{C5540AB9-C58E-4D3B-B8CE-0B37E6D39911}" destId="{AB0024E5-2850-4D97-B776-72E4B15D8724}" srcOrd="1" destOrd="0" presId="urn:microsoft.com/office/officeart/2005/8/layout/pyramid3"/>
    <dgm:cxn modelId="{C56EFBCB-D129-4FC9-B486-B741BAD33A53}" type="presOf" srcId="{D3B5C99C-A47D-4355-A73D-82C3CBF9FF64}" destId="{0642737E-304A-42DE-A277-8AA8041F1BE5}" srcOrd="0" destOrd="0" presId="urn:microsoft.com/office/officeart/2005/8/layout/pyramid3"/>
    <dgm:cxn modelId="{7AB3B9DE-4F1C-4825-BABB-288D53D883FD}" srcId="{EAB059EE-FF4F-479D-8A86-EEB61A46663E}" destId="{70CD85A2-5DA4-404D-BE49-A2D5D6BC852A}" srcOrd="5" destOrd="0" parTransId="{9E1BBBDC-316B-4B9B-9A73-8CEC2D6DFA6E}" sibTransId="{1556C99A-A0F9-4757-B986-DD5FB50BE5DD}"/>
    <dgm:cxn modelId="{E8A5EAF5-2CCB-4BDE-B1C1-615D439A3198}" type="presOf" srcId="{70CD85A2-5DA4-404D-BE49-A2D5D6BC852A}" destId="{F04DAA2D-9717-459B-816D-9C057909F6F3}" srcOrd="0" destOrd="0" presId="urn:microsoft.com/office/officeart/2005/8/layout/pyramid3"/>
    <dgm:cxn modelId="{EDBAE4CF-8041-47EC-BD07-640069CA6F04}" type="presParOf" srcId="{FBC575C5-68C2-47DB-B460-B191358F22C0}" destId="{5BAEAC54-AC1F-4F77-A76E-EB7DC0927806}" srcOrd="0" destOrd="0" presId="urn:microsoft.com/office/officeart/2005/8/layout/pyramid3"/>
    <dgm:cxn modelId="{92A87FEC-4E77-4F05-94E6-C0171C6E5439}" type="presParOf" srcId="{5BAEAC54-AC1F-4F77-A76E-EB7DC0927806}" destId="{57E3CD97-FE2C-4DDB-BE4A-5110A930C98D}" srcOrd="0" destOrd="0" presId="urn:microsoft.com/office/officeart/2005/8/layout/pyramid3"/>
    <dgm:cxn modelId="{E5220D00-A6EE-4E57-8FB6-F98CB2A952B6}" type="presParOf" srcId="{5BAEAC54-AC1F-4F77-A76E-EB7DC0927806}" destId="{F26EF697-75A0-4DCC-866D-FBAD3AFF961A}" srcOrd="1" destOrd="0" presId="urn:microsoft.com/office/officeart/2005/8/layout/pyramid3"/>
    <dgm:cxn modelId="{79046064-8E21-4E16-A871-3CE719A600B9}" type="presParOf" srcId="{FBC575C5-68C2-47DB-B460-B191358F22C0}" destId="{98809205-E488-4E1B-B0EB-63AE46D55C4E}" srcOrd="1" destOrd="0" presId="urn:microsoft.com/office/officeart/2005/8/layout/pyramid3"/>
    <dgm:cxn modelId="{3DA8112A-32F4-4BFB-8B4C-7F7B8A8924A8}" type="presParOf" srcId="{98809205-E488-4E1B-B0EB-63AE46D55C4E}" destId="{0642737E-304A-42DE-A277-8AA8041F1BE5}" srcOrd="0" destOrd="0" presId="urn:microsoft.com/office/officeart/2005/8/layout/pyramid3"/>
    <dgm:cxn modelId="{A489B9ED-0374-4B63-A7D3-F4C6EF508234}" type="presParOf" srcId="{98809205-E488-4E1B-B0EB-63AE46D55C4E}" destId="{AAEA55BA-A638-44A4-853E-8E9842E32324}" srcOrd="1" destOrd="0" presId="urn:microsoft.com/office/officeart/2005/8/layout/pyramid3"/>
    <dgm:cxn modelId="{53FB5D93-AC6B-4C4D-8154-592EBA198629}" type="presParOf" srcId="{FBC575C5-68C2-47DB-B460-B191358F22C0}" destId="{68B70327-40B3-4BAB-AACD-4EE6F2391D37}" srcOrd="2" destOrd="0" presId="urn:microsoft.com/office/officeart/2005/8/layout/pyramid3"/>
    <dgm:cxn modelId="{A5FCFB52-F3CB-4D27-B840-B94740032526}" type="presParOf" srcId="{68B70327-40B3-4BAB-AACD-4EE6F2391D37}" destId="{FFF0488F-15B1-4EB2-98CA-FA1AD89C741F}" srcOrd="0" destOrd="0" presId="urn:microsoft.com/office/officeart/2005/8/layout/pyramid3"/>
    <dgm:cxn modelId="{DA1DD6D8-2C46-4E91-AD24-D4BDC0383EEA}" type="presParOf" srcId="{68B70327-40B3-4BAB-AACD-4EE6F2391D37}" destId="{008D4B3B-7617-4505-B0DB-72145E70FAED}" srcOrd="1" destOrd="0" presId="urn:microsoft.com/office/officeart/2005/8/layout/pyramid3"/>
    <dgm:cxn modelId="{C046F1DE-36F2-4A94-9202-B16846203F21}" type="presParOf" srcId="{FBC575C5-68C2-47DB-B460-B191358F22C0}" destId="{2220A50E-5981-4748-B9D3-787A5CF6E8C8}" srcOrd="3" destOrd="0" presId="urn:microsoft.com/office/officeart/2005/8/layout/pyramid3"/>
    <dgm:cxn modelId="{E6C7E487-A5D7-4A6C-9FC4-AF40EC7BDD9A}" type="presParOf" srcId="{2220A50E-5981-4748-B9D3-787A5CF6E8C8}" destId="{DEC44F62-F771-480D-B574-AEFD38E26B69}" srcOrd="0" destOrd="0" presId="urn:microsoft.com/office/officeart/2005/8/layout/pyramid3"/>
    <dgm:cxn modelId="{25817322-FFA1-42EA-9147-0B85BE12366D}" type="presParOf" srcId="{2220A50E-5981-4748-B9D3-787A5CF6E8C8}" destId="{4E234A3F-901A-4A99-8FB2-4C0BF4DCA219}" srcOrd="1" destOrd="0" presId="urn:microsoft.com/office/officeart/2005/8/layout/pyramid3"/>
    <dgm:cxn modelId="{87EDF638-E17D-41FE-927D-3D40AA59C09C}" type="presParOf" srcId="{FBC575C5-68C2-47DB-B460-B191358F22C0}" destId="{587B17AE-40EC-45EB-B026-1D5BFAE3D4F3}" srcOrd="4" destOrd="0" presId="urn:microsoft.com/office/officeart/2005/8/layout/pyramid3"/>
    <dgm:cxn modelId="{7E765105-5432-4474-A942-F9884AB19C76}" type="presParOf" srcId="{587B17AE-40EC-45EB-B026-1D5BFAE3D4F3}" destId="{6FF47821-0FE2-46E6-BEA7-F9DF6299F3B4}" srcOrd="0" destOrd="0" presId="urn:microsoft.com/office/officeart/2005/8/layout/pyramid3"/>
    <dgm:cxn modelId="{D0A3DABA-A09A-4115-8AD8-3649DB889EDD}" type="presParOf" srcId="{587B17AE-40EC-45EB-B026-1D5BFAE3D4F3}" destId="{AB0024E5-2850-4D97-B776-72E4B15D8724}" srcOrd="1" destOrd="0" presId="urn:microsoft.com/office/officeart/2005/8/layout/pyramid3"/>
    <dgm:cxn modelId="{1095C5F8-860B-403C-8FA5-B6666A231C48}" type="presParOf" srcId="{FBC575C5-68C2-47DB-B460-B191358F22C0}" destId="{45F4ADC6-B43B-4FB8-8134-B086AC381A99}" srcOrd="5" destOrd="0" presId="urn:microsoft.com/office/officeart/2005/8/layout/pyramid3"/>
    <dgm:cxn modelId="{576A8887-E8E1-4918-AEAC-15196C0D5893}" type="presParOf" srcId="{45F4ADC6-B43B-4FB8-8134-B086AC381A99}" destId="{F04DAA2D-9717-459B-816D-9C057909F6F3}" srcOrd="0" destOrd="0" presId="urn:microsoft.com/office/officeart/2005/8/layout/pyramid3"/>
    <dgm:cxn modelId="{A301A87F-DBE4-4C37-9D53-ABF5C7F6DB4D}" type="presParOf" srcId="{45F4ADC6-B43B-4FB8-8134-B086AC381A99}" destId="{5A9FE452-0D1C-436D-A069-E77CD33BD267}" srcOrd="1" destOrd="0" presId="urn:microsoft.com/office/officeart/2005/8/layout/pyramid3"/>
    <dgm:cxn modelId="{F5C7DF17-B2CC-4182-AE66-03B611DB6043}" type="presParOf" srcId="{FBC575C5-68C2-47DB-B460-B191358F22C0}" destId="{E2849881-2D5E-4E72-9DC1-89F6D29655D5}" srcOrd="6" destOrd="0" presId="urn:microsoft.com/office/officeart/2005/8/layout/pyramid3"/>
    <dgm:cxn modelId="{0D00A6C1-94A1-4FBF-ACC1-947B782446AF}" type="presParOf" srcId="{E2849881-2D5E-4E72-9DC1-89F6D29655D5}" destId="{BABFA229-6803-4243-ACBD-AB9466372B17}" srcOrd="0" destOrd="0" presId="urn:microsoft.com/office/officeart/2005/8/layout/pyramid3"/>
    <dgm:cxn modelId="{A790EE0F-9667-4556-8ED4-B2F20E74B0EB}" type="presParOf" srcId="{E2849881-2D5E-4E72-9DC1-89F6D29655D5}" destId="{014055EC-8E9E-46E9-BD8F-B208A0E3508C}" srcOrd="1" destOrd="0" presId="urn:microsoft.com/office/officeart/2005/8/layout/pyramid3"/>
    <dgm:cxn modelId="{4A7C87FB-B099-4721-9C9E-A18D01D9B90C}" type="presParOf" srcId="{FBC575C5-68C2-47DB-B460-B191358F22C0}" destId="{C734B1C1-DCC2-4A0E-AA1F-749428A6048C}" srcOrd="7" destOrd="0" presId="urn:microsoft.com/office/officeart/2005/8/layout/pyramid3"/>
    <dgm:cxn modelId="{8BEE4E3F-70AC-4DE8-BF72-A9B7A9516751}" type="presParOf" srcId="{C734B1C1-DCC2-4A0E-AA1F-749428A6048C}" destId="{C50EBFA5-1D60-47B7-B16B-DCF02B2FAED7}" srcOrd="0" destOrd="0" presId="urn:microsoft.com/office/officeart/2005/8/layout/pyramid3"/>
    <dgm:cxn modelId="{388491B6-F2CD-4C59-BE03-B387BCF881EA}" type="presParOf" srcId="{C734B1C1-DCC2-4A0E-AA1F-749428A6048C}" destId="{071D59D4-8C25-4031-881F-844B5197C1F0}" srcOrd="1" destOrd="0" presId="urn:microsoft.com/office/officeart/2005/8/layout/pyramid3"/>
    <dgm:cxn modelId="{1937AAF7-76FD-4F05-98C7-99C0CC8652A4}" type="presParOf" srcId="{FBC575C5-68C2-47DB-B460-B191358F22C0}" destId="{08F25C52-894E-4E44-8C22-FEEC3514F967}" srcOrd="8" destOrd="0" presId="urn:microsoft.com/office/officeart/2005/8/layout/pyramid3"/>
    <dgm:cxn modelId="{6B68AB99-0C73-49C8-AA34-82FC2E6FC7EA}" type="presParOf" srcId="{08F25C52-894E-4E44-8C22-FEEC3514F967}" destId="{E327D113-A077-4E79-8921-E6E3803C4C0B}" srcOrd="0" destOrd="0" presId="urn:microsoft.com/office/officeart/2005/8/layout/pyramid3"/>
    <dgm:cxn modelId="{26BB19BE-1B7F-4DED-975F-2977967737DC}" type="presParOf" srcId="{08F25C52-894E-4E44-8C22-FEEC3514F967}" destId="{78078DF8-D74E-41F9-8306-BC575E636BAF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951988-3F82-4485-B8EC-CB548B482EB2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3F0EF86D-64AA-4A39-B6F3-DE0244B0F7B4}">
      <dgm:prSet phldrT="[Κείμενο]"/>
      <dgm:spPr/>
      <dgm:t>
        <a:bodyPr/>
        <a:lstStyle/>
        <a:p>
          <a:r>
            <a:rPr lang="en-US" dirty="0"/>
            <a:t>Situation</a:t>
          </a:r>
          <a:endParaRPr lang="el-GR" dirty="0"/>
        </a:p>
      </dgm:t>
      <dgm:extLst>
        <a:ext uri="{E40237B7-FDA0-4F09-8148-C483321AD2D9}">
          <dgm14:cNvPr xmlns:dgm14="http://schemas.microsoft.com/office/drawing/2010/diagram" id="0" name="" descr="Situation"/>
        </a:ext>
      </dgm:extLst>
    </dgm:pt>
    <dgm:pt modelId="{8EA90306-E275-4CFD-B4E9-0A1A6BE783A5}" type="parTrans" cxnId="{39039FB1-A9B1-4279-9E8D-DB51F085ECF8}">
      <dgm:prSet/>
      <dgm:spPr/>
      <dgm:t>
        <a:bodyPr/>
        <a:lstStyle/>
        <a:p>
          <a:endParaRPr lang="el-GR"/>
        </a:p>
      </dgm:t>
    </dgm:pt>
    <dgm:pt modelId="{8D49FBEB-B241-4CB9-BF19-94026C156BC4}" type="sibTrans" cxnId="{39039FB1-A9B1-4279-9E8D-DB51F085ECF8}">
      <dgm:prSet/>
      <dgm:spPr/>
      <dgm:t>
        <a:bodyPr/>
        <a:lstStyle/>
        <a:p>
          <a:endParaRPr lang="el-GR"/>
        </a:p>
      </dgm:t>
    </dgm:pt>
    <dgm:pt modelId="{8647F88E-9E27-4159-9B25-C7A11039EECA}">
      <dgm:prSet phldrT="[Κείμενο]"/>
      <dgm:spPr/>
      <dgm:t>
        <a:bodyPr/>
        <a:lstStyle/>
        <a:p>
          <a:r>
            <a:rPr lang="en-US" dirty="0"/>
            <a:t>Objectives</a:t>
          </a:r>
          <a:endParaRPr lang="el-GR" dirty="0"/>
        </a:p>
      </dgm:t>
      <dgm:extLst>
        <a:ext uri="{E40237B7-FDA0-4F09-8148-C483321AD2D9}">
          <dgm14:cNvPr xmlns:dgm14="http://schemas.microsoft.com/office/drawing/2010/diagram" id="0" name="" descr="Objectives"/>
        </a:ext>
      </dgm:extLst>
    </dgm:pt>
    <dgm:pt modelId="{8033252C-E4B7-4468-9A51-B191F2A0F858}" type="parTrans" cxnId="{5544C7BF-E922-4B76-B24A-02B0CB4C0EA3}">
      <dgm:prSet/>
      <dgm:spPr/>
      <dgm:t>
        <a:bodyPr/>
        <a:lstStyle/>
        <a:p>
          <a:endParaRPr lang="el-GR"/>
        </a:p>
      </dgm:t>
    </dgm:pt>
    <dgm:pt modelId="{57B6A023-BD38-4FE0-9A70-144471F68BC8}" type="sibTrans" cxnId="{5544C7BF-E922-4B76-B24A-02B0CB4C0EA3}">
      <dgm:prSet/>
      <dgm:spPr/>
      <dgm:t>
        <a:bodyPr/>
        <a:lstStyle/>
        <a:p>
          <a:endParaRPr lang="el-GR"/>
        </a:p>
      </dgm:t>
    </dgm:pt>
    <dgm:pt modelId="{DC1ACA81-4F50-409B-8D38-2DCEFBBD9484}">
      <dgm:prSet phldrT="[Κείμενο]"/>
      <dgm:spPr/>
      <dgm:t>
        <a:bodyPr/>
        <a:lstStyle/>
        <a:p>
          <a:r>
            <a:rPr lang="en-US" dirty="0"/>
            <a:t>Strategy</a:t>
          </a:r>
          <a:endParaRPr lang="el-GR" dirty="0"/>
        </a:p>
      </dgm:t>
      <dgm:extLst>
        <a:ext uri="{E40237B7-FDA0-4F09-8148-C483321AD2D9}">
          <dgm14:cNvPr xmlns:dgm14="http://schemas.microsoft.com/office/drawing/2010/diagram" id="0" name="" descr="Strategy"/>
        </a:ext>
      </dgm:extLst>
    </dgm:pt>
    <dgm:pt modelId="{220F7ED1-3925-4472-9370-E65DDF0CAE87}" type="parTrans" cxnId="{DE17B63E-09F4-4758-96BA-9F53827EAAD5}">
      <dgm:prSet/>
      <dgm:spPr/>
      <dgm:t>
        <a:bodyPr/>
        <a:lstStyle/>
        <a:p>
          <a:endParaRPr lang="el-GR"/>
        </a:p>
      </dgm:t>
    </dgm:pt>
    <dgm:pt modelId="{C5C2C3A0-E030-4A03-A924-D893C0A3685D}" type="sibTrans" cxnId="{DE17B63E-09F4-4758-96BA-9F53827EAAD5}">
      <dgm:prSet/>
      <dgm:spPr/>
      <dgm:t>
        <a:bodyPr/>
        <a:lstStyle/>
        <a:p>
          <a:endParaRPr lang="el-GR"/>
        </a:p>
      </dgm:t>
    </dgm:pt>
    <dgm:pt modelId="{2106FC26-0BF5-4929-A698-6AAE75E9271B}">
      <dgm:prSet phldrT="[Κείμενο]"/>
      <dgm:spPr/>
      <dgm:t>
        <a:bodyPr/>
        <a:lstStyle/>
        <a:p>
          <a:r>
            <a:rPr lang="en-US" dirty="0"/>
            <a:t>Tactics</a:t>
          </a:r>
          <a:endParaRPr lang="el-GR" dirty="0"/>
        </a:p>
      </dgm:t>
      <dgm:extLst>
        <a:ext uri="{E40237B7-FDA0-4F09-8148-C483321AD2D9}">
          <dgm14:cNvPr xmlns:dgm14="http://schemas.microsoft.com/office/drawing/2010/diagram" id="0" name="" descr="Tactis"/>
        </a:ext>
      </dgm:extLst>
    </dgm:pt>
    <dgm:pt modelId="{3AF128CE-8660-447C-B2C1-EFF162F087E4}" type="parTrans" cxnId="{01F86BD5-8A09-4AAB-8E86-E4EE18E856BB}">
      <dgm:prSet/>
      <dgm:spPr/>
      <dgm:t>
        <a:bodyPr/>
        <a:lstStyle/>
        <a:p>
          <a:endParaRPr lang="el-GR"/>
        </a:p>
      </dgm:t>
    </dgm:pt>
    <dgm:pt modelId="{E19F49DC-3808-4EE4-8820-BB955D638AA2}" type="sibTrans" cxnId="{01F86BD5-8A09-4AAB-8E86-E4EE18E856BB}">
      <dgm:prSet/>
      <dgm:spPr/>
      <dgm:t>
        <a:bodyPr/>
        <a:lstStyle/>
        <a:p>
          <a:endParaRPr lang="el-GR"/>
        </a:p>
      </dgm:t>
    </dgm:pt>
    <dgm:pt modelId="{2DA2B17E-0075-43F4-96B8-E231235B63C1}">
      <dgm:prSet phldrT="[Κείμενο]"/>
      <dgm:spPr/>
      <dgm:t>
        <a:bodyPr/>
        <a:lstStyle/>
        <a:p>
          <a:r>
            <a:rPr lang="en-US" dirty="0"/>
            <a:t>Actions</a:t>
          </a:r>
          <a:endParaRPr lang="el-GR" dirty="0"/>
        </a:p>
      </dgm:t>
      <dgm:extLst>
        <a:ext uri="{E40237B7-FDA0-4F09-8148-C483321AD2D9}">
          <dgm14:cNvPr xmlns:dgm14="http://schemas.microsoft.com/office/drawing/2010/diagram" id="0" name="" descr="Actions"/>
        </a:ext>
      </dgm:extLst>
    </dgm:pt>
    <dgm:pt modelId="{8B7C5067-87A9-4F84-9D64-BB5EE86A30CA}" type="parTrans" cxnId="{60985738-C2CB-45A0-91AD-5EAA8EF9DD34}">
      <dgm:prSet/>
      <dgm:spPr/>
      <dgm:t>
        <a:bodyPr/>
        <a:lstStyle/>
        <a:p>
          <a:endParaRPr lang="el-GR"/>
        </a:p>
      </dgm:t>
    </dgm:pt>
    <dgm:pt modelId="{BCAF0B97-5408-4CAA-8874-EB9F7A04053C}" type="sibTrans" cxnId="{60985738-C2CB-45A0-91AD-5EAA8EF9DD34}">
      <dgm:prSet/>
      <dgm:spPr/>
      <dgm:t>
        <a:bodyPr/>
        <a:lstStyle/>
        <a:p>
          <a:endParaRPr lang="el-GR"/>
        </a:p>
      </dgm:t>
    </dgm:pt>
    <dgm:pt modelId="{614A44E8-7E8F-4378-96B0-1102BB84DCB9}">
      <dgm:prSet/>
      <dgm:spPr/>
      <dgm:t>
        <a:bodyPr/>
        <a:lstStyle/>
        <a:p>
          <a:r>
            <a:rPr lang="en-US" dirty="0"/>
            <a:t>Control</a:t>
          </a:r>
          <a:endParaRPr lang="el-GR" dirty="0"/>
        </a:p>
      </dgm:t>
      <dgm:extLst>
        <a:ext uri="{E40237B7-FDA0-4F09-8148-C483321AD2D9}">
          <dgm14:cNvPr xmlns:dgm14="http://schemas.microsoft.com/office/drawing/2010/diagram" id="0" name="" descr="Control"/>
        </a:ext>
      </dgm:extLst>
    </dgm:pt>
    <dgm:pt modelId="{7F92D146-B1FC-48C0-884A-E67674C63662}" type="parTrans" cxnId="{786286BF-602D-4FBE-95DD-46B37CF788FD}">
      <dgm:prSet/>
      <dgm:spPr/>
      <dgm:t>
        <a:bodyPr/>
        <a:lstStyle/>
        <a:p>
          <a:endParaRPr lang="el-GR"/>
        </a:p>
      </dgm:t>
    </dgm:pt>
    <dgm:pt modelId="{5BBE0CE6-C591-4495-B36D-66855894368B}" type="sibTrans" cxnId="{786286BF-602D-4FBE-95DD-46B37CF788FD}">
      <dgm:prSet/>
      <dgm:spPr/>
      <dgm:t>
        <a:bodyPr/>
        <a:lstStyle/>
        <a:p>
          <a:endParaRPr lang="el-GR"/>
        </a:p>
      </dgm:t>
    </dgm:pt>
    <dgm:pt modelId="{D7E2725E-7FE0-4BD2-9C5C-1544970FB1DF}" type="pres">
      <dgm:prSet presAssocID="{B8951988-3F82-4485-B8EC-CB548B482EB2}" presName="cycle" presStyleCnt="0">
        <dgm:presLayoutVars>
          <dgm:dir/>
          <dgm:resizeHandles val="exact"/>
        </dgm:presLayoutVars>
      </dgm:prSet>
      <dgm:spPr/>
    </dgm:pt>
    <dgm:pt modelId="{51A2C6E3-2145-4579-B4EC-623BCAC2CA7D}" type="pres">
      <dgm:prSet presAssocID="{3F0EF86D-64AA-4A39-B6F3-DE0244B0F7B4}" presName="node" presStyleLbl="node1" presStyleIdx="0" presStyleCnt="6">
        <dgm:presLayoutVars>
          <dgm:bulletEnabled val="1"/>
        </dgm:presLayoutVars>
      </dgm:prSet>
      <dgm:spPr/>
    </dgm:pt>
    <dgm:pt modelId="{891D20D7-3294-4F2B-ABEE-9B9A7679B143}" type="pres">
      <dgm:prSet presAssocID="{3F0EF86D-64AA-4A39-B6F3-DE0244B0F7B4}" presName="spNode" presStyleCnt="0"/>
      <dgm:spPr/>
    </dgm:pt>
    <dgm:pt modelId="{122F9B30-70D2-4B62-AA8B-1C7603FF02C1}" type="pres">
      <dgm:prSet presAssocID="{8D49FBEB-B241-4CB9-BF19-94026C156BC4}" presName="sibTrans" presStyleLbl="sibTrans1D1" presStyleIdx="0" presStyleCnt="6"/>
      <dgm:spPr/>
    </dgm:pt>
    <dgm:pt modelId="{1A68FE92-8DF0-489C-A848-5275D985A5B0}" type="pres">
      <dgm:prSet presAssocID="{8647F88E-9E27-4159-9B25-C7A11039EECA}" presName="node" presStyleLbl="node1" presStyleIdx="1" presStyleCnt="6">
        <dgm:presLayoutVars>
          <dgm:bulletEnabled val="1"/>
        </dgm:presLayoutVars>
      </dgm:prSet>
      <dgm:spPr/>
    </dgm:pt>
    <dgm:pt modelId="{26B7B834-EF06-4FE6-B9C1-23E82A5F838C}" type="pres">
      <dgm:prSet presAssocID="{8647F88E-9E27-4159-9B25-C7A11039EECA}" presName="spNode" presStyleCnt="0"/>
      <dgm:spPr/>
    </dgm:pt>
    <dgm:pt modelId="{F06EF32F-01AB-496A-A420-4198F4084E6D}" type="pres">
      <dgm:prSet presAssocID="{57B6A023-BD38-4FE0-9A70-144471F68BC8}" presName="sibTrans" presStyleLbl="sibTrans1D1" presStyleIdx="1" presStyleCnt="6"/>
      <dgm:spPr/>
    </dgm:pt>
    <dgm:pt modelId="{09BA455F-9C49-4980-B564-727D80D3633B}" type="pres">
      <dgm:prSet presAssocID="{DC1ACA81-4F50-409B-8D38-2DCEFBBD9484}" presName="node" presStyleLbl="node1" presStyleIdx="2" presStyleCnt="6">
        <dgm:presLayoutVars>
          <dgm:bulletEnabled val="1"/>
        </dgm:presLayoutVars>
      </dgm:prSet>
      <dgm:spPr/>
    </dgm:pt>
    <dgm:pt modelId="{6145ACE8-CCED-4869-B4FF-C89DA8D1BA53}" type="pres">
      <dgm:prSet presAssocID="{DC1ACA81-4F50-409B-8D38-2DCEFBBD9484}" presName="spNode" presStyleCnt="0"/>
      <dgm:spPr/>
    </dgm:pt>
    <dgm:pt modelId="{B19C0E18-C4DE-4495-A88A-9A12ECF9E195}" type="pres">
      <dgm:prSet presAssocID="{C5C2C3A0-E030-4A03-A924-D893C0A3685D}" presName="sibTrans" presStyleLbl="sibTrans1D1" presStyleIdx="2" presStyleCnt="6"/>
      <dgm:spPr/>
    </dgm:pt>
    <dgm:pt modelId="{BD6802DE-E3E6-40FB-9AB7-5F1A44379BB4}" type="pres">
      <dgm:prSet presAssocID="{2106FC26-0BF5-4929-A698-6AAE75E9271B}" presName="node" presStyleLbl="node1" presStyleIdx="3" presStyleCnt="6">
        <dgm:presLayoutVars>
          <dgm:bulletEnabled val="1"/>
        </dgm:presLayoutVars>
      </dgm:prSet>
      <dgm:spPr/>
    </dgm:pt>
    <dgm:pt modelId="{94FEBAE5-5364-4318-A2D8-59EBA78612B1}" type="pres">
      <dgm:prSet presAssocID="{2106FC26-0BF5-4929-A698-6AAE75E9271B}" presName="spNode" presStyleCnt="0"/>
      <dgm:spPr/>
    </dgm:pt>
    <dgm:pt modelId="{0ED9C79F-8E1D-41BB-AFAB-7A1B9E4253C0}" type="pres">
      <dgm:prSet presAssocID="{E19F49DC-3808-4EE4-8820-BB955D638AA2}" presName="sibTrans" presStyleLbl="sibTrans1D1" presStyleIdx="3" presStyleCnt="6"/>
      <dgm:spPr/>
    </dgm:pt>
    <dgm:pt modelId="{133562DF-0DD7-4D74-B020-0B21851C40A4}" type="pres">
      <dgm:prSet presAssocID="{2DA2B17E-0075-43F4-96B8-E231235B63C1}" presName="node" presStyleLbl="node1" presStyleIdx="4" presStyleCnt="6">
        <dgm:presLayoutVars>
          <dgm:bulletEnabled val="1"/>
        </dgm:presLayoutVars>
      </dgm:prSet>
      <dgm:spPr/>
    </dgm:pt>
    <dgm:pt modelId="{CE2A0B3B-002D-4CC2-9487-B60E4224ECCA}" type="pres">
      <dgm:prSet presAssocID="{2DA2B17E-0075-43F4-96B8-E231235B63C1}" presName="spNode" presStyleCnt="0"/>
      <dgm:spPr/>
    </dgm:pt>
    <dgm:pt modelId="{E739B350-7004-43A4-91EA-682AC0B897D6}" type="pres">
      <dgm:prSet presAssocID="{BCAF0B97-5408-4CAA-8874-EB9F7A04053C}" presName="sibTrans" presStyleLbl="sibTrans1D1" presStyleIdx="4" presStyleCnt="6"/>
      <dgm:spPr/>
    </dgm:pt>
    <dgm:pt modelId="{2DF4E4D7-17BF-4D3C-B5A7-99A74522C19A}" type="pres">
      <dgm:prSet presAssocID="{614A44E8-7E8F-4378-96B0-1102BB84DCB9}" presName="node" presStyleLbl="node1" presStyleIdx="5" presStyleCnt="6">
        <dgm:presLayoutVars>
          <dgm:bulletEnabled val="1"/>
        </dgm:presLayoutVars>
      </dgm:prSet>
      <dgm:spPr/>
    </dgm:pt>
    <dgm:pt modelId="{394C0ED7-B043-4F22-92C8-63A752A45DB4}" type="pres">
      <dgm:prSet presAssocID="{614A44E8-7E8F-4378-96B0-1102BB84DCB9}" presName="spNode" presStyleCnt="0"/>
      <dgm:spPr/>
    </dgm:pt>
    <dgm:pt modelId="{B544E094-99DE-4392-BC20-8CC23E870693}" type="pres">
      <dgm:prSet presAssocID="{5BBE0CE6-C591-4495-B36D-66855894368B}" presName="sibTrans" presStyleLbl="sibTrans1D1" presStyleIdx="5" presStyleCnt="6"/>
      <dgm:spPr/>
    </dgm:pt>
  </dgm:ptLst>
  <dgm:cxnLst>
    <dgm:cxn modelId="{60985738-C2CB-45A0-91AD-5EAA8EF9DD34}" srcId="{B8951988-3F82-4485-B8EC-CB548B482EB2}" destId="{2DA2B17E-0075-43F4-96B8-E231235B63C1}" srcOrd="4" destOrd="0" parTransId="{8B7C5067-87A9-4F84-9D64-BB5EE86A30CA}" sibTransId="{BCAF0B97-5408-4CAA-8874-EB9F7A04053C}"/>
    <dgm:cxn modelId="{DE17B63E-09F4-4758-96BA-9F53827EAAD5}" srcId="{B8951988-3F82-4485-B8EC-CB548B482EB2}" destId="{DC1ACA81-4F50-409B-8D38-2DCEFBBD9484}" srcOrd="2" destOrd="0" parTransId="{220F7ED1-3925-4472-9370-E65DDF0CAE87}" sibTransId="{C5C2C3A0-E030-4A03-A924-D893C0A3685D}"/>
    <dgm:cxn modelId="{CA2EC060-76CB-403F-BC7F-3F22C1889362}" type="presOf" srcId="{57B6A023-BD38-4FE0-9A70-144471F68BC8}" destId="{F06EF32F-01AB-496A-A420-4198F4084E6D}" srcOrd="0" destOrd="0" presId="urn:microsoft.com/office/officeart/2005/8/layout/cycle5"/>
    <dgm:cxn modelId="{EC66C04D-6847-4E1F-98DA-B826F8DC654C}" type="presOf" srcId="{B8951988-3F82-4485-B8EC-CB548B482EB2}" destId="{D7E2725E-7FE0-4BD2-9C5C-1544970FB1DF}" srcOrd="0" destOrd="0" presId="urn:microsoft.com/office/officeart/2005/8/layout/cycle5"/>
    <dgm:cxn modelId="{6EA4668C-B27E-42AB-B99E-A1A2E891FCF7}" type="presOf" srcId="{2106FC26-0BF5-4929-A698-6AAE75E9271B}" destId="{BD6802DE-E3E6-40FB-9AB7-5F1A44379BB4}" srcOrd="0" destOrd="0" presId="urn:microsoft.com/office/officeart/2005/8/layout/cycle5"/>
    <dgm:cxn modelId="{C2BD01AC-CABF-404C-9459-9F9515B11D95}" type="presOf" srcId="{5BBE0CE6-C591-4495-B36D-66855894368B}" destId="{B544E094-99DE-4392-BC20-8CC23E870693}" srcOrd="0" destOrd="0" presId="urn:microsoft.com/office/officeart/2005/8/layout/cycle5"/>
    <dgm:cxn modelId="{4E7E4AB1-5E3B-47E9-B6E3-57A581EBF844}" type="presOf" srcId="{3F0EF86D-64AA-4A39-B6F3-DE0244B0F7B4}" destId="{51A2C6E3-2145-4579-B4EC-623BCAC2CA7D}" srcOrd="0" destOrd="0" presId="urn:microsoft.com/office/officeart/2005/8/layout/cycle5"/>
    <dgm:cxn modelId="{39039FB1-A9B1-4279-9E8D-DB51F085ECF8}" srcId="{B8951988-3F82-4485-B8EC-CB548B482EB2}" destId="{3F0EF86D-64AA-4A39-B6F3-DE0244B0F7B4}" srcOrd="0" destOrd="0" parTransId="{8EA90306-E275-4CFD-B4E9-0A1A6BE783A5}" sibTransId="{8D49FBEB-B241-4CB9-BF19-94026C156BC4}"/>
    <dgm:cxn modelId="{A2F6FCB2-E7EA-4137-8920-BB6240D3198B}" type="presOf" srcId="{BCAF0B97-5408-4CAA-8874-EB9F7A04053C}" destId="{E739B350-7004-43A4-91EA-682AC0B897D6}" srcOrd="0" destOrd="0" presId="urn:microsoft.com/office/officeart/2005/8/layout/cycle5"/>
    <dgm:cxn modelId="{C2C1E6B4-66FA-45E2-BDCB-9AE4BFB94AEC}" type="presOf" srcId="{C5C2C3A0-E030-4A03-A924-D893C0A3685D}" destId="{B19C0E18-C4DE-4495-A88A-9A12ECF9E195}" srcOrd="0" destOrd="0" presId="urn:microsoft.com/office/officeart/2005/8/layout/cycle5"/>
    <dgm:cxn modelId="{D6F86BBC-24A5-4AAB-B166-6CF345BCE900}" type="presOf" srcId="{614A44E8-7E8F-4378-96B0-1102BB84DCB9}" destId="{2DF4E4D7-17BF-4D3C-B5A7-99A74522C19A}" srcOrd="0" destOrd="0" presId="urn:microsoft.com/office/officeart/2005/8/layout/cycle5"/>
    <dgm:cxn modelId="{9F3F8FBC-E6C5-49C4-9AE8-9AA3000FA43B}" type="presOf" srcId="{DC1ACA81-4F50-409B-8D38-2DCEFBBD9484}" destId="{09BA455F-9C49-4980-B564-727D80D3633B}" srcOrd="0" destOrd="0" presId="urn:microsoft.com/office/officeart/2005/8/layout/cycle5"/>
    <dgm:cxn modelId="{786286BF-602D-4FBE-95DD-46B37CF788FD}" srcId="{B8951988-3F82-4485-B8EC-CB548B482EB2}" destId="{614A44E8-7E8F-4378-96B0-1102BB84DCB9}" srcOrd="5" destOrd="0" parTransId="{7F92D146-B1FC-48C0-884A-E67674C63662}" sibTransId="{5BBE0CE6-C591-4495-B36D-66855894368B}"/>
    <dgm:cxn modelId="{5544C7BF-E922-4B76-B24A-02B0CB4C0EA3}" srcId="{B8951988-3F82-4485-B8EC-CB548B482EB2}" destId="{8647F88E-9E27-4159-9B25-C7A11039EECA}" srcOrd="1" destOrd="0" parTransId="{8033252C-E4B7-4468-9A51-B191F2A0F858}" sibTransId="{57B6A023-BD38-4FE0-9A70-144471F68BC8}"/>
    <dgm:cxn modelId="{02723EC7-DDD2-4171-A50B-E01EA81432FC}" type="presOf" srcId="{E19F49DC-3808-4EE4-8820-BB955D638AA2}" destId="{0ED9C79F-8E1D-41BB-AFAB-7A1B9E4253C0}" srcOrd="0" destOrd="0" presId="urn:microsoft.com/office/officeart/2005/8/layout/cycle5"/>
    <dgm:cxn modelId="{10FFC2C9-B8E2-4A0A-8614-BE21A80AC188}" type="presOf" srcId="{8D49FBEB-B241-4CB9-BF19-94026C156BC4}" destId="{122F9B30-70D2-4B62-AA8B-1C7603FF02C1}" srcOrd="0" destOrd="0" presId="urn:microsoft.com/office/officeart/2005/8/layout/cycle5"/>
    <dgm:cxn modelId="{F7E27BCB-BB03-4CB1-8BBE-802E22B3EB2D}" type="presOf" srcId="{8647F88E-9E27-4159-9B25-C7A11039EECA}" destId="{1A68FE92-8DF0-489C-A848-5275D985A5B0}" srcOrd="0" destOrd="0" presId="urn:microsoft.com/office/officeart/2005/8/layout/cycle5"/>
    <dgm:cxn modelId="{01F86BD5-8A09-4AAB-8E86-E4EE18E856BB}" srcId="{B8951988-3F82-4485-B8EC-CB548B482EB2}" destId="{2106FC26-0BF5-4929-A698-6AAE75E9271B}" srcOrd="3" destOrd="0" parTransId="{3AF128CE-8660-447C-B2C1-EFF162F087E4}" sibTransId="{E19F49DC-3808-4EE4-8820-BB955D638AA2}"/>
    <dgm:cxn modelId="{6BE14ADA-EEAD-4755-A437-2436EDEC6C75}" type="presOf" srcId="{2DA2B17E-0075-43F4-96B8-E231235B63C1}" destId="{133562DF-0DD7-4D74-B020-0B21851C40A4}" srcOrd="0" destOrd="0" presId="urn:microsoft.com/office/officeart/2005/8/layout/cycle5"/>
    <dgm:cxn modelId="{B80C388B-04F2-4D26-AD94-1D250B8508E7}" type="presParOf" srcId="{D7E2725E-7FE0-4BD2-9C5C-1544970FB1DF}" destId="{51A2C6E3-2145-4579-B4EC-623BCAC2CA7D}" srcOrd="0" destOrd="0" presId="urn:microsoft.com/office/officeart/2005/8/layout/cycle5"/>
    <dgm:cxn modelId="{0C45FDCB-B535-4623-B7BF-9AD2063EB194}" type="presParOf" srcId="{D7E2725E-7FE0-4BD2-9C5C-1544970FB1DF}" destId="{891D20D7-3294-4F2B-ABEE-9B9A7679B143}" srcOrd="1" destOrd="0" presId="urn:microsoft.com/office/officeart/2005/8/layout/cycle5"/>
    <dgm:cxn modelId="{BD387847-5922-4F9B-8CE4-AF237000BB53}" type="presParOf" srcId="{D7E2725E-7FE0-4BD2-9C5C-1544970FB1DF}" destId="{122F9B30-70D2-4B62-AA8B-1C7603FF02C1}" srcOrd="2" destOrd="0" presId="urn:microsoft.com/office/officeart/2005/8/layout/cycle5"/>
    <dgm:cxn modelId="{9779F5AF-E722-498E-9AB1-639894300B0C}" type="presParOf" srcId="{D7E2725E-7FE0-4BD2-9C5C-1544970FB1DF}" destId="{1A68FE92-8DF0-489C-A848-5275D985A5B0}" srcOrd="3" destOrd="0" presId="urn:microsoft.com/office/officeart/2005/8/layout/cycle5"/>
    <dgm:cxn modelId="{CA56572F-93C1-4689-A3FA-5B6FBFF89751}" type="presParOf" srcId="{D7E2725E-7FE0-4BD2-9C5C-1544970FB1DF}" destId="{26B7B834-EF06-4FE6-B9C1-23E82A5F838C}" srcOrd="4" destOrd="0" presId="urn:microsoft.com/office/officeart/2005/8/layout/cycle5"/>
    <dgm:cxn modelId="{A2904CDF-5E33-49E0-835A-068C8D56ECC8}" type="presParOf" srcId="{D7E2725E-7FE0-4BD2-9C5C-1544970FB1DF}" destId="{F06EF32F-01AB-496A-A420-4198F4084E6D}" srcOrd="5" destOrd="0" presId="urn:microsoft.com/office/officeart/2005/8/layout/cycle5"/>
    <dgm:cxn modelId="{D45640E3-F38B-4AE8-98D3-12CD81FFFA8D}" type="presParOf" srcId="{D7E2725E-7FE0-4BD2-9C5C-1544970FB1DF}" destId="{09BA455F-9C49-4980-B564-727D80D3633B}" srcOrd="6" destOrd="0" presId="urn:microsoft.com/office/officeart/2005/8/layout/cycle5"/>
    <dgm:cxn modelId="{CCCD5EB4-63D3-4B1C-9253-C7D959494093}" type="presParOf" srcId="{D7E2725E-7FE0-4BD2-9C5C-1544970FB1DF}" destId="{6145ACE8-CCED-4869-B4FF-C89DA8D1BA53}" srcOrd="7" destOrd="0" presId="urn:microsoft.com/office/officeart/2005/8/layout/cycle5"/>
    <dgm:cxn modelId="{6377A62F-34B4-4817-8EAE-129125290DAC}" type="presParOf" srcId="{D7E2725E-7FE0-4BD2-9C5C-1544970FB1DF}" destId="{B19C0E18-C4DE-4495-A88A-9A12ECF9E195}" srcOrd="8" destOrd="0" presId="urn:microsoft.com/office/officeart/2005/8/layout/cycle5"/>
    <dgm:cxn modelId="{F899B477-0E55-4FED-8763-1914D38A8ABE}" type="presParOf" srcId="{D7E2725E-7FE0-4BD2-9C5C-1544970FB1DF}" destId="{BD6802DE-E3E6-40FB-9AB7-5F1A44379BB4}" srcOrd="9" destOrd="0" presId="urn:microsoft.com/office/officeart/2005/8/layout/cycle5"/>
    <dgm:cxn modelId="{ED8B2C6D-5962-4B3B-AB64-B2CB0A6962FE}" type="presParOf" srcId="{D7E2725E-7FE0-4BD2-9C5C-1544970FB1DF}" destId="{94FEBAE5-5364-4318-A2D8-59EBA78612B1}" srcOrd="10" destOrd="0" presId="urn:microsoft.com/office/officeart/2005/8/layout/cycle5"/>
    <dgm:cxn modelId="{AEF7D34A-D72C-467C-A4D6-E8B03DCCE405}" type="presParOf" srcId="{D7E2725E-7FE0-4BD2-9C5C-1544970FB1DF}" destId="{0ED9C79F-8E1D-41BB-AFAB-7A1B9E4253C0}" srcOrd="11" destOrd="0" presId="urn:microsoft.com/office/officeart/2005/8/layout/cycle5"/>
    <dgm:cxn modelId="{DCC9EF07-8ECE-4971-8B02-D5742EB11A5C}" type="presParOf" srcId="{D7E2725E-7FE0-4BD2-9C5C-1544970FB1DF}" destId="{133562DF-0DD7-4D74-B020-0B21851C40A4}" srcOrd="12" destOrd="0" presId="urn:microsoft.com/office/officeart/2005/8/layout/cycle5"/>
    <dgm:cxn modelId="{9FBB0730-8DF4-400C-8FBF-5198F53FA7F7}" type="presParOf" srcId="{D7E2725E-7FE0-4BD2-9C5C-1544970FB1DF}" destId="{CE2A0B3B-002D-4CC2-9487-B60E4224ECCA}" srcOrd="13" destOrd="0" presId="urn:microsoft.com/office/officeart/2005/8/layout/cycle5"/>
    <dgm:cxn modelId="{DAC743C5-9FC9-40D4-9986-41D71E2D91EE}" type="presParOf" srcId="{D7E2725E-7FE0-4BD2-9C5C-1544970FB1DF}" destId="{E739B350-7004-43A4-91EA-682AC0B897D6}" srcOrd="14" destOrd="0" presId="urn:microsoft.com/office/officeart/2005/8/layout/cycle5"/>
    <dgm:cxn modelId="{F185725D-3695-4658-BAB8-4022443179FE}" type="presParOf" srcId="{D7E2725E-7FE0-4BD2-9C5C-1544970FB1DF}" destId="{2DF4E4D7-17BF-4D3C-B5A7-99A74522C19A}" srcOrd="15" destOrd="0" presId="urn:microsoft.com/office/officeart/2005/8/layout/cycle5"/>
    <dgm:cxn modelId="{A148F324-66B4-440A-8023-DDF9C001A2D0}" type="presParOf" srcId="{D7E2725E-7FE0-4BD2-9C5C-1544970FB1DF}" destId="{394C0ED7-B043-4F22-92C8-63A752A45DB4}" srcOrd="16" destOrd="0" presId="urn:microsoft.com/office/officeart/2005/8/layout/cycle5"/>
    <dgm:cxn modelId="{D3AC50BC-3564-4E98-B838-C804169B6DD4}" type="presParOf" srcId="{D7E2725E-7FE0-4BD2-9C5C-1544970FB1DF}" destId="{B544E094-99DE-4392-BC20-8CC23E870693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A96D588-9C26-4007-BE27-CB3F9CC952E7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FF89EEEF-FAF8-496A-93F8-BEC85A41BE24}">
      <dgm:prSet phldrT="[Κείμενο]" custT="1"/>
      <dgm:spPr>
        <a:solidFill>
          <a:schemeClr val="accent6"/>
        </a:solidFill>
      </dgm:spPr>
      <dgm:t>
        <a:bodyPr/>
        <a:lstStyle/>
        <a:p>
          <a:r>
            <a:rPr lang="en-US" sz="1800" dirty="0"/>
            <a:t>Earned Media</a:t>
          </a:r>
        </a:p>
        <a:p>
          <a:r>
            <a:rPr lang="en-US" sz="1200" dirty="0"/>
            <a:t>Mentions</a:t>
          </a:r>
        </a:p>
        <a:p>
          <a:r>
            <a:rPr lang="en-US" sz="1200" dirty="0"/>
            <a:t>Shares</a:t>
          </a:r>
        </a:p>
        <a:p>
          <a:r>
            <a:rPr lang="en-US" sz="1200" dirty="0"/>
            <a:t>Reposts</a:t>
          </a:r>
        </a:p>
        <a:p>
          <a:r>
            <a:rPr lang="en-US" sz="1200" dirty="0"/>
            <a:t>Reviews</a:t>
          </a:r>
        </a:p>
        <a:p>
          <a:r>
            <a:rPr lang="en-US" sz="1200" dirty="0"/>
            <a:t>Organic Ranking</a:t>
          </a:r>
        </a:p>
        <a:p>
          <a:endParaRPr lang="el-GR" sz="800" dirty="0"/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843CDBDB-9553-40F8-B25E-DD2EA81D1557}" type="parTrans" cxnId="{A40CF083-442D-4E1D-854D-EA98D174628C}">
      <dgm:prSet/>
      <dgm:spPr/>
      <dgm:t>
        <a:bodyPr/>
        <a:lstStyle/>
        <a:p>
          <a:endParaRPr lang="el-GR"/>
        </a:p>
      </dgm:t>
    </dgm:pt>
    <dgm:pt modelId="{50DD9848-7D60-4AAD-B1DE-128E61DA6BF1}" type="sibTrans" cxnId="{A40CF083-442D-4E1D-854D-EA98D174628C}">
      <dgm:prSet/>
      <dgm:spPr/>
      <dgm:t>
        <a:bodyPr/>
        <a:lstStyle/>
        <a:p>
          <a:endParaRPr lang="el-GR"/>
        </a:p>
      </dgm:t>
    </dgm:pt>
    <dgm:pt modelId="{2C2D9815-BA74-4685-80B9-4E06C2792648}">
      <dgm:prSet phldrT="[Κείμενο]" custT="1"/>
      <dgm:spPr>
        <a:solidFill>
          <a:srgbClr val="7030A0">
            <a:alpha val="50000"/>
          </a:srgbClr>
        </a:solidFill>
      </dgm:spPr>
      <dgm:t>
        <a:bodyPr/>
        <a:lstStyle/>
        <a:p>
          <a:r>
            <a:rPr lang="en-US" sz="2000" dirty="0"/>
            <a:t>Paid Media</a:t>
          </a:r>
        </a:p>
        <a:p>
          <a:r>
            <a:rPr lang="en-US" sz="1100" dirty="0"/>
            <a:t>Social Media Ads</a:t>
          </a:r>
        </a:p>
        <a:p>
          <a:r>
            <a:rPr lang="en-US" sz="1100" dirty="0"/>
            <a:t>Display Ads</a:t>
          </a:r>
        </a:p>
        <a:p>
          <a:r>
            <a:rPr lang="en-US" sz="1100" dirty="0"/>
            <a:t>Paid Search</a:t>
          </a:r>
        </a:p>
        <a:p>
          <a:r>
            <a:rPr lang="en-US" sz="1100" dirty="0"/>
            <a:t>Sponsorships</a:t>
          </a:r>
        </a:p>
        <a:p>
          <a:r>
            <a:rPr lang="en-US" sz="1100" dirty="0"/>
            <a:t>Retargeting</a:t>
          </a:r>
          <a:endParaRPr lang="el-GR" sz="1100" dirty="0"/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8376D31E-8B4E-48A4-80FF-55E10F0EC22A}" type="parTrans" cxnId="{8BF32B6A-D28B-4879-B0D6-FF96B2A90734}">
      <dgm:prSet/>
      <dgm:spPr/>
      <dgm:t>
        <a:bodyPr/>
        <a:lstStyle/>
        <a:p>
          <a:endParaRPr lang="el-GR"/>
        </a:p>
      </dgm:t>
    </dgm:pt>
    <dgm:pt modelId="{90EDF488-6A86-4ACD-979B-97E57A854E8F}" type="sibTrans" cxnId="{8BF32B6A-D28B-4879-B0D6-FF96B2A90734}">
      <dgm:prSet/>
      <dgm:spPr/>
      <dgm:t>
        <a:bodyPr/>
        <a:lstStyle/>
        <a:p>
          <a:endParaRPr lang="el-GR"/>
        </a:p>
      </dgm:t>
    </dgm:pt>
    <dgm:pt modelId="{AFD18E45-597E-4EB6-8200-408868591BDE}">
      <dgm:prSet phldrT="[Κείμενο]" custT="1"/>
      <dgm:spPr>
        <a:solidFill>
          <a:schemeClr val="accent1">
            <a:alpha val="50000"/>
          </a:schemeClr>
        </a:solidFill>
      </dgm:spPr>
      <dgm:t>
        <a:bodyPr/>
        <a:lstStyle/>
        <a:p>
          <a:r>
            <a:rPr lang="en-US" sz="1600" dirty="0"/>
            <a:t>Owned Media</a:t>
          </a:r>
        </a:p>
        <a:p>
          <a:r>
            <a:rPr lang="en-US" sz="1100" dirty="0"/>
            <a:t>Website</a:t>
          </a:r>
        </a:p>
        <a:p>
          <a:r>
            <a:rPr lang="en-US" sz="1100" dirty="0"/>
            <a:t>Email</a:t>
          </a:r>
        </a:p>
        <a:p>
          <a:r>
            <a:rPr lang="en-US" sz="1100" dirty="0"/>
            <a:t>Podcast and live events</a:t>
          </a:r>
        </a:p>
        <a:p>
          <a:r>
            <a:rPr lang="en-US" sz="1100" dirty="0"/>
            <a:t>Social Media Posts</a:t>
          </a:r>
          <a:endParaRPr lang="el-GR" sz="1100" dirty="0"/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8EDA6D33-7D05-4138-B2DD-E7BAA52E11F0}" type="parTrans" cxnId="{5C82C9CE-5C03-4747-93AC-5BE7BB54F682}">
      <dgm:prSet/>
      <dgm:spPr/>
      <dgm:t>
        <a:bodyPr/>
        <a:lstStyle/>
        <a:p>
          <a:endParaRPr lang="el-GR"/>
        </a:p>
      </dgm:t>
    </dgm:pt>
    <dgm:pt modelId="{062B7FE1-68BD-4BDF-A146-239C931C76FC}" type="sibTrans" cxnId="{5C82C9CE-5C03-4747-93AC-5BE7BB54F682}">
      <dgm:prSet/>
      <dgm:spPr/>
      <dgm:t>
        <a:bodyPr/>
        <a:lstStyle/>
        <a:p>
          <a:endParaRPr lang="el-GR"/>
        </a:p>
      </dgm:t>
    </dgm:pt>
    <dgm:pt modelId="{F4E13A1A-69D9-4423-B2F0-5F0E28D2DAF3}" type="pres">
      <dgm:prSet presAssocID="{FA96D588-9C26-4007-BE27-CB3F9CC952E7}" presName="compositeShape" presStyleCnt="0">
        <dgm:presLayoutVars>
          <dgm:chMax val="7"/>
          <dgm:dir/>
          <dgm:resizeHandles val="exact"/>
        </dgm:presLayoutVars>
      </dgm:prSet>
      <dgm:spPr/>
    </dgm:pt>
    <dgm:pt modelId="{B66DB935-16F9-4591-9476-D9D5F203CC69}" type="pres">
      <dgm:prSet presAssocID="{FF89EEEF-FAF8-496A-93F8-BEC85A41BE24}" presName="circ1" presStyleLbl="vennNode1" presStyleIdx="0" presStyleCnt="3"/>
      <dgm:spPr/>
    </dgm:pt>
    <dgm:pt modelId="{41428B72-EB82-4AD7-9E6A-F344B715A595}" type="pres">
      <dgm:prSet presAssocID="{FF89EEEF-FAF8-496A-93F8-BEC85A41BE2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D164C32-8076-4570-8BFC-BDB3A72D73C4}" type="pres">
      <dgm:prSet presAssocID="{2C2D9815-BA74-4685-80B9-4E06C2792648}" presName="circ2" presStyleLbl="vennNode1" presStyleIdx="1" presStyleCnt="3"/>
      <dgm:spPr/>
    </dgm:pt>
    <dgm:pt modelId="{5341D5AD-2876-49D1-AADA-EE3DD2FED0C1}" type="pres">
      <dgm:prSet presAssocID="{2C2D9815-BA74-4685-80B9-4E06C279264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4E9721C-B47B-4E14-8430-C6C8C437E9D1}" type="pres">
      <dgm:prSet presAssocID="{AFD18E45-597E-4EB6-8200-408868591BDE}" presName="circ3" presStyleLbl="vennNode1" presStyleIdx="2" presStyleCnt="3"/>
      <dgm:spPr/>
    </dgm:pt>
    <dgm:pt modelId="{7FD569C7-D74D-4874-9B44-55AD9A45ED89}" type="pres">
      <dgm:prSet presAssocID="{AFD18E45-597E-4EB6-8200-408868591BD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23CD6728-4E10-4521-8B79-4D87C553C704}" type="presOf" srcId="{2C2D9815-BA74-4685-80B9-4E06C2792648}" destId="{5341D5AD-2876-49D1-AADA-EE3DD2FED0C1}" srcOrd="1" destOrd="0" presId="urn:microsoft.com/office/officeart/2005/8/layout/venn1"/>
    <dgm:cxn modelId="{EDBD5067-17D0-4BA3-A327-A7698431C3CC}" type="presOf" srcId="{FF89EEEF-FAF8-496A-93F8-BEC85A41BE24}" destId="{41428B72-EB82-4AD7-9E6A-F344B715A595}" srcOrd="1" destOrd="0" presId="urn:microsoft.com/office/officeart/2005/8/layout/venn1"/>
    <dgm:cxn modelId="{8BF32B6A-D28B-4879-B0D6-FF96B2A90734}" srcId="{FA96D588-9C26-4007-BE27-CB3F9CC952E7}" destId="{2C2D9815-BA74-4685-80B9-4E06C2792648}" srcOrd="1" destOrd="0" parTransId="{8376D31E-8B4E-48A4-80FF-55E10F0EC22A}" sibTransId="{90EDF488-6A86-4ACD-979B-97E57A854E8F}"/>
    <dgm:cxn modelId="{A40CF083-442D-4E1D-854D-EA98D174628C}" srcId="{FA96D588-9C26-4007-BE27-CB3F9CC952E7}" destId="{FF89EEEF-FAF8-496A-93F8-BEC85A41BE24}" srcOrd="0" destOrd="0" parTransId="{843CDBDB-9553-40F8-B25E-DD2EA81D1557}" sibTransId="{50DD9848-7D60-4AAD-B1DE-128E61DA6BF1}"/>
    <dgm:cxn modelId="{671C82B7-6085-41E4-BFCC-24EE5A6FA375}" type="presOf" srcId="{AFD18E45-597E-4EB6-8200-408868591BDE}" destId="{7FD569C7-D74D-4874-9B44-55AD9A45ED89}" srcOrd="1" destOrd="0" presId="urn:microsoft.com/office/officeart/2005/8/layout/venn1"/>
    <dgm:cxn modelId="{5C82C9CE-5C03-4747-93AC-5BE7BB54F682}" srcId="{FA96D588-9C26-4007-BE27-CB3F9CC952E7}" destId="{AFD18E45-597E-4EB6-8200-408868591BDE}" srcOrd="2" destOrd="0" parTransId="{8EDA6D33-7D05-4138-B2DD-E7BAA52E11F0}" sibTransId="{062B7FE1-68BD-4BDF-A146-239C931C76FC}"/>
    <dgm:cxn modelId="{7BEB63D3-652F-4067-B1F8-5CC26732F52C}" type="presOf" srcId="{2C2D9815-BA74-4685-80B9-4E06C2792648}" destId="{AD164C32-8076-4570-8BFC-BDB3A72D73C4}" srcOrd="0" destOrd="0" presId="urn:microsoft.com/office/officeart/2005/8/layout/venn1"/>
    <dgm:cxn modelId="{AA9BC3DD-CBD0-4CD8-B5B8-BD1842311C47}" type="presOf" srcId="{FF89EEEF-FAF8-496A-93F8-BEC85A41BE24}" destId="{B66DB935-16F9-4591-9476-D9D5F203CC69}" srcOrd="0" destOrd="0" presId="urn:microsoft.com/office/officeart/2005/8/layout/venn1"/>
    <dgm:cxn modelId="{C63DEEE5-2878-4F29-BE67-A1A5FEAF6A3D}" type="presOf" srcId="{AFD18E45-597E-4EB6-8200-408868591BDE}" destId="{94E9721C-B47B-4E14-8430-C6C8C437E9D1}" srcOrd="0" destOrd="0" presId="urn:microsoft.com/office/officeart/2005/8/layout/venn1"/>
    <dgm:cxn modelId="{8CE35AFB-1968-4F3B-89E9-8D0BD3DC1877}" type="presOf" srcId="{FA96D588-9C26-4007-BE27-CB3F9CC952E7}" destId="{F4E13A1A-69D9-4423-B2F0-5F0E28D2DAF3}" srcOrd="0" destOrd="0" presId="urn:microsoft.com/office/officeart/2005/8/layout/venn1"/>
    <dgm:cxn modelId="{CF3FCC24-DB10-49A6-8C6F-3D2714E19CDE}" type="presParOf" srcId="{F4E13A1A-69D9-4423-B2F0-5F0E28D2DAF3}" destId="{B66DB935-16F9-4591-9476-D9D5F203CC69}" srcOrd="0" destOrd="0" presId="urn:microsoft.com/office/officeart/2005/8/layout/venn1"/>
    <dgm:cxn modelId="{5E42FA8E-933B-4AF4-903E-4F0BD20813DD}" type="presParOf" srcId="{F4E13A1A-69D9-4423-B2F0-5F0E28D2DAF3}" destId="{41428B72-EB82-4AD7-9E6A-F344B715A595}" srcOrd="1" destOrd="0" presId="urn:microsoft.com/office/officeart/2005/8/layout/venn1"/>
    <dgm:cxn modelId="{F0F80525-7BD2-4A7E-9EEE-684C56784A80}" type="presParOf" srcId="{F4E13A1A-69D9-4423-B2F0-5F0E28D2DAF3}" destId="{AD164C32-8076-4570-8BFC-BDB3A72D73C4}" srcOrd="2" destOrd="0" presId="urn:microsoft.com/office/officeart/2005/8/layout/venn1"/>
    <dgm:cxn modelId="{0CF889F6-01CF-4820-923C-7565B8976C3A}" type="presParOf" srcId="{F4E13A1A-69D9-4423-B2F0-5F0E28D2DAF3}" destId="{5341D5AD-2876-49D1-AADA-EE3DD2FED0C1}" srcOrd="3" destOrd="0" presId="urn:microsoft.com/office/officeart/2005/8/layout/venn1"/>
    <dgm:cxn modelId="{835C3D51-8DC7-4114-A0F4-D92E0D6B5F89}" type="presParOf" srcId="{F4E13A1A-69D9-4423-B2F0-5F0E28D2DAF3}" destId="{94E9721C-B47B-4E14-8430-C6C8C437E9D1}" srcOrd="4" destOrd="0" presId="urn:microsoft.com/office/officeart/2005/8/layout/venn1"/>
    <dgm:cxn modelId="{9416996F-D279-47CF-85D3-CF65905698B9}" type="presParOf" srcId="{F4E13A1A-69D9-4423-B2F0-5F0E28D2DAF3}" destId="{7FD569C7-D74D-4874-9B44-55AD9A45ED89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ADE86C-A500-409C-8F71-95D93596FCDE}">
      <dsp:nvSpPr>
        <dsp:cNvPr id="0" name=""/>
        <dsp:cNvSpPr/>
      </dsp:nvSpPr>
      <dsp:spPr>
        <a:xfrm>
          <a:off x="712668" y="213214"/>
          <a:ext cx="1975061" cy="1975061"/>
        </a:xfrm>
        <a:prstGeom prst="ellipse">
          <a:avLst/>
        </a:prstGeom>
        <a:solidFill>
          <a:srgbClr val="00B0F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What your business does best</a:t>
          </a:r>
          <a:endParaRPr lang="el-GR" sz="1800" kern="1200" dirty="0"/>
        </a:p>
      </dsp:txBody>
      <dsp:txXfrm>
        <a:off x="976009" y="558850"/>
        <a:ext cx="1448378" cy="888777"/>
      </dsp:txXfrm>
    </dsp:sp>
    <dsp:sp modelId="{AC9A4702-7F44-43A7-A9F0-FCD521AA2EFF}">
      <dsp:nvSpPr>
        <dsp:cNvPr id="0" name=""/>
        <dsp:cNvSpPr/>
      </dsp:nvSpPr>
      <dsp:spPr>
        <a:xfrm>
          <a:off x="1425336" y="1447628"/>
          <a:ext cx="1975061" cy="1975061"/>
        </a:xfrm>
        <a:prstGeom prst="ellipse">
          <a:avLst/>
        </a:prstGeom>
        <a:solidFill>
          <a:srgbClr val="FFFF00">
            <a:alpha val="50000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What your competition lacks</a:t>
          </a:r>
          <a:endParaRPr lang="el-GR" sz="1800" kern="1200" dirty="0"/>
        </a:p>
      </dsp:txBody>
      <dsp:txXfrm>
        <a:off x="2029375" y="1957852"/>
        <a:ext cx="1185037" cy="1086283"/>
      </dsp:txXfrm>
    </dsp:sp>
    <dsp:sp modelId="{E9D26665-F8D6-4CD2-A96E-0280ADB29A5C}">
      <dsp:nvSpPr>
        <dsp:cNvPr id="0" name=""/>
        <dsp:cNvSpPr/>
      </dsp:nvSpPr>
      <dsp:spPr>
        <a:xfrm>
          <a:off x="0" y="1447628"/>
          <a:ext cx="1975061" cy="1975061"/>
        </a:xfrm>
        <a:prstGeom prst="ellipse">
          <a:avLst/>
        </a:prstGeom>
        <a:solidFill>
          <a:srgbClr val="FF0000">
            <a:alpha val="49804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What your customer desires</a:t>
          </a:r>
          <a:endParaRPr lang="el-GR" sz="1800" kern="1200" dirty="0"/>
        </a:p>
      </dsp:txBody>
      <dsp:txXfrm>
        <a:off x="185984" y="1957852"/>
        <a:ext cx="1185037" cy="10862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E3CD97-FE2C-4DDB-BE4A-5110A930C98D}">
      <dsp:nvSpPr>
        <dsp:cNvPr id="0" name=""/>
        <dsp:cNvSpPr/>
      </dsp:nvSpPr>
      <dsp:spPr>
        <a:xfrm rot="10800000">
          <a:off x="0" y="0"/>
          <a:ext cx="4789010" cy="444325"/>
        </a:xfrm>
        <a:prstGeom prst="trapezoid">
          <a:avLst>
            <a:gd name="adj" fmla="val 5987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Awareness</a:t>
          </a:r>
          <a:endParaRPr lang="el-GR" sz="1600" kern="1200" dirty="0"/>
        </a:p>
      </dsp:txBody>
      <dsp:txXfrm rot="-10800000">
        <a:off x="838076" y="0"/>
        <a:ext cx="3112856" cy="444325"/>
      </dsp:txXfrm>
    </dsp:sp>
    <dsp:sp modelId="{0642737E-304A-42DE-A277-8AA8041F1BE5}">
      <dsp:nvSpPr>
        <dsp:cNvPr id="0" name=""/>
        <dsp:cNvSpPr/>
      </dsp:nvSpPr>
      <dsp:spPr>
        <a:xfrm rot="10800000">
          <a:off x="266056" y="444325"/>
          <a:ext cx="4256897" cy="444325"/>
        </a:xfrm>
        <a:prstGeom prst="trapezoid">
          <a:avLst>
            <a:gd name="adj" fmla="val 5987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Interest</a:t>
          </a:r>
          <a:endParaRPr lang="el-GR" sz="1600" kern="1200" dirty="0"/>
        </a:p>
      </dsp:txBody>
      <dsp:txXfrm rot="-10800000">
        <a:off x="1011013" y="444325"/>
        <a:ext cx="2766983" cy="444325"/>
      </dsp:txXfrm>
    </dsp:sp>
    <dsp:sp modelId="{FFF0488F-15B1-4EB2-98CA-FA1AD89C741F}">
      <dsp:nvSpPr>
        <dsp:cNvPr id="0" name=""/>
        <dsp:cNvSpPr/>
      </dsp:nvSpPr>
      <dsp:spPr>
        <a:xfrm rot="10800000">
          <a:off x="532112" y="888650"/>
          <a:ext cx="3724785" cy="444325"/>
        </a:xfrm>
        <a:prstGeom prst="trapezoid">
          <a:avLst>
            <a:gd name="adj" fmla="val 5987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Consideration</a:t>
          </a:r>
          <a:endParaRPr lang="el-GR" sz="1600" kern="1200" dirty="0"/>
        </a:p>
      </dsp:txBody>
      <dsp:txXfrm rot="-10800000">
        <a:off x="1183949" y="888650"/>
        <a:ext cx="2421110" cy="444325"/>
      </dsp:txXfrm>
    </dsp:sp>
    <dsp:sp modelId="{DEC44F62-F771-480D-B574-AEFD38E26B69}">
      <dsp:nvSpPr>
        <dsp:cNvPr id="0" name=""/>
        <dsp:cNvSpPr/>
      </dsp:nvSpPr>
      <dsp:spPr>
        <a:xfrm rot="10800000">
          <a:off x="798168" y="1332975"/>
          <a:ext cx="3192673" cy="444325"/>
        </a:xfrm>
        <a:prstGeom prst="trapezoid">
          <a:avLst>
            <a:gd name="adj" fmla="val 5987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Evaluation</a:t>
          </a:r>
          <a:endParaRPr lang="el-GR" sz="1600" kern="1200" dirty="0"/>
        </a:p>
      </dsp:txBody>
      <dsp:txXfrm rot="-10800000">
        <a:off x="1356886" y="1332975"/>
        <a:ext cx="2075237" cy="444325"/>
      </dsp:txXfrm>
    </dsp:sp>
    <dsp:sp modelId="{6FF47821-0FE2-46E6-BEA7-F9DF6299F3B4}">
      <dsp:nvSpPr>
        <dsp:cNvPr id="0" name=""/>
        <dsp:cNvSpPr/>
      </dsp:nvSpPr>
      <dsp:spPr>
        <a:xfrm rot="10800000">
          <a:off x="1064224" y="1777301"/>
          <a:ext cx="2660561" cy="444325"/>
        </a:xfrm>
        <a:prstGeom prst="trapezoid">
          <a:avLst>
            <a:gd name="adj" fmla="val 5987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Decision</a:t>
          </a:r>
        </a:p>
      </dsp:txBody>
      <dsp:txXfrm rot="-10800000">
        <a:off x="1529822" y="1777301"/>
        <a:ext cx="1729364" cy="444325"/>
      </dsp:txXfrm>
    </dsp:sp>
    <dsp:sp modelId="{F04DAA2D-9717-459B-816D-9C057909F6F3}">
      <dsp:nvSpPr>
        <dsp:cNvPr id="0" name=""/>
        <dsp:cNvSpPr/>
      </dsp:nvSpPr>
      <dsp:spPr>
        <a:xfrm rot="10800000">
          <a:off x="1330280" y="2221626"/>
          <a:ext cx="2128448" cy="444325"/>
        </a:xfrm>
        <a:prstGeom prst="trapezoid">
          <a:avLst>
            <a:gd name="adj" fmla="val 5987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Purchase</a:t>
          </a:r>
          <a:endParaRPr lang="el-GR" sz="1600" kern="1200" dirty="0"/>
        </a:p>
      </dsp:txBody>
      <dsp:txXfrm rot="-10800000">
        <a:off x="1702759" y="2221626"/>
        <a:ext cx="1383491" cy="444325"/>
      </dsp:txXfrm>
    </dsp:sp>
    <dsp:sp modelId="{BABFA229-6803-4243-ACBD-AB9466372B17}">
      <dsp:nvSpPr>
        <dsp:cNvPr id="0" name=""/>
        <dsp:cNvSpPr/>
      </dsp:nvSpPr>
      <dsp:spPr>
        <a:xfrm rot="10800000">
          <a:off x="1596336" y="2665952"/>
          <a:ext cx="1596336" cy="444325"/>
        </a:xfrm>
        <a:prstGeom prst="trapezoid">
          <a:avLst>
            <a:gd name="adj" fmla="val 5987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Repeat</a:t>
          </a:r>
        </a:p>
      </dsp:txBody>
      <dsp:txXfrm rot="-10800000">
        <a:off x="1875695" y="2665952"/>
        <a:ext cx="1037618" cy="444325"/>
      </dsp:txXfrm>
    </dsp:sp>
    <dsp:sp modelId="{C50EBFA5-1D60-47B7-B16B-DCF02B2FAED7}">
      <dsp:nvSpPr>
        <dsp:cNvPr id="0" name=""/>
        <dsp:cNvSpPr/>
      </dsp:nvSpPr>
      <dsp:spPr>
        <a:xfrm rot="10800000">
          <a:off x="1862392" y="3110277"/>
          <a:ext cx="1064224" cy="444325"/>
        </a:xfrm>
        <a:prstGeom prst="trapezoid">
          <a:avLst>
            <a:gd name="adj" fmla="val 5987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Loyalty</a:t>
          </a:r>
          <a:endParaRPr lang="el-GR" sz="1600" kern="1200" dirty="0"/>
        </a:p>
      </dsp:txBody>
      <dsp:txXfrm rot="-10800000">
        <a:off x="2048632" y="3110277"/>
        <a:ext cx="691745" cy="444325"/>
      </dsp:txXfrm>
    </dsp:sp>
    <dsp:sp modelId="{E327D113-A077-4E79-8921-E6E3803C4C0B}">
      <dsp:nvSpPr>
        <dsp:cNvPr id="0" name=""/>
        <dsp:cNvSpPr/>
      </dsp:nvSpPr>
      <dsp:spPr>
        <a:xfrm rot="10800000">
          <a:off x="2128448" y="3554602"/>
          <a:ext cx="532112" cy="444325"/>
        </a:xfrm>
        <a:prstGeom prst="trapezoid">
          <a:avLst>
            <a:gd name="adj" fmla="val 5987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Advocacy</a:t>
          </a:r>
          <a:endParaRPr lang="el-GR" sz="1600" kern="1200" dirty="0"/>
        </a:p>
      </dsp:txBody>
      <dsp:txXfrm rot="-10800000">
        <a:off x="2128448" y="3554602"/>
        <a:ext cx="532112" cy="4443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A2C6E3-2145-4579-B4EC-623BCAC2CA7D}">
      <dsp:nvSpPr>
        <dsp:cNvPr id="0" name=""/>
        <dsp:cNvSpPr/>
      </dsp:nvSpPr>
      <dsp:spPr>
        <a:xfrm>
          <a:off x="1345000" y="1838"/>
          <a:ext cx="857405" cy="5573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Situation</a:t>
          </a:r>
          <a:endParaRPr lang="el-GR" sz="1200" kern="1200" dirty="0"/>
        </a:p>
      </dsp:txBody>
      <dsp:txXfrm>
        <a:off x="1372206" y="29044"/>
        <a:ext cx="802993" cy="502901"/>
      </dsp:txXfrm>
    </dsp:sp>
    <dsp:sp modelId="{122F9B30-70D2-4B62-AA8B-1C7603FF02C1}">
      <dsp:nvSpPr>
        <dsp:cNvPr id="0" name=""/>
        <dsp:cNvSpPr/>
      </dsp:nvSpPr>
      <dsp:spPr>
        <a:xfrm>
          <a:off x="460815" y="280495"/>
          <a:ext cx="2625775" cy="2625775"/>
        </a:xfrm>
        <a:custGeom>
          <a:avLst/>
          <a:gdLst/>
          <a:ahLst/>
          <a:cxnLst/>
          <a:rect l="0" t="0" r="0" b="0"/>
          <a:pathLst>
            <a:path>
              <a:moveTo>
                <a:pt x="1849421" y="114636"/>
              </a:moveTo>
              <a:arcTo wR="1312887" hR="1312887" stAng="17647268" swAng="923895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68FE92-8DF0-489C-A848-5275D985A5B0}">
      <dsp:nvSpPr>
        <dsp:cNvPr id="0" name=""/>
        <dsp:cNvSpPr/>
      </dsp:nvSpPr>
      <dsp:spPr>
        <a:xfrm>
          <a:off x="2481994" y="658282"/>
          <a:ext cx="857405" cy="5573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Objectives</a:t>
          </a:r>
          <a:endParaRPr lang="el-GR" sz="1200" kern="1200" dirty="0"/>
        </a:p>
      </dsp:txBody>
      <dsp:txXfrm>
        <a:off x="2509200" y="685488"/>
        <a:ext cx="802993" cy="502901"/>
      </dsp:txXfrm>
    </dsp:sp>
    <dsp:sp modelId="{F06EF32F-01AB-496A-A420-4198F4084E6D}">
      <dsp:nvSpPr>
        <dsp:cNvPr id="0" name=""/>
        <dsp:cNvSpPr/>
      </dsp:nvSpPr>
      <dsp:spPr>
        <a:xfrm>
          <a:off x="460815" y="280495"/>
          <a:ext cx="2625775" cy="2625775"/>
        </a:xfrm>
        <a:custGeom>
          <a:avLst/>
          <a:gdLst/>
          <a:ahLst/>
          <a:cxnLst/>
          <a:rect l="0" t="0" r="0" b="0"/>
          <a:pathLst>
            <a:path>
              <a:moveTo>
                <a:pt x="2605314" y="1082004"/>
              </a:moveTo>
              <a:arcTo wR="1312887" hR="1312887" stAng="20992281" swAng="1215439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BA455F-9C49-4980-B564-727D80D3633B}">
      <dsp:nvSpPr>
        <dsp:cNvPr id="0" name=""/>
        <dsp:cNvSpPr/>
      </dsp:nvSpPr>
      <dsp:spPr>
        <a:xfrm>
          <a:off x="2481994" y="1971170"/>
          <a:ext cx="857405" cy="5573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Strategy</a:t>
          </a:r>
          <a:endParaRPr lang="el-GR" sz="1200" kern="1200" dirty="0"/>
        </a:p>
      </dsp:txBody>
      <dsp:txXfrm>
        <a:off x="2509200" y="1998376"/>
        <a:ext cx="802993" cy="502901"/>
      </dsp:txXfrm>
    </dsp:sp>
    <dsp:sp modelId="{B19C0E18-C4DE-4495-A88A-9A12ECF9E195}">
      <dsp:nvSpPr>
        <dsp:cNvPr id="0" name=""/>
        <dsp:cNvSpPr/>
      </dsp:nvSpPr>
      <dsp:spPr>
        <a:xfrm>
          <a:off x="460815" y="280495"/>
          <a:ext cx="2625775" cy="2625775"/>
        </a:xfrm>
        <a:custGeom>
          <a:avLst/>
          <a:gdLst/>
          <a:ahLst/>
          <a:cxnLst/>
          <a:rect l="0" t="0" r="0" b="0"/>
          <a:pathLst>
            <a:path>
              <a:moveTo>
                <a:pt x="2148329" y="2325661"/>
              </a:moveTo>
              <a:arcTo wR="1312887" hR="1312887" stAng="3028838" swAng="923895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6802DE-E3E6-40FB-9AB7-5F1A44379BB4}">
      <dsp:nvSpPr>
        <dsp:cNvPr id="0" name=""/>
        <dsp:cNvSpPr/>
      </dsp:nvSpPr>
      <dsp:spPr>
        <a:xfrm>
          <a:off x="1345000" y="2627614"/>
          <a:ext cx="857405" cy="5573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Tactics</a:t>
          </a:r>
          <a:endParaRPr lang="el-GR" sz="1200" kern="1200" dirty="0"/>
        </a:p>
      </dsp:txBody>
      <dsp:txXfrm>
        <a:off x="1372206" y="2654820"/>
        <a:ext cx="802993" cy="502901"/>
      </dsp:txXfrm>
    </dsp:sp>
    <dsp:sp modelId="{0ED9C79F-8E1D-41BB-AFAB-7A1B9E4253C0}">
      <dsp:nvSpPr>
        <dsp:cNvPr id="0" name=""/>
        <dsp:cNvSpPr/>
      </dsp:nvSpPr>
      <dsp:spPr>
        <a:xfrm>
          <a:off x="460815" y="280495"/>
          <a:ext cx="2625775" cy="2625775"/>
        </a:xfrm>
        <a:custGeom>
          <a:avLst/>
          <a:gdLst/>
          <a:ahLst/>
          <a:cxnLst/>
          <a:rect l="0" t="0" r="0" b="0"/>
          <a:pathLst>
            <a:path>
              <a:moveTo>
                <a:pt x="776353" y="2511138"/>
              </a:moveTo>
              <a:arcTo wR="1312887" hR="1312887" stAng="6847268" swAng="923895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3562DF-0DD7-4D74-B020-0B21851C40A4}">
      <dsp:nvSpPr>
        <dsp:cNvPr id="0" name=""/>
        <dsp:cNvSpPr/>
      </dsp:nvSpPr>
      <dsp:spPr>
        <a:xfrm>
          <a:off x="208006" y="1971170"/>
          <a:ext cx="857405" cy="5573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Actions</a:t>
          </a:r>
          <a:endParaRPr lang="el-GR" sz="1200" kern="1200" dirty="0"/>
        </a:p>
      </dsp:txBody>
      <dsp:txXfrm>
        <a:off x="235212" y="1998376"/>
        <a:ext cx="802993" cy="502901"/>
      </dsp:txXfrm>
    </dsp:sp>
    <dsp:sp modelId="{E739B350-7004-43A4-91EA-682AC0B897D6}">
      <dsp:nvSpPr>
        <dsp:cNvPr id="0" name=""/>
        <dsp:cNvSpPr/>
      </dsp:nvSpPr>
      <dsp:spPr>
        <a:xfrm>
          <a:off x="460815" y="280495"/>
          <a:ext cx="2625775" cy="2625775"/>
        </a:xfrm>
        <a:custGeom>
          <a:avLst/>
          <a:gdLst/>
          <a:ahLst/>
          <a:cxnLst/>
          <a:rect l="0" t="0" r="0" b="0"/>
          <a:pathLst>
            <a:path>
              <a:moveTo>
                <a:pt x="20460" y="1543771"/>
              </a:moveTo>
              <a:arcTo wR="1312887" hR="1312887" stAng="10192281" swAng="1215439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F4E4D7-17BF-4D3C-B5A7-99A74522C19A}">
      <dsp:nvSpPr>
        <dsp:cNvPr id="0" name=""/>
        <dsp:cNvSpPr/>
      </dsp:nvSpPr>
      <dsp:spPr>
        <a:xfrm>
          <a:off x="208006" y="658282"/>
          <a:ext cx="857405" cy="5573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Control</a:t>
          </a:r>
          <a:endParaRPr lang="el-GR" sz="1200" kern="1200" dirty="0"/>
        </a:p>
      </dsp:txBody>
      <dsp:txXfrm>
        <a:off x="235212" y="685488"/>
        <a:ext cx="802993" cy="502901"/>
      </dsp:txXfrm>
    </dsp:sp>
    <dsp:sp modelId="{B544E094-99DE-4392-BC20-8CC23E870693}">
      <dsp:nvSpPr>
        <dsp:cNvPr id="0" name=""/>
        <dsp:cNvSpPr/>
      </dsp:nvSpPr>
      <dsp:spPr>
        <a:xfrm>
          <a:off x="460815" y="280495"/>
          <a:ext cx="2625775" cy="2625775"/>
        </a:xfrm>
        <a:custGeom>
          <a:avLst/>
          <a:gdLst/>
          <a:ahLst/>
          <a:cxnLst/>
          <a:rect l="0" t="0" r="0" b="0"/>
          <a:pathLst>
            <a:path>
              <a:moveTo>
                <a:pt x="477445" y="300113"/>
              </a:moveTo>
              <a:arcTo wR="1312887" hR="1312887" stAng="13828838" swAng="923895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6DB935-16F9-4591-9476-D9D5F203CC69}">
      <dsp:nvSpPr>
        <dsp:cNvPr id="0" name=""/>
        <dsp:cNvSpPr/>
      </dsp:nvSpPr>
      <dsp:spPr>
        <a:xfrm>
          <a:off x="2164937" y="123026"/>
          <a:ext cx="2545384" cy="2545384"/>
        </a:xfrm>
        <a:prstGeom prst="ellipse">
          <a:avLst/>
        </a:prstGeom>
        <a:solidFill>
          <a:schemeClr val="accent6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Earned Media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Mentions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Shares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Reposts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Reviews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Organic Ranking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800" kern="1200" dirty="0"/>
        </a:p>
      </dsp:txBody>
      <dsp:txXfrm>
        <a:off x="2504322" y="568469"/>
        <a:ext cx="1866615" cy="1145422"/>
      </dsp:txXfrm>
    </dsp:sp>
    <dsp:sp modelId="{AD164C32-8076-4570-8BFC-BDB3A72D73C4}">
      <dsp:nvSpPr>
        <dsp:cNvPr id="0" name=""/>
        <dsp:cNvSpPr/>
      </dsp:nvSpPr>
      <dsp:spPr>
        <a:xfrm>
          <a:off x="3083397" y="1713891"/>
          <a:ext cx="2545384" cy="2545384"/>
        </a:xfrm>
        <a:prstGeom prst="ellipse">
          <a:avLst/>
        </a:prstGeom>
        <a:solidFill>
          <a:srgbClr val="7030A0">
            <a:alpha val="50000"/>
          </a:srgb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Paid Media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Social Media Ads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Display Ads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Paid Search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Sponsorships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Retargeting</a:t>
          </a:r>
          <a:endParaRPr lang="el-GR" sz="1100" kern="1200" dirty="0"/>
        </a:p>
      </dsp:txBody>
      <dsp:txXfrm>
        <a:off x="3861860" y="2371449"/>
        <a:ext cx="1527230" cy="1399961"/>
      </dsp:txXfrm>
    </dsp:sp>
    <dsp:sp modelId="{94E9721C-B47B-4E14-8430-C6C8C437E9D1}">
      <dsp:nvSpPr>
        <dsp:cNvPr id="0" name=""/>
        <dsp:cNvSpPr/>
      </dsp:nvSpPr>
      <dsp:spPr>
        <a:xfrm>
          <a:off x="1246478" y="1713891"/>
          <a:ext cx="2545384" cy="2545384"/>
        </a:xfrm>
        <a:prstGeom prst="ellipse">
          <a:avLst/>
        </a:prstGeom>
        <a:solidFill>
          <a:schemeClr val="accent1">
            <a:alpha val="5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Owned Media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Website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Email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Podcast and live events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Social Media Posts</a:t>
          </a:r>
          <a:endParaRPr lang="el-GR" sz="1100" kern="1200" dirty="0"/>
        </a:p>
      </dsp:txBody>
      <dsp:txXfrm>
        <a:off x="1486168" y="2371449"/>
        <a:ext cx="1527230" cy="13999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F8770B-D572-4571-8AA3-AE95C2B45ACB}" type="datetimeFigureOut">
              <a:rPr lang="en-US" smtClean="0"/>
              <a:t>7/18/2023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F7DD5-44AB-4999-BB4B-7C1FEB6463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437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6F7DD5-44AB-4999-BB4B-7C1FEB646335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491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781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16041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367511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5503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094184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2006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6673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763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193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79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92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633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576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387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13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973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E42E8-8B57-452D-A122-4DCE9AC771EF}" type="datetime1">
              <a:rPr lang="en-US" smtClean="0"/>
              <a:t>7/18/2023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96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819DFF-5A52-1F05-FFAE-505BCD1C45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3664" y="722935"/>
            <a:ext cx="8915399" cy="2262781"/>
          </a:xfrm>
        </p:spPr>
        <p:txBody>
          <a:bodyPr>
            <a:norm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l-GR" sz="4400" dirty="0"/>
              <a:t>Ενότητα 4</a:t>
            </a:r>
            <a:br>
              <a:rPr lang="el-GR" sz="4400" dirty="0"/>
            </a:br>
            <a:r>
              <a:rPr lang="el-GR" sz="4400" b="1" i="0" u="none" strike="noStrike" cap="none" dirty="0">
                <a:solidFill>
                  <a:srgbClr val="000000"/>
                </a:solidFill>
              </a:rPr>
              <a:t>Ψηφιακή Επιχειρηματικότητα</a:t>
            </a:r>
            <a:endParaRPr lang="el-GR" sz="4400" dirty="0"/>
          </a:p>
        </p:txBody>
      </p:sp>
      <p:pic>
        <p:nvPicPr>
          <p:cNvPr id="4" name="Picture 6" descr="Λογότυπο του έργου &quot;Διασυνοριακό Δίκτυο Προώθησης της Επιχειρηματικότητας σε Εντυπο-ανάπηρα Άτομα με χρήση Έξυπνων Εργαλείων πρόσβασης στις Βιβλιοθήκες&quot; με ακρωνύμιο Όμηρος">
            <a:extLst>
              <a:ext uri="{FF2B5EF4-FFF2-40B4-BE49-F238E27FC236}">
                <a16:creationId xmlns:a16="http://schemas.microsoft.com/office/drawing/2014/main" id="{ECBCC508-45BA-5A45-7174-EDB39E4405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664" y="4836655"/>
            <a:ext cx="8072257" cy="1424515"/>
          </a:xfrm>
          <a:prstGeom prst="rect">
            <a:avLst/>
          </a:prstGeom>
        </p:spPr>
      </p:pic>
      <p:grpSp>
        <p:nvGrpSpPr>
          <p:cNvPr id="3" name="Ομάδα 2" descr="Λογότυπα του Πανεπιστημίου Αιγαίου, της Βιβλιοθήκης Πανεπιστημίου Κύπρου, του Εθνικού Μετσόβιου Πολυτεχνείου, της Παγκύπριας Οργάνωσης Τυφλών, και του Δήμου Μυκόνου">
            <a:extLst>
              <a:ext uri="{FF2B5EF4-FFF2-40B4-BE49-F238E27FC236}">
                <a16:creationId xmlns:a16="http://schemas.microsoft.com/office/drawing/2014/main" id="{59285697-9073-56E4-DABF-FB1D5019B4CF}"/>
              </a:ext>
            </a:extLst>
          </p:cNvPr>
          <p:cNvGrpSpPr/>
          <p:nvPr/>
        </p:nvGrpSpPr>
        <p:grpSpPr>
          <a:xfrm>
            <a:off x="2561205" y="381302"/>
            <a:ext cx="8438224" cy="843135"/>
            <a:chOff x="661387" y="3572329"/>
            <a:chExt cx="6853468" cy="662076"/>
          </a:xfrm>
        </p:grpSpPr>
        <p:pic>
          <p:nvPicPr>
            <p:cNvPr id="7" name="Εικόνα 6">
              <a:extLst>
                <a:ext uri="{FF2B5EF4-FFF2-40B4-BE49-F238E27FC236}">
                  <a16:creationId xmlns:a16="http://schemas.microsoft.com/office/drawing/2014/main" id="{B88B3A41-DE30-8514-E245-81117B93018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1387" y="3629795"/>
              <a:ext cx="1256190" cy="523414"/>
            </a:xfrm>
            <a:prstGeom prst="rect">
              <a:avLst/>
            </a:prstGeom>
          </p:spPr>
        </p:pic>
        <p:pic>
          <p:nvPicPr>
            <p:cNvPr id="8" name="Εικόνα 7">
              <a:extLst>
                <a:ext uri="{FF2B5EF4-FFF2-40B4-BE49-F238E27FC236}">
                  <a16:creationId xmlns:a16="http://schemas.microsoft.com/office/drawing/2014/main" id="{2344F0B7-A448-B1F1-0938-A2263A7BB8E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88965" y="3572329"/>
              <a:ext cx="925890" cy="593519"/>
            </a:xfrm>
            <a:prstGeom prst="rect">
              <a:avLst/>
            </a:prstGeom>
          </p:spPr>
        </p:pic>
        <p:pic>
          <p:nvPicPr>
            <p:cNvPr id="9" name="Εικόνα 8">
              <a:extLst>
                <a:ext uri="{FF2B5EF4-FFF2-40B4-BE49-F238E27FC236}">
                  <a16:creationId xmlns:a16="http://schemas.microsoft.com/office/drawing/2014/main" id="{10B00AD7-BFEA-3288-1280-6A19D2623DF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86155" y="3589863"/>
              <a:ext cx="925890" cy="644542"/>
            </a:xfrm>
            <a:prstGeom prst="rect">
              <a:avLst/>
            </a:prstGeom>
          </p:spPr>
        </p:pic>
        <p:pic>
          <p:nvPicPr>
            <p:cNvPr id="10" name="Εικόνα 9">
              <a:extLst>
                <a:ext uri="{FF2B5EF4-FFF2-40B4-BE49-F238E27FC236}">
                  <a16:creationId xmlns:a16="http://schemas.microsoft.com/office/drawing/2014/main" id="{28202379-3020-905D-36D1-01123B22751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587518" y="3684510"/>
              <a:ext cx="1998637" cy="483187"/>
            </a:xfrm>
            <a:prstGeom prst="rect">
              <a:avLst/>
            </a:prstGeom>
          </p:spPr>
        </p:pic>
        <p:pic>
          <p:nvPicPr>
            <p:cNvPr id="11" name="Εικόνα 10">
              <a:extLst>
                <a:ext uri="{FF2B5EF4-FFF2-40B4-BE49-F238E27FC236}">
                  <a16:creationId xmlns:a16="http://schemas.microsoft.com/office/drawing/2014/main" id="{9CE6725D-CCA6-AF3C-8693-60E158F614C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4497" y="3642434"/>
              <a:ext cx="1735529" cy="523414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72748303-4B8E-EDE6-37F6-54B75916732D}"/>
              </a:ext>
            </a:extLst>
          </p:cNvPr>
          <p:cNvSpPr txBox="1"/>
          <p:nvPr/>
        </p:nvSpPr>
        <p:spPr>
          <a:xfrm>
            <a:off x="2561205" y="3305020"/>
            <a:ext cx="9151167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Το Πανεπιστήμιο Αιγαίου και η Βιβλιοθήκη του Πανεπιστημίου Κύπρου αναγνωρίζει ότι το παραγόμενο έργο, τα εργαλεία και η μεθοδολογία αποτελεί πνευματική ιδιοκτησία του </a:t>
            </a:r>
            <a:r>
              <a:rPr kumimoji="0" lang="el-G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Impact</a:t>
            </a:r>
            <a:r>
              <a:rPr kumimoji="0" lang="el-G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l-G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Hub</a:t>
            </a:r>
            <a:r>
              <a:rPr kumimoji="0" lang="el-G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l-G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Athens</a:t>
            </a:r>
            <a:r>
              <a:rPr kumimoji="0" lang="el-G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και αποδέκτης του παραγόμενου έργου είναι αποκλειστικά μέλη του Πανεπιστημίου Αιγαίου και την Βιβλιοθήκης του Πανεπιστημίου Κύπρου και των συνεργατών του </a:t>
            </a:r>
            <a:r>
              <a:rPr kumimoji="0" lang="el-G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consortium</a:t>
            </a:r>
            <a:r>
              <a:rPr kumimoji="0" lang="el-G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για χρήση σχετικά με την υλοποίηση του έργου «Διασυνοριακό Δίκτυο Προώθησης της Επιχειρηματικότητας σε </a:t>
            </a:r>
            <a:r>
              <a:rPr kumimoji="0" lang="el-G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Εντυπο</a:t>
            </a:r>
            <a:r>
              <a:rPr kumimoji="0" lang="el-G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-ανάπηρα Άτομα με χρήση Έξυπνων Εργαλείων πρόσβασης στις Βιβλιοθήκες»</a:t>
            </a: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l-G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και του φοιτητικού τους κοινού.</a:t>
            </a:r>
            <a:br>
              <a:rPr kumimoji="0" lang="el-G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Η χρήση πέραν των συμφωνημένων σκοπών και ατόμων  δεν επιτρέπεται χωρίς τη σύμφωνη γνώμη της </a:t>
            </a:r>
            <a:r>
              <a:rPr kumimoji="0" lang="el-G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Impact</a:t>
            </a:r>
            <a:r>
              <a:rPr kumimoji="0" lang="el-G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l-G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Hub</a:t>
            </a:r>
            <a:r>
              <a:rPr kumimoji="0" lang="el-G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l-G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Athens</a:t>
            </a:r>
            <a:r>
              <a:rPr kumimoji="0" lang="el-G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.</a:t>
            </a:r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8439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B3D7C3-4054-1E15-C512-840C1DC94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Μορφές</a:t>
            </a:r>
            <a:r>
              <a:rPr lang="el-GR" sz="36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l-GR" sz="3000" b="1" dirty="0">
                <a:sym typeface="Arial"/>
              </a:rPr>
              <a:t>Ψηφιακής</a:t>
            </a:r>
            <a:r>
              <a:rPr lang="en-US" sz="36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1" dirty="0">
                <a:sym typeface="Arial"/>
              </a:rPr>
              <a:t>Επιχειρηματικότητας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5B1B7E-8D3B-C161-296F-625A22E9A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dirty="0"/>
              <a:t>Ηλεκτρονικό Κατάστημα</a:t>
            </a:r>
          </a:p>
          <a:p>
            <a:pPr>
              <a:lnSpc>
                <a:spcPct val="150000"/>
              </a:lnSpc>
            </a:pPr>
            <a:r>
              <a:rPr lang="el-GR" dirty="0"/>
              <a:t>Πάροχος Υπηρεσιών</a:t>
            </a:r>
          </a:p>
          <a:p>
            <a:pPr>
              <a:lnSpc>
                <a:spcPct val="150000"/>
              </a:lnSpc>
            </a:pPr>
            <a:r>
              <a:rPr lang="el-GR" dirty="0"/>
              <a:t>Ψηφιακή Κοινότητα</a:t>
            </a:r>
          </a:p>
          <a:p>
            <a:pPr>
              <a:lnSpc>
                <a:spcPct val="150000"/>
              </a:lnSpc>
            </a:pPr>
            <a:r>
              <a:rPr lang="el-GR" dirty="0"/>
              <a:t>Πάροχος Περιεχομένου</a:t>
            </a:r>
          </a:p>
          <a:p>
            <a:pPr>
              <a:lnSpc>
                <a:spcPct val="150000"/>
              </a:lnSpc>
            </a:pPr>
            <a:r>
              <a:rPr lang="el-GR" dirty="0"/>
              <a:t>Εφαρμογές κινητού τηλεφώνου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16032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B3D7C3-4054-1E15-C512-840C1DC94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b="1" dirty="0">
                <a:sym typeface="Arial"/>
              </a:rPr>
              <a:t>Προσφορά</a:t>
            </a:r>
            <a:r>
              <a:rPr lang="en-US" sz="3000" b="1" dirty="0">
                <a:sym typeface="Arial"/>
              </a:rPr>
              <a:t> </a:t>
            </a:r>
            <a:r>
              <a:rPr lang="el-GR" sz="3000" b="1" dirty="0">
                <a:sym typeface="Arial"/>
              </a:rPr>
              <a:t>Ψηφιακών</a:t>
            </a:r>
            <a:r>
              <a:rPr lang="en-US" sz="3000" b="1" dirty="0">
                <a:sym typeface="Arial"/>
              </a:rPr>
              <a:t> </a:t>
            </a:r>
            <a:r>
              <a:rPr lang="el-GR" sz="3000" b="1" dirty="0">
                <a:sym typeface="Arial"/>
              </a:rPr>
              <a:t>Υπηρεσιών</a:t>
            </a:r>
            <a:r>
              <a:rPr lang="en-US" sz="3000" b="1" dirty="0">
                <a:sym typeface="Arial"/>
              </a:rPr>
              <a:t> versus </a:t>
            </a:r>
            <a:r>
              <a:rPr lang="el-GR" sz="3000" b="1" dirty="0">
                <a:sym typeface="Arial"/>
              </a:rPr>
              <a:t>Ψηφιακό Επιχειρηματικό</a:t>
            </a:r>
            <a:r>
              <a:rPr lang="en-US" sz="3000" b="1" dirty="0">
                <a:sym typeface="Arial"/>
              </a:rPr>
              <a:t> Μοντέλο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5B1B7E-8D3B-C161-296F-625A22E9A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5499" y="2255809"/>
            <a:ext cx="8915400" cy="269719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dirty="0"/>
              <a:t>Πολλές φορές η προσφορά ψηφιακών υπηρεσιών συγχέεται με την έννοια των ψηφιακών επιχειρήσεων. Ψηφιακή υπηρεσία είναι μια προσθήκη σε ήδη υπάρχουσες υπηρεσίες, όπως μια εφαρμογή, ένα </a:t>
            </a:r>
            <a:r>
              <a:rPr lang="el-GR" dirty="0" err="1"/>
              <a:t>chatbot</a:t>
            </a:r>
            <a:r>
              <a:rPr lang="el-GR" dirty="0"/>
              <a:t> και τα λοιπά. Από την άλλη πλευρά, μια ψηφιακή επιχείρηση επιδιώκει τη δημιουργία αξίας με έναν καινοτόμο τρόπο αξιοποιώντας τα ψηφιακά εργαλεία.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8302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B3D7C3-4054-1E15-C512-840C1DC94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/>
              <a:t>Χαρακτηριστικά</a:t>
            </a:r>
            <a:r>
              <a:rPr lang="en-US" sz="3600" b="1" dirty="0"/>
              <a:t> </a:t>
            </a:r>
            <a:r>
              <a:rPr lang="en-US" sz="3000" b="1" dirty="0"/>
              <a:t>των</a:t>
            </a:r>
            <a:r>
              <a:rPr lang="en-US" sz="3600" b="1" dirty="0"/>
              <a:t> </a:t>
            </a:r>
            <a:r>
              <a:rPr lang="el-GR" sz="3000" b="1" dirty="0"/>
              <a:t>Ψηφιακών</a:t>
            </a:r>
            <a:r>
              <a:rPr lang="en-US" sz="3600" b="1" dirty="0"/>
              <a:t> </a:t>
            </a:r>
            <a:r>
              <a:rPr lang="en-US" sz="3000" b="1" dirty="0"/>
              <a:t>Επιχειρήσεων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5B1B7E-8D3B-C161-296F-625A22E9A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0180" y="1738745"/>
            <a:ext cx="8915400" cy="4662056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l-GR" dirty="0"/>
              <a:t>Τα ψηφιακά επιχειρηματικά μοντέλα έχουν τα παρακάτω χαρακτηριστικά: </a:t>
            </a:r>
          </a:p>
          <a:p>
            <a:pPr>
              <a:lnSpc>
                <a:spcPct val="160000"/>
              </a:lnSpc>
            </a:pPr>
            <a:r>
              <a:rPr lang="el-GR" dirty="0"/>
              <a:t>Η αξία παράγεται από την αξιοποίηση των ψηφιακών τεχνολογιών, όταν δηλαδή η υπηρεσία βασίζεται σε αυτές. </a:t>
            </a:r>
          </a:p>
          <a:p>
            <a:pPr>
              <a:lnSpc>
                <a:spcPct val="160000"/>
              </a:lnSpc>
            </a:pPr>
            <a:r>
              <a:rPr lang="el-GR" dirty="0"/>
              <a:t>Η επιχειρηματική λύση είναι καινούρια στην αγορά. Για παράδειγμα, οι εφαρμογές μετακίνησης (ταξί) μέσω εφαρμογής.</a:t>
            </a:r>
          </a:p>
          <a:p>
            <a:pPr>
              <a:lnSpc>
                <a:spcPct val="160000"/>
              </a:lnSpc>
            </a:pPr>
            <a:r>
              <a:rPr lang="el-GR" dirty="0"/>
              <a:t>Για να γίνεις πελάτης πρέπει να χρησιμοποιήσεις ένα ψηφιακό κανάλι.</a:t>
            </a:r>
          </a:p>
          <a:p>
            <a:pPr>
              <a:lnSpc>
                <a:spcPct val="160000"/>
              </a:lnSpc>
            </a:pPr>
            <a:r>
              <a:rPr lang="el-GR" dirty="0"/>
              <a:t>Το ανταγωνιστικό πλεονέκτημα δημιουργείται και πάλι ψηφιακά. Αυτό σημαίνει ότι ο πελάτης πληρώνει για τις υπηρεσίες και τις περισσότερες φορές και αυτό γίνεται διαδικτυακά. </a:t>
            </a:r>
          </a:p>
          <a:p>
            <a:pPr>
              <a:lnSpc>
                <a:spcPct val="160000"/>
              </a:lnSpc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88395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E90B9B-BD08-37F3-6F8D-E3ABF8A8C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Οικονομία</a:t>
            </a:r>
            <a:r>
              <a:rPr lang="en-US" sz="36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1" dirty="0">
                <a:sym typeface="Arial"/>
              </a:rPr>
              <a:t>τ</a:t>
            </a:r>
            <a:r>
              <a:rPr lang="el-GR" sz="3000" b="1" dirty="0">
                <a:sym typeface="Arial"/>
              </a:rPr>
              <a:t>ης</a:t>
            </a:r>
            <a:r>
              <a:rPr lang="en-US" sz="36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l-GR" sz="3000" b="1" dirty="0">
                <a:sym typeface="Arial"/>
              </a:rPr>
              <a:t>Πλατφόρμας</a:t>
            </a:r>
            <a:r>
              <a:rPr lang="el-GR" sz="36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l-GR" sz="3000" b="1" dirty="0">
                <a:latin typeface="Arial"/>
                <a:ea typeface="Arial"/>
                <a:cs typeface="Arial"/>
                <a:sym typeface="Arial"/>
              </a:rPr>
              <a:t>(1/2)</a:t>
            </a:r>
            <a:endParaRPr lang="el-GR" sz="30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6729100-62EA-9012-D738-BE4CF020F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905000"/>
            <a:ext cx="8915400" cy="4319155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l-GR" dirty="0"/>
              <a:t>Οι πλατφόρμες αναπτύσσονται και αποκτούν </a:t>
            </a:r>
            <a:r>
              <a:rPr lang="el-GR" dirty="0" err="1"/>
              <a:t>δημοφιλία</a:t>
            </a:r>
            <a:r>
              <a:rPr lang="el-GR" dirty="0"/>
              <a:t> χάρη στα «φαινόμενα δικτύου» (</a:t>
            </a:r>
            <a:r>
              <a:rPr lang="en-US" dirty="0"/>
              <a:t>network effects</a:t>
            </a:r>
            <a:r>
              <a:rPr lang="el-GR" dirty="0"/>
              <a:t>), καθώς η αξία μιας πλατφόρμας αυξάνει με κάθε νέο συμμετέχοντα που προστίθεται στο δίκτυο (για παράδειγμα τηλέφωνο, Παγκόσμιος Ιστός, Μέσα Κοινωνικής Δικτύωσης). 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dirty="0"/>
              <a:t>Η άνοδος της πλατφόρμας ως κυρίαρχη υποδομή και οικονομικό μοντέλο του κοινωνικού ιστού και η διείσδυση αυτής σε όλους τους κλάδους της οικονομίας, των Μέσων Μαζικής Ενημέρωσης, της Ψυχαγωγίας, του Εμπορίου, της Εκπαίδευσης, του Τουρισμού, και άλλων (</a:t>
            </a:r>
            <a:r>
              <a:rPr lang="el-GR" dirty="0" err="1"/>
              <a:t>Helmond</a:t>
            </a:r>
            <a:r>
              <a:rPr lang="el-GR" dirty="0"/>
              <a:t>, 2015).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951081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23F2430-E911-8174-D34D-34299AD9B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Οικονομία</a:t>
            </a:r>
            <a:r>
              <a:rPr lang="en-US" sz="36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1" dirty="0">
                <a:sym typeface="Arial"/>
              </a:rPr>
              <a:t>τ</a:t>
            </a:r>
            <a:r>
              <a:rPr lang="el-GR" sz="3000" b="1" dirty="0">
                <a:sym typeface="Arial"/>
              </a:rPr>
              <a:t>ης</a:t>
            </a:r>
            <a:r>
              <a:rPr lang="en-US" sz="36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l-GR" sz="3000" b="1" dirty="0">
                <a:sym typeface="Arial"/>
              </a:rPr>
              <a:t>Πλατφόρμας</a:t>
            </a:r>
            <a:r>
              <a:rPr lang="el-GR" b="1" dirty="0">
                <a:latin typeface="Arial"/>
                <a:cs typeface="Arial"/>
                <a:sym typeface="Arial"/>
              </a:rPr>
              <a:t> </a:t>
            </a:r>
            <a:r>
              <a:rPr lang="el-GR" sz="3000" b="1" dirty="0">
                <a:ea typeface="Arial"/>
                <a:cs typeface="Arial"/>
                <a:sym typeface="Arial"/>
              </a:rPr>
              <a:t>(2/2)</a:t>
            </a:r>
            <a:endParaRPr lang="el-GR" sz="30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80B8BA-110E-AF78-E523-2FFB19930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dirty="0"/>
              <a:t>Η δημιουργία μιας ψηφιακής υποδομής, με τις πλατφόρμες να είναι το «σύγχρονο ισοδύναμο των μονοπωλίων σιδηροδρόμων, τηλεφώνου και ηλεκτρικής ενέργειας του 19ου και του 20ου αιώνα» (</a:t>
            </a:r>
            <a:r>
              <a:rPr lang="el-GR" dirty="0" err="1"/>
              <a:t>Plantin</a:t>
            </a:r>
            <a:r>
              <a:rPr lang="el-GR" dirty="0"/>
              <a:t> et </a:t>
            </a:r>
            <a:r>
              <a:rPr lang="el-GR" dirty="0" err="1"/>
              <a:t>al</a:t>
            </a:r>
            <a:r>
              <a:rPr lang="el-GR" dirty="0"/>
              <a:t>. 2018)</a:t>
            </a:r>
          </a:p>
          <a:p>
            <a:pPr>
              <a:lnSpc>
                <a:spcPct val="150000"/>
              </a:lnSpc>
            </a:pPr>
            <a:r>
              <a:rPr lang="el-GR" dirty="0"/>
              <a:t>Η άνοδος της πλατφόρμας ως πολιτισμικός διαμεσολαβητής, καθώς οι ψηφιακές πλατφόρμες επηρεάζουν ολοένα και περισσότερο την παραγωγή, διανομή, και κυκλοφορία του πολιτισμικού περιεχομένου (</a:t>
            </a:r>
            <a:r>
              <a:rPr lang="el-GR" dirty="0" err="1"/>
              <a:t>Nieborg</a:t>
            </a:r>
            <a:r>
              <a:rPr lang="el-GR" dirty="0"/>
              <a:t> &amp; </a:t>
            </a:r>
            <a:r>
              <a:rPr lang="el-GR" dirty="0" err="1"/>
              <a:t>Poell</a:t>
            </a:r>
            <a:r>
              <a:rPr lang="el-GR" dirty="0"/>
              <a:t>, 2019)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391418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23F2430-E911-8174-D34D-34299AD9B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Επιχειρηματικά</a:t>
            </a:r>
            <a:r>
              <a:rPr lang="en-US" sz="36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l-GR" sz="3000" b="1" dirty="0">
                <a:sym typeface="Arial"/>
              </a:rPr>
              <a:t>Μοντέλα</a:t>
            </a:r>
            <a:r>
              <a:rPr lang="en-US" sz="36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l-GR" sz="3000" b="1" dirty="0">
                <a:sym typeface="Arial"/>
              </a:rPr>
              <a:t>(1/2)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80B8BA-110E-AF78-E523-2FFB19930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el-GR" dirty="0"/>
              <a:t>Ας δούμε κάποια παραδείγματα επιχειρηματικών μοντέλων που συναντάμε συχνά στο ψηφιακό περιβάλλον:</a:t>
            </a:r>
          </a:p>
          <a:p>
            <a:pPr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l-GR" dirty="0"/>
              <a:t>Δωρεάν Μοντέλο</a:t>
            </a:r>
          </a:p>
          <a:p>
            <a:pPr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l-GR" dirty="0" err="1"/>
              <a:t>Freemium</a:t>
            </a:r>
            <a:endParaRPr lang="el-GR" dirty="0"/>
          </a:p>
          <a:p>
            <a:pPr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l-GR" dirty="0"/>
              <a:t>On-</a:t>
            </a:r>
            <a:r>
              <a:rPr lang="el-GR" dirty="0" err="1"/>
              <a:t>Demand</a:t>
            </a:r>
            <a:r>
              <a:rPr lang="el-GR" dirty="0"/>
              <a:t> </a:t>
            </a:r>
          </a:p>
          <a:p>
            <a:pPr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l-GR" dirty="0" err="1"/>
              <a:t>eCommerce</a:t>
            </a:r>
            <a:r>
              <a:rPr lang="el-GR" dirty="0"/>
              <a:t> </a:t>
            </a:r>
          </a:p>
          <a:p>
            <a:pPr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l-GR" dirty="0"/>
              <a:t>Marketplace</a:t>
            </a:r>
          </a:p>
          <a:p>
            <a:pPr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l-GR" dirty="0"/>
              <a:t>Ψηφιακό Οικοσύστημα</a:t>
            </a:r>
          </a:p>
        </p:txBody>
      </p:sp>
    </p:spTree>
    <p:extLst>
      <p:ext uri="{BB962C8B-B14F-4D97-AF65-F5344CB8AC3E}">
        <p14:creationId xmlns:p14="http://schemas.microsoft.com/office/powerpoint/2010/main" val="22460212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4EE94E-4FFF-1EA2-ABB8-B390AC938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Επιχειρηματικά</a:t>
            </a:r>
            <a:r>
              <a:rPr lang="en-US" sz="3000" b="1" dirty="0">
                <a:sym typeface="Arial"/>
              </a:rPr>
              <a:t> </a:t>
            </a:r>
            <a:r>
              <a:rPr lang="el-GR" sz="3000" b="1" dirty="0">
                <a:sym typeface="Arial"/>
              </a:rPr>
              <a:t>Μοντέλα (2/3)</a:t>
            </a:r>
            <a:r>
              <a:rPr lang="en-US" sz="3000" b="1" dirty="0">
                <a:sym typeface="Arial"/>
              </a:rPr>
              <a:t> 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F91F75C-F52D-A652-9286-4DA19E589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 startAt="7"/>
            </a:pPr>
            <a:r>
              <a:rPr lang="el-GR" dirty="0"/>
              <a:t>Μοντέλο Οικονομίας Διαμοιρασμού ( </a:t>
            </a:r>
            <a:r>
              <a:rPr lang="en-US" dirty="0"/>
              <a:t>Sharing Economy/Access-Over-Ownership Model)</a:t>
            </a:r>
          </a:p>
          <a:p>
            <a:pPr>
              <a:buFont typeface="+mj-lt"/>
              <a:buAutoNum type="arabicPeriod" startAt="7"/>
            </a:pPr>
            <a:r>
              <a:rPr lang="el-GR" dirty="0"/>
              <a:t>Συνδρομή</a:t>
            </a:r>
          </a:p>
          <a:p>
            <a:pPr>
              <a:buFont typeface="+mj-lt"/>
              <a:buAutoNum type="arabicPeriod" startAt="7"/>
            </a:pPr>
            <a:r>
              <a:rPr lang="el-GR" dirty="0"/>
              <a:t>Ανοιχτός Κώδικας (</a:t>
            </a:r>
            <a:r>
              <a:rPr lang="en-US" dirty="0"/>
              <a:t>Open-Source)</a:t>
            </a:r>
          </a:p>
          <a:p>
            <a:pPr>
              <a:buFont typeface="+mj-lt"/>
              <a:buAutoNum type="arabicPeriod" startAt="7"/>
            </a:pPr>
            <a:r>
              <a:rPr lang="el-GR" dirty="0"/>
              <a:t>Μοντέλο παραγωγής κρυμμένων εσόδων (</a:t>
            </a:r>
            <a:r>
              <a:rPr lang="en-US" dirty="0"/>
              <a:t>Hidden Revenue)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633243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0396AAC-F6B0-2063-01A8-2FC967E22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Το</a:t>
            </a:r>
            <a:r>
              <a:rPr lang="en-US" sz="3000" b="1" dirty="0">
                <a:sym typeface="Arial"/>
              </a:rPr>
              <a:t> </a:t>
            </a:r>
            <a:r>
              <a:rPr lang="el-GR" sz="3000" b="1" dirty="0">
                <a:sym typeface="Arial"/>
              </a:rPr>
              <a:t>περιεχόμενο</a:t>
            </a:r>
            <a:r>
              <a:rPr lang="en-US" sz="3000" b="1" dirty="0">
                <a:sym typeface="Arial"/>
              </a:rPr>
              <a:t> </a:t>
            </a:r>
            <a:r>
              <a:rPr lang="el-GR" sz="3000" b="1" dirty="0">
                <a:sym typeface="Arial"/>
              </a:rPr>
              <a:t>στην</a:t>
            </a:r>
            <a:r>
              <a:rPr lang="en-US" sz="3000" b="1" dirty="0">
                <a:sym typeface="Arial"/>
              </a:rPr>
              <a:t> </a:t>
            </a:r>
            <a:r>
              <a:rPr lang="el-GR" sz="3000" b="1" dirty="0">
                <a:sym typeface="Arial"/>
              </a:rPr>
              <a:t>Ψηφιακή</a:t>
            </a:r>
            <a:r>
              <a:rPr lang="en-US" sz="3000" b="1" dirty="0">
                <a:sym typeface="Arial"/>
              </a:rPr>
              <a:t> Εποχή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62E1D8D-BB8E-B561-5126-EB97DFEB3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dirty="0"/>
              <a:t>Τα Μέσα Κοινωνικής Δικτύωσης ορίζονται ως εργαλεία παραγωγής περιεχομένου από τους ίδιους τους χρήστες και ανάπτυξης κοινοτήτων γύρω από το περιεχόμενο αυτό. </a:t>
            </a:r>
          </a:p>
          <a:p>
            <a:pPr>
              <a:lnSpc>
                <a:spcPct val="150000"/>
              </a:lnSpc>
            </a:pPr>
            <a:r>
              <a:rPr lang="el-GR" dirty="0"/>
              <a:t>Τα Μέσα Κοινωνικής Δικτύωσης διευρύνουν την παραδοσιακή έννοια του Κοινού: από τον καταναλωτή περνάμε στον </a:t>
            </a:r>
            <a:r>
              <a:rPr lang="el-GR" dirty="0" err="1"/>
              <a:t>prosumer</a:t>
            </a:r>
            <a:r>
              <a:rPr lang="el-GR" dirty="0"/>
              <a:t>, στον συμμετοχικό χρήστη και στον επαγγελματία δημιουργό περιεχομένου.</a:t>
            </a:r>
          </a:p>
          <a:p>
            <a:pPr>
              <a:lnSpc>
                <a:spcPct val="150000"/>
              </a:lnSpc>
            </a:pPr>
            <a:r>
              <a:rPr lang="el-GR" dirty="0"/>
              <a:t>Τα Μέσα Κοινωνικής Δικτύωσης επέτρεψαν την ανάδυση της Οικονομίας Δημιουργών (</a:t>
            </a:r>
            <a:r>
              <a:rPr lang="el-GR" dirty="0" err="1"/>
              <a:t>Creator</a:t>
            </a:r>
            <a:r>
              <a:rPr lang="el-GR" dirty="0"/>
              <a:t> </a:t>
            </a:r>
            <a:r>
              <a:rPr lang="el-GR" dirty="0" err="1"/>
              <a:t>Economy</a:t>
            </a:r>
            <a:r>
              <a:rPr lang="el-GR" dirty="0"/>
              <a:t>).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220359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0396AAC-F6B0-2063-01A8-2FC967E22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Οικονομία</a:t>
            </a:r>
            <a:r>
              <a:rPr lang="en-US" sz="3000" b="1" dirty="0">
                <a:sym typeface="Arial"/>
              </a:rPr>
              <a:t> </a:t>
            </a:r>
            <a:r>
              <a:rPr lang="el-GR" sz="3000" b="1" dirty="0">
                <a:sym typeface="Arial"/>
              </a:rPr>
              <a:t>των</a:t>
            </a:r>
            <a:r>
              <a:rPr lang="en-US" sz="3000" b="1" dirty="0">
                <a:sym typeface="Arial"/>
              </a:rPr>
              <a:t> </a:t>
            </a:r>
            <a:r>
              <a:rPr lang="el-GR" sz="3000" b="1" dirty="0">
                <a:sym typeface="Arial"/>
              </a:rPr>
              <a:t>Δημιουργών</a:t>
            </a:r>
            <a:r>
              <a:rPr lang="en-US" sz="3000" b="1" dirty="0">
                <a:sym typeface="Arial"/>
              </a:rPr>
              <a:t> (1</a:t>
            </a:r>
            <a:r>
              <a:rPr lang="el-GR" sz="3000" b="1" dirty="0">
                <a:sym typeface="Arial"/>
              </a:rPr>
              <a:t>/2</a:t>
            </a:r>
            <a:r>
              <a:rPr lang="en-US" sz="3000" b="1" dirty="0">
                <a:sym typeface="Arial"/>
              </a:rPr>
              <a:t>)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62E1D8D-BB8E-B561-5126-EB97DFEB3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5695" y="1710906"/>
            <a:ext cx="8915400" cy="377762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60000"/>
              </a:lnSpc>
              <a:buFont typeface="+mj-lt"/>
              <a:buAutoNum type="arabicPeriod"/>
            </a:pPr>
            <a:r>
              <a:rPr lang="el-GR" dirty="0"/>
              <a:t>Άτομα που δημιουργούν έσοδα από τους θαυμαστές και ακολούθους τους με αντάλλαγμα το μοναδικό τους περιεχόμενο. Αρκετοί δημιουργοί έχουν γίνει ολοκληρωμένες επιχειρήσεις με πολλαπλές ροές εσόδων πέραν των διαφημιστικών. </a:t>
            </a:r>
          </a:p>
          <a:p>
            <a:pPr>
              <a:lnSpc>
                <a:spcPct val="160000"/>
              </a:lnSpc>
              <a:buFont typeface="+mj-lt"/>
              <a:buAutoNum type="arabicPeriod"/>
            </a:pPr>
            <a:r>
              <a:rPr lang="el-GR" dirty="0"/>
              <a:t>Επιχειρήσεις που δημιουργούν τα εργαλεία και τις υπηρεσίες για τη φιλοξενία, διαχείριση και δημιουργία περιεχομένου.</a:t>
            </a:r>
          </a:p>
          <a:p>
            <a:pPr>
              <a:lnSpc>
                <a:spcPct val="160000"/>
              </a:lnSpc>
              <a:buFont typeface="+mj-lt"/>
              <a:buAutoNum type="arabicPeriod"/>
            </a:pPr>
            <a:r>
              <a:rPr lang="el-GR" dirty="0"/>
              <a:t>Είδη Περιεχομένου: </a:t>
            </a:r>
            <a:r>
              <a:rPr lang="el-GR" dirty="0" err="1"/>
              <a:t>Infographics</a:t>
            </a:r>
            <a:r>
              <a:rPr lang="el-GR" dirty="0"/>
              <a:t>, </a:t>
            </a:r>
            <a:r>
              <a:rPr lang="el-GR" dirty="0" err="1"/>
              <a:t>Memes</a:t>
            </a:r>
            <a:r>
              <a:rPr lang="el-GR" dirty="0"/>
              <a:t>, </a:t>
            </a:r>
            <a:r>
              <a:rPr lang="en-US" dirty="0"/>
              <a:t>videos </a:t>
            </a:r>
            <a:r>
              <a:rPr lang="el-GR" dirty="0"/>
              <a:t>/</a:t>
            </a:r>
            <a:r>
              <a:rPr lang="en-US" dirty="0"/>
              <a:t> vlogs, </a:t>
            </a:r>
            <a:r>
              <a:rPr lang="el-GR" dirty="0"/>
              <a:t>Live </a:t>
            </a:r>
            <a:r>
              <a:rPr lang="en-US" dirty="0"/>
              <a:t>video</a:t>
            </a:r>
            <a:r>
              <a:rPr lang="el-GR" dirty="0"/>
              <a:t>, Οδηγοί </a:t>
            </a:r>
            <a:r>
              <a:rPr lang="en-US" dirty="0"/>
              <a:t>how </a:t>
            </a:r>
            <a:r>
              <a:rPr lang="el-GR" dirty="0"/>
              <a:t>-</a:t>
            </a:r>
            <a:r>
              <a:rPr lang="en-US" dirty="0"/>
              <a:t>t</a:t>
            </a:r>
            <a:r>
              <a:rPr lang="el-GR" dirty="0"/>
              <a:t>o</a:t>
            </a:r>
            <a:r>
              <a:rPr lang="en-US" dirty="0"/>
              <a:t> guides</a:t>
            </a:r>
            <a:r>
              <a:rPr lang="el-GR" dirty="0"/>
              <a:t>, Μαθήματα, Φωτογραφικό και γραφιστικό υλικό, </a:t>
            </a:r>
            <a:r>
              <a:rPr lang="en-US" dirty="0"/>
              <a:t>newsletter</a:t>
            </a:r>
            <a:r>
              <a:rPr lang="el-GR" dirty="0"/>
              <a:t>, Blog post, </a:t>
            </a:r>
            <a:r>
              <a:rPr lang="en-US" dirty="0"/>
              <a:t>apps</a:t>
            </a:r>
            <a:r>
              <a:rPr lang="el-GR" dirty="0"/>
              <a:t>, </a:t>
            </a:r>
            <a:r>
              <a:rPr lang="el-GR" dirty="0" err="1"/>
              <a:t>eBooks</a:t>
            </a:r>
            <a:r>
              <a:rPr lang="el-GR" dirty="0"/>
              <a:t>, </a:t>
            </a:r>
            <a:r>
              <a:rPr lang="en-US" dirty="0"/>
              <a:t>comics</a:t>
            </a:r>
            <a:r>
              <a:rPr lang="el-GR" dirty="0"/>
              <a:t> / </a:t>
            </a:r>
            <a:r>
              <a:rPr lang="en-US" dirty="0"/>
              <a:t>cartoons, podcasts</a:t>
            </a:r>
            <a:r>
              <a:rPr lang="el-GR" dirty="0"/>
              <a:t>, </a:t>
            </a:r>
            <a:r>
              <a:rPr lang="en-US" dirty="0"/>
              <a:t>slideshows</a:t>
            </a:r>
            <a:r>
              <a:rPr lang="el-GR" dirty="0"/>
              <a:t>, </a:t>
            </a:r>
            <a:r>
              <a:rPr lang="en-US" dirty="0"/>
              <a:t>games</a:t>
            </a:r>
            <a:r>
              <a:rPr lang="el-GR" dirty="0"/>
              <a:t>, </a:t>
            </a:r>
            <a:r>
              <a:rPr lang="en-US" dirty="0"/>
              <a:t>webinars</a:t>
            </a:r>
            <a:r>
              <a:rPr lang="el-GR" dirty="0"/>
              <a:t>, λογοτεχνικά έργα , Εργαλεία, </a:t>
            </a:r>
            <a:r>
              <a:rPr lang="el-GR" dirty="0" err="1"/>
              <a:t>Wikis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99307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0396AAC-F6B0-2063-01A8-2FC967E22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Οικονομία</a:t>
            </a:r>
            <a:r>
              <a:rPr lang="en-US" sz="3000" b="1" dirty="0">
                <a:sym typeface="Arial"/>
              </a:rPr>
              <a:t> των </a:t>
            </a:r>
            <a:r>
              <a:rPr lang="el-GR" sz="3000" b="1" dirty="0">
                <a:sym typeface="Arial"/>
              </a:rPr>
              <a:t>Δημιουργών (2/2)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62E1D8D-BB8E-B561-5126-EB97DFEB3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0201" y="1540189"/>
            <a:ext cx="8915400" cy="3777622"/>
          </a:xfrm>
        </p:spPr>
        <p:txBody>
          <a:bodyPr>
            <a:noAutofit/>
          </a:bodyPr>
          <a:lstStyle/>
          <a:p>
            <a:r>
              <a:rPr lang="el-GR" dirty="0"/>
              <a:t>Μερίδια εσόδων από διαφημίσεις</a:t>
            </a:r>
          </a:p>
          <a:p>
            <a:r>
              <a:rPr lang="el-GR" dirty="0"/>
              <a:t>Χορηγούμενο περιεχόμενο</a:t>
            </a:r>
          </a:p>
          <a:p>
            <a:r>
              <a:rPr lang="el-GR" dirty="0"/>
              <a:t>Τοποθέτηση προϊόντων</a:t>
            </a:r>
          </a:p>
          <a:p>
            <a:r>
              <a:rPr lang="el-GR" dirty="0"/>
              <a:t>Ηλεκτρονικά Φιλοδωρήματα (</a:t>
            </a:r>
            <a:r>
              <a:rPr lang="en-US" dirty="0"/>
              <a:t>tipping</a:t>
            </a:r>
            <a:r>
              <a:rPr lang="el-GR" dirty="0"/>
              <a:t>)</a:t>
            </a:r>
          </a:p>
          <a:p>
            <a:r>
              <a:rPr lang="el-GR" dirty="0"/>
              <a:t>Συνδρομές επί πληρωμή</a:t>
            </a:r>
          </a:p>
          <a:p>
            <a:r>
              <a:rPr lang="el-GR" dirty="0"/>
              <a:t>Πωλήσεις ψηφιακού περιεχομένου</a:t>
            </a:r>
          </a:p>
          <a:p>
            <a:r>
              <a:rPr lang="el-GR" dirty="0"/>
              <a:t>Εμπορεύματα (</a:t>
            </a:r>
            <a:r>
              <a:rPr lang="en-US" dirty="0"/>
              <a:t>merchandise)</a:t>
            </a:r>
            <a:endParaRPr lang="el-GR" dirty="0"/>
          </a:p>
          <a:p>
            <a:r>
              <a:rPr lang="el-GR" dirty="0"/>
              <a:t>Ζωντανές και εικονικές εκδηλώσεις</a:t>
            </a:r>
          </a:p>
          <a:p>
            <a:r>
              <a:rPr lang="el-GR" dirty="0"/>
              <a:t>Συναντήσεις VIP</a:t>
            </a:r>
          </a:p>
          <a:p>
            <a:r>
              <a:rPr lang="en-US" dirty="0"/>
              <a:t>Fan</a:t>
            </a:r>
            <a:r>
              <a:rPr lang="el-GR" dirty="0"/>
              <a:t> </a:t>
            </a:r>
            <a:r>
              <a:rPr lang="en-US" dirty="0"/>
              <a:t>clubs</a:t>
            </a:r>
            <a:r>
              <a:rPr lang="el-GR" dirty="0"/>
              <a:t> </a:t>
            </a:r>
          </a:p>
          <a:p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4060523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50465A-0261-00E7-B4CF-8D628E2FA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b="1" dirty="0"/>
              <a:t>Περιεχόμενα</a:t>
            </a:r>
            <a:r>
              <a:rPr lang="el-GR" sz="3000" b="1" i="0" u="none" strike="noStrike" cap="none" dirty="0">
                <a:solidFill>
                  <a:srgbClr val="000000"/>
                </a:solidFill>
                <a:ea typeface="Arial"/>
                <a:cs typeface="Arial"/>
                <a:sym typeface="Arial"/>
              </a:rPr>
              <a:t> (1/2)</a:t>
            </a:r>
            <a:endParaRPr lang="el-GR" sz="30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AEF1C63-F99E-93FB-B4CD-9928258895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dirty="0"/>
              <a:t>Εισαγωγή στην ψηφιακή επιχειρηματικότητα</a:t>
            </a:r>
          </a:p>
          <a:p>
            <a:pPr>
              <a:lnSpc>
                <a:spcPct val="150000"/>
              </a:lnSpc>
            </a:pPr>
            <a:r>
              <a:rPr lang="el-GR" dirty="0"/>
              <a:t>Ευκαιρίες και προκλήσεις στο πεδίο της ψηφιακής επιχειρηματικότητας</a:t>
            </a:r>
          </a:p>
          <a:p>
            <a:pPr>
              <a:lnSpc>
                <a:spcPct val="150000"/>
              </a:lnSpc>
            </a:pPr>
            <a:r>
              <a:rPr lang="el-GR" dirty="0"/>
              <a:t>Μορφές ψηφιακής επιχειρηματικότητας</a:t>
            </a:r>
          </a:p>
          <a:p>
            <a:pPr>
              <a:lnSpc>
                <a:spcPct val="150000"/>
              </a:lnSpc>
            </a:pPr>
            <a:r>
              <a:rPr lang="el-GR" dirty="0"/>
              <a:t>Επιχειρηματικά μοντέλα </a:t>
            </a:r>
          </a:p>
          <a:p>
            <a:pPr>
              <a:lnSpc>
                <a:spcPct val="150000"/>
              </a:lnSpc>
            </a:pPr>
            <a:r>
              <a:rPr lang="el-GR" dirty="0"/>
              <a:t>Το περιεχόμενο στην Ψηφιακή Εποχή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803487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0396AAC-F6B0-2063-01A8-2FC967E22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Ψηφιακή</a:t>
            </a:r>
            <a:r>
              <a:rPr lang="en-US" sz="3000" b="1" dirty="0">
                <a:sym typeface="Arial"/>
              </a:rPr>
              <a:t> Στρατηγική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62E1D8D-BB8E-B561-5126-EB97DFEB3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l-GR" dirty="0"/>
              <a:t>4 Βασικά Βήματα για το χτίσιμο της Ψηφιακής Στρατηγική</a:t>
            </a:r>
          </a:p>
          <a:p>
            <a:pPr>
              <a:lnSpc>
                <a:spcPct val="150000"/>
              </a:lnSpc>
            </a:pPr>
            <a:r>
              <a:rPr lang="el-GR" b="1" dirty="0"/>
              <a:t>Ποιος</a:t>
            </a:r>
            <a:r>
              <a:rPr lang="el-GR" dirty="0"/>
              <a:t> είναι ο πελάτης και ποιες είναι οι ανάγκες; </a:t>
            </a:r>
          </a:p>
          <a:p>
            <a:pPr>
              <a:lnSpc>
                <a:spcPct val="150000"/>
              </a:lnSpc>
            </a:pPr>
            <a:r>
              <a:rPr lang="el-GR" b="1" dirty="0"/>
              <a:t>Ποια </a:t>
            </a:r>
            <a:r>
              <a:rPr lang="el-GR" dirty="0"/>
              <a:t>είναι η μοναδική πρόταση αξίας; </a:t>
            </a:r>
          </a:p>
          <a:p>
            <a:pPr>
              <a:lnSpc>
                <a:spcPct val="150000"/>
              </a:lnSpc>
            </a:pPr>
            <a:r>
              <a:rPr lang="el-GR" b="1" dirty="0"/>
              <a:t>Πώς</a:t>
            </a:r>
            <a:r>
              <a:rPr lang="el-GR" dirty="0"/>
              <a:t> υλοποιείται η μοναδική πρόταση αξίας;</a:t>
            </a:r>
          </a:p>
          <a:p>
            <a:pPr>
              <a:lnSpc>
                <a:spcPct val="150000"/>
              </a:lnSpc>
            </a:pPr>
            <a:r>
              <a:rPr lang="el-GR" b="1" dirty="0"/>
              <a:t>Γιατί </a:t>
            </a:r>
            <a:r>
              <a:rPr lang="el-GR" dirty="0"/>
              <a:t>το επιχειρηματικό μοντέλο είναι βιώσιμο;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42685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F9DF7D-3BA2-E6EE-F72B-7339EEB3A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Ποιος</a:t>
            </a:r>
            <a:r>
              <a:rPr lang="en-US" sz="3000" b="1" dirty="0">
                <a:sym typeface="Arial"/>
              </a:rPr>
              <a:t> </a:t>
            </a:r>
            <a:r>
              <a:rPr lang="el-GR" sz="3000" b="1" dirty="0">
                <a:sym typeface="Arial"/>
              </a:rPr>
              <a:t>είναι</a:t>
            </a:r>
            <a:r>
              <a:rPr lang="en-US" sz="3000" b="1" dirty="0">
                <a:sym typeface="Arial"/>
              </a:rPr>
              <a:t> ο πελάτης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62B798C-532E-0604-1E19-294308063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Το ακροατήριο όπως διαμορφώνεται σήμερα παρουσιάζει τα εξής χαρακτηριστικά:</a:t>
            </a:r>
          </a:p>
          <a:p>
            <a:r>
              <a:rPr lang="el-GR" dirty="0"/>
              <a:t>είναι συνδεδεμένο</a:t>
            </a:r>
          </a:p>
          <a:p>
            <a:r>
              <a:rPr lang="el-GR" dirty="0"/>
              <a:t>είναι πιο ενημερωμένο &amp; υποψιασμένο</a:t>
            </a:r>
          </a:p>
          <a:p>
            <a:r>
              <a:rPr lang="el-GR" dirty="0"/>
              <a:t>είναι ταυτόχρονα καταναλωτής &amp; παραγωγός (</a:t>
            </a:r>
            <a:r>
              <a:rPr lang="el-GR" dirty="0" err="1"/>
              <a:t>prosumer</a:t>
            </a:r>
            <a:r>
              <a:rPr lang="el-GR" dirty="0"/>
              <a:t>)</a:t>
            </a:r>
          </a:p>
          <a:p>
            <a:r>
              <a:rPr lang="el-GR" dirty="0"/>
              <a:t>είναι εξοικειωμένο με τις νέες τεχνολογίες</a:t>
            </a:r>
          </a:p>
          <a:p>
            <a:r>
              <a:rPr lang="el-GR" dirty="0"/>
              <a:t>είναι </a:t>
            </a:r>
            <a:r>
              <a:rPr lang="en-US" dirty="0"/>
              <a:t>always </a:t>
            </a:r>
            <a:r>
              <a:rPr lang="el-GR" dirty="0"/>
              <a:t>on</a:t>
            </a:r>
          </a:p>
          <a:p>
            <a:r>
              <a:rPr lang="el-GR" dirty="0"/>
              <a:t>έχει δυνατότητα παρέμβασης &amp; </a:t>
            </a:r>
            <a:r>
              <a:rPr lang="el-GR" dirty="0" err="1"/>
              <a:t>διάδρασης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220487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F9DF7D-3BA2-E6EE-F72B-7339EEB3A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Ποια</a:t>
            </a:r>
            <a:r>
              <a:rPr lang="en-US" sz="3000" b="1" dirty="0">
                <a:sym typeface="Arial"/>
              </a:rPr>
              <a:t> είναι η μοναδική πρόταση αξίας</a:t>
            </a:r>
            <a:endParaRPr lang="el-GR" sz="3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7923BE-140E-F04F-26F3-B8643FD95A89}"/>
              </a:ext>
            </a:extLst>
          </p:cNvPr>
          <p:cNvSpPr txBox="1"/>
          <p:nvPr/>
        </p:nvSpPr>
        <p:spPr>
          <a:xfrm>
            <a:off x="3604535" y="1882160"/>
            <a:ext cx="5262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 to create a Unique Selling Proposition</a:t>
            </a:r>
            <a:r>
              <a:rPr lang="el-GR" dirty="0"/>
              <a:t> (</a:t>
            </a:r>
            <a:r>
              <a:rPr lang="en-US" dirty="0"/>
              <a:t>USP)</a:t>
            </a:r>
            <a:endParaRPr lang="el-GR" dirty="0"/>
          </a:p>
        </p:txBody>
      </p:sp>
      <p:graphicFrame>
        <p:nvGraphicFramePr>
          <p:cNvPr id="11" name="Διάγραμμα 10" descr="Διάγραμμα Venn με τρία σύνολα με ονομασίες what your business does best, what your customer desires, what your competition lacks. Στο κοινό τους σημείο βρίσκεται η Unique Selling Proposition ">
            <a:extLst>
              <a:ext uri="{FF2B5EF4-FFF2-40B4-BE49-F238E27FC236}">
                <a16:creationId xmlns:a16="http://schemas.microsoft.com/office/drawing/2014/main" id="{B589E0D1-5D86-09D9-4A24-47620199CF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8807576"/>
              </p:ext>
            </p:extLst>
          </p:nvPr>
        </p:nvGraphicFramePr>
        <p:xfrm>
          <a:off x="4535827" y="2597985"/>
          <a:ext cx="3400398" cy="36359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FE7E48A-1921-4B4F-EF55-129985CAD541}"/>
              </a:ext>
            </a:extLst>
          </p:cNvPr>
          <p:cNvSpPr txBox="1"/>
          <p:nvPr/>
        </p:nvSpPr>
        <p:spPr>
          <a:xfrm>
            <a:off x="5889796" y="4415937"/>
            <a:ext cx="692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USP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986890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F9DF7D-3BA2-E6EE-F72B-7339EEB3A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Πως</a:t>
            </a:r>
            <a:r>
              <a:rPr lang="en-US" sz="3000" b="1" dirty="0">
                <a:sym typeface="Arial"/>
              </a:rPr>
              <a:t> </a:t>
            </a:r>
            <a:r>
              <a:rPr lang="el-GR" sz="3000" b="1" dirty="0">
                <a:sym typeface="Arial"/>
              </a:rPr>
              <a:t>διαμορφώνουμε</a:t>
            </a:r>
            <a:r>
              <a:rPr lang="en-US" sz="3000" b="1" dirty="0">
                <a:sym typeface="Arial"/>
              </a:rPr>
              <a:t> τη μοναδική πρόταση αξίας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62B798C-532E-0604-1E19-294308063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dirty="0"/>
              <a:t>Σε τι διαφοροποιούμαστε από τους ανταγωνιστές μας;</a:t>
            </a:r>
          </a:p>
          <a:p>
            <a:pPr>
              <a:lnSpc>
                <a:spcPct val="150000"/>
              </a:lnSpc>
            </a:pPr>
            <a:r>
              <a:rPr lang="el-GR" dirty="0"/>
              <a:t>Γιατί ο χρήστης/καταναλωτής να επιλέξει εμάς και όχι κάποιον που προσφέρει ίδια ή παρόμοια υπηρεσία;</a:t>
            </a:r>
          </a:p>
          <a:p>
            <a:pPr>
              <a:lnSpc>
                <a:spcPct val="150000"/>
              </a:lnSpc>
            </a:pPr>
            <a:r>
              <a:rPr lang="el-GR" dirty="0"/>
              <a:t>Πώς αυτή η διαφοροποίηση εξυπηρετεί τις ανάγκες του χρήστη/καταναλωτή μας;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41796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F9DF7D-3BA2-E6EE-F72B-7339EEB3A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Πώς επιτυγχάνεται</a:t>
            </a:r>
            <a:r>
              <a:rPr lang="en-US" sz="3000" b="1" dirty="0">
                <a:sym typeface="Arial"/>
              </a:rPr>
              <a:t>;</a:t>
            </a:r>
            <a:endParaRPr lang="el-GR" sz="30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E98D3C-BD78-DC2C-92B5-0511FC82EDEA}"/>
              </a:ext>
            </a:extLst>
          </p:cNvPr>
          <p:cNvSpPr txBox="1"/>
          <p:nvPr/>
        </p:nvSpPr>
        <p:spPr>
          <a:xfrm>
            <a:off x="4438836" y="1692837"/>
            <a:ext cx="3788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Customer</a:t>
            </a:r>
            <a:r>
              <a:rPr lang="en-US" b="1" dirty="0"/>
              <a:t> </a:t>
            </a:r>
            <a:r>
              <a:rPr lang="en-US" b="1" dirty="0">
                <a:solidFill>
                  <a:srgbClr val="FFC000"/>
                </a:solidFill>
              </a:rPr>
              <a:t>Journey</a:t>
            </a:r>
            <a:r>
              <a:rPr lang="en-US" b="1" dirty="0"/>
              <a:t> </a:t>
            </a:r>
            <a:r>
              <a:rPr lang="en-US" b="1" dirty="0">
                <a:solidFill>
                  <a:srgbClr val="92D050"/>
                </a:solidFill>
              </a:rPr>
              <a:t>Map</a:t>
            </a:r>
            <a:r>
              <a:rPr lang="en-US" b="1" dirty="0"/>
              <a:t> </a:t>
            </a:r>
            <a:r>
              <a:rPr lang="en-US" b="1" dirty="0">
                <a:solidFill>
                  <a:srgbClr val="7030A0"/>
                </a:solidFill>
              </a:rPr>
              <a:t>Planning</a:t>
            </a:r>
            <a:endParaRPr lang="el-GR" b="1" dirty="0">
              <a:solidFill>
                <a:srgbClr val="7030A0"/>
              </a:solidFill>
            </a:endParaRPr>
          </a:p>
        </p:txBody>
      </p:sp>
      <p:sp>
        <p:nvSpPr>
          <p:cNvPr id="11" name="Ελεύθερη σχεδίαση: Σχήμα 10" descr="Διάγραμμα ροής με πέντε βέλη. Το πρώτο βέλος περιέχει την λέξη Awareness. Ακολουθεί ομάδα σχετικών λέξεων">
            <a:extLst>
              <a:ext uri="{FF2B5EF4-FFF2-40B4-BE49-F238E27FC236}">
                <a16:creationId xmlns:a16="http://schemas.microsoft.com/office/drawing/2014/main" id="{D717A456-CA2F-1273-FA7A-5EB5B625EE36}"/>
              </a:ext>
            </a:extLst>
          </p:cNvPr>
          <p:cNvSpPr/>
          <p:nvPr/>
        </p:nvSpPr>
        <p:spPr>
          <a:xfrm>
            <a:off x="2224099" y="4041175"/>
            <a:ext cx="1934765" cy="773906"/>
          </a:xfrm>
          <a:custGeom>
            <a:avLst/>
            <a:gdLst>
              <a:gd name="connsiteX0" fmla="*/ 0 w 1934765"/>
              <a:gd name="connsiteY0" fmla="*/ 0 h 773906"/>
              <a:gd name="connsiteX1" fmla="*/ 1547812 w 1934765"/>
              <a:gd name="connsiteY1" fmla="*/ 0 h 773906"/>
              <a:gd name="connsiteX2" fmla="*/ 1934765 w 1934765"/>
              <a:gd name="connsiteY2" fmla="*/ 386953 h 773906"/>
              <a:gd name="connsiteX3" fmla="*/ 1547812 w 1934765"/>
              <a:gd name="connsiteY3" fmla="*/ 773906 h 773906"/>
              <a:gd name="connsiteX4" fmla="*/ 0 w 1934765"/>
              <a:gd name="connsiteY4" fmla="*/ 773906 h 773906"/>
              <a:gd name="connsiteX5" fmla="*/ 0 w 1934765"/>
              <a:gd name="connsiteY5" fmla="*/ 0 h 773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34765" h="773906">
                <a:moveTo>
                  <a:pt x="0" y="0"/>
                </a:moveTo>
                <a:lnTo>
                  <a:pt x="1547812" y="0"/>
                </a:lnTo>
                <a:lnTo>
                  <a:pt x="1934765" y="386953"/>
                </a:lnTo>
                <a:lnTo>
                  <a:pt x="1547812" y="773906"/>
                </a:lnTo>
                <a:lnTo>
                  <a:pt x="0" y="7739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6012" tIns="48006" rIns="217479" bIns="48006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b="1" kern="1200" dirty="0"/>
              <a:t>Awareness</a:t>
            </a:r>
            <a:endParaRPr lang="el-GR" sz="1800" b="1" kern="1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4473E0-F55A-908F-682F-0FAFC70921E5}"/>
              </a:ext>
            </a:extLst>
          </p:cNvPr>
          <p:cNvSpPr txBox="1"/>
          <p:nvPr/>
        </p:nvSpPr>
        <p:spPr>
          <a:xfrm>
            <a:off x="1979690" y="2337965"/>
            <a:ext cx="19526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600" dirty="0"/>
              <a:t>PR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600" dirty="0"/>
              <a:t>Radio, TV, Print Outdoor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600" dirty="0"/>
              <a:t>Word of Mouth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600" dirty="0"/>
              <a:t>Online Display</a:t>
            </a:r>
            <a:endParaRPr lang="el-GR" sz="1600" dirty="0"/>
          </a:p>
        </p:txBody>
      </p:sp>
      <p:sp>
        <p:nvSpPr>
          <p:cNvPr id="12" name="Ελεύθερη σχεδίαση: Σχήμα 11" descr="Δεύτερο βέλος με την λέξη Consideration. Ακολουθεί ομάδα σχετικών λέξεων">
            <a:extLst>
              <a:ext uri="{FF2B5EF4-FFF2-40B4-BE49-F238E27FC236}">
                <a16:creationId xmlns:a16="http://schemas.microsoft.com/office/drawing/2014/main" id="{1E7D580B-A138-BD52-94B0-E8E912574C1C}"/>
              </a:ext>
            </a:extLst>
          </p:cNvPr>
          <p:cNvSpPr/>
          <p:nvPr/>
        </p:nvSpPr>
        <p:spPr>
          <a:xfrm>
            <a:off x="3771911" y="4041175"/>
            <a:ext cx="1934765" cy="773906"/>
          </a:xfrm>
          <a:custGeom>
            <a:avLst/>
            <a:gdLst>
              <a:gd name="connsiteX0" fmla="*/ 0 w 1934765"/>
              <a:gd name="connsiteY0" fmla="*/ 0 h 773906"/>
              <a:gd name="connsiteX1" fmla="*/ 1547812 w 1934765"/>
              <a:gd name="connsiteY1" fmla="*/ 0 h 773906"/>
              <a:gd name="connsiteX2" fmla="*/ 1934765 w 1934765"/>
              <a:gd name="connsiteY2" fmla="*/ 386953 h 773906"/>
              <a:gd name="connsiteX3" fmla="*/ 1547812 w 1934765"/>
              <a:gd name="connsiteY3" fmla="*/ 773906 h 773906"/>
              <a:gd name="connsiteX4" fmla="*/ 0 w 1934765"/>
              <a:gd name="connsiteY4" fmla="*/ 773906 h 773906"/>
              <a:gd name="connsiteX5" fmla="*/ 386953 w 1934765"/>
              <a:gd name="connsiteY5" fmla="*/ 386953 h 773906"/>
              <a:gd name="connsiteX6" fmla="*/ 0 w 1934765"/>
              <a:gd name="connsiteY6" fmla="*/ 0 h 773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34765" h="773906">
                <a:moveTo>
                  <a:pt x="0" y="0"/>
                </a:moveTo>
                <a:lnTo>
                  <a:pt x="1547812" y="0"/>
                </a:lnTo>
                <a:lnTo>
                  <a:pt x="1934765" y="386953"/>
                </a:lnTo>
                <a:lnTo>
                  <a:pt x="1547812" y="773906"/>
                </a:lnTo>
                <a:lnTo>
                  <a:pt x="0" y="773906"/>
                </a:lnTo>
                <a:lnTo>
                  <a:pt x="386953" y="38695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0961" tIns="42672" rIns="408289" bIns="42672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b="1" kern="1200" dirty="0"/>
              <a:t>Consideration</a:t>
            </a:r>
            <a:endParaRPr lang="el-GR" sz="1600" b="1" kern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8DF3EE-0A67-1936-75F5-83B89890BB12}"/>
              </a:ext>
            </a:extLst>
          </p:cNvPr>
          <p:cNvSpPr txBox="1"/>
          <p:nvPr/>
        </p:nvSpPr>
        <p:spPr>
          <a:xfrm>
            <a:off x="3618979" y="4953001"/>
            <a:ext cx="2928494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US" sz="1600" dirty="0" err="1"/>
              <a:t>Serach</a:t>
            </a:r>
            <a:endParaRPr lang="en-US" sz="1600" dirty="0"/>
          </a:p>
          <a:p>
            <a:pPr marL="285750" indent="-28575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US" sz="1600" dirty="0"/>
              <a:t>Paid Content</a:t>
            </a:r>
          </a:p>
          <a:p>
            <a:pPr marL="285750" indent="-28575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US" sz="1600" dirty="0"/>
              <a:t>Email</a:t>
            </a:r>
          </a:p>
          <a:p>
            <a:pPr marL="285750" indent="-28575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US" sz="1600" dirty="0"/>
              <a:t>Web Slides/Landing Pages</a:t>
            </a:r>
          </a:p>
          <a:p>
            <a:pPr marL="285750" indent="-28575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US" sz="1600" dirty="0"/>
              <a:t>Social Media</a:t>
            </a:r>
          </a:p>
          <a:p>
            <a:pPr marL="285750" indent="-28575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US" sz="1600" dirty="0"/>
              <a:t>Direct Email</a:t>
            </a:r>
          </a:p>
          <a:p>
            <a:endParaRPr lang="el-GR" dirty="0"/>
          </a:p>
        </p:txBody>
      </p:sp>
      <p:sp>
        <p:nvSpPr>
          <p:cNvPr id="13" name="Ελεύθερη σχεδίαση: Σχήμα 12" descr="Τρίτο βέλος με την λέξη Purchase. Ακολουθεί ομάδα σχετικών λέξεων">
            <a:extLst>
              <a:ext uri="{FF2B5EF4-FFF2-40B4-BE49-F238E27FC236}">
                <a16:creationId xmlns:a16="http://schemas.microsoft.com/office/drawing/2014/main" id="{16B6004C-CAF2-8208-3BEA-8EE9F19BF697}"/>
              </a:ext>
            </a:extLst>
          </p:cNvPr>
          <p:cNvSpPr/>
          <p:nvPr/>
        </p:nvSpPr>
        <p:spPr>
          <a:xfrm>
            <a:off x="5319724" y="4041175"/>
            <a:ext cx="1934765" cy="773906"/>
          </a:xfrm>
          <a:custGeom>
            <a:avLst/>
            <a:gdLst>
              <a:gd name="connsiteX0" fmla="*/ 0 w 1934765"/>
              <a:gd name="connsiteY0" fmla="*/ 0 h 773906"/>
              <a:gd name="connsiteX1" fmla="*/ 1547812 w 1934765"/>
              <a:gd name="connsiteY1" fmla="*/ 0 h 773906"/>
              <a:gd name="connsiteX2" fmla="*/ 1934765 w 1934765"/>
              <a:gd name="connsiteY2" fmla="*/ 386953 h 773906"/>
              <a:gd name="connsiteX3" fmla="*/ 1547812 w 1934765"/>
              <a:gd name="connsiteY3" fmla="*/ 773906 h 773906"/>
              <a:gd name="connsiteX4" fmla="*/ 0 w 1934765"/>
              <a:gd name="connsiteY4" fmla="*/ 773906 h 773906"/>
              <a:gd name="connsiteX5" fmla="*/ 386953 w 1934765"/>
              <a:gd name="connsiteY5" fmla="*/ 386953 h 773906"/>
              <a:gd name="connsiteX6" fmla="*/ 0 w 1934765"/>
              <a:gd name="connsiteY6" fmla="*/ 0 h 773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34765" h="773906">
                <a:moveTo>
                  <a:pt x="0" y="0"/>
                </a:moveTo>
                <a:lnTo>
                  <a:pt x="1547812" y="0"/>
                </a:lnTo>
                <a:lnTo>
                  <a:pt x="1934765" y="386953"/>
                </a:lnTo>
                <a:lnTo>
                  <a:pt x="1547812" y="773906"/>
                </a:lnTo>
                <a:lnTo>
                  <a:pt x="0" y="773906"/>
                </a:lnTo>
                <a:lnTo>
                  <a:pt x="386953" y="38695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0961" tIns="42672" rIns="408289" bIns="42672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b="1" kern="1200" dirty="0"/>
              <a:t>Purchase</a:t>
            </a:r>
            <a:endParaRPr lang="el-GR" sz="1600" b="1" kern="1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29175B-77CA-8FBD-7664-FBA1021640B3}"/>
              </a:ext>
            </a:extLst>
          </p:cNvPr>
          <p:cNvSpPr txBox="1"/>
          <p:nvPr/>
        </p:nvSpPr>
        <p:spPr>
          <a:xfrm>
            <a:off x="4972494" y="2853612"/>
            <a:ext cx="20762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rgbClr val="92D050"/>
              </a:buClr>
              <a:buFont typeface="Arial" panose="020B0604020202020204" pitchFamily="34" charset="0"/>
              <a:buChar char="•"/>
            </a:pPr>
            <a:r>
              <a:rPr lang="en-US" dirty="0"/>
              <a:t>Store Branch</a:t>
            </a:r>
          </a:p>
          <a:p>
            <a:pPr marL="285750" indent="-285750">
              <a:buClr>
                <a:srgbClr val="92D050"/>
              </a:buClr>
              <a:buFont typeface="Arial" panose="020B0604020202020204" pitchFamily="34" charset="0"/>
              <a:buChar char="•"/>
            </a:pPr>
            <a:r>
              <a:rPr lang="en-US" dirty="0"/>
              <a:t>Mobile App/Site</a:t>
            </a:r>
          </a:p>
          <a:p>
            <a:pPr marL="285750" indent="-285750">
              <a:buClr>
                <a:srgbClr val="92D050"/>
              </a:buClr>
              <a:buFont typeface="Arial" panose="020B0604020202020204" pitchFamily="34" charset="0"/>
              <a:buChar char="•"/>
            </a:pPr>
            <a:r>
              <a:rPr lang="en-US" dirty="0"/>
              <a:t>Website</a:t>
            </a:r>
            <a:endParaRPr lang="el-GR" dirty="0"/>
          </a:p>
        </p:txBody>
      </p:sp>
      <p:sp>
        <p:nvSpPr>
          <p:cNvPr id="14" name="Ελεύθερη σχεδίαση: Σχήμα 13" descr="Τέταρτο βέλος με την λέξη Service. Ακολουθεί ομάδα σχετικών λέξεων">
            <a:extLst>
              <a:ext uri="{FF2B5EF4-FFF2-40B4-BE49-F238E27FC236}">
                <a16:creationId xmlns:a16="http://schemas.microsoft.com/office/drawing/2014/main" id="{BF6CCE46-ADDE-4484-1E9D-46043BE4909C}"/>
              </a:ext>
            </a:extLst>
          </p:cNvPr>
          <p:cNvSpPr/>
          <p:nvPr/>
        </p:nvSpPr>
        <p:spPr>
          <a:xfrm>
            <a:off x="6867536" y="4041175"/>
            <a:ext cx="1934765" cy="773906"/>
          </a:xfrm>
          <a:custGeom>
            <a:avLst/>
            <a:gdLst>
              <a:gd name="connsiteX0" fmla="*/ 0 w 1934765"/>
              <a:gd name="connsiteY0" fmla="*/ 0 h 773906"/>
              <a:gd name="connsiteX1" fmla="*/ 1547812 w 1934765"/>
              <a:gd name="connsiteY1" fmla="*/ 0 h 773906"/>
              <a:gd name="connsiteX2" fmla="*/ 1934765 w 1934765"/>
              <a:gd name="connsiteY2" fmla="*/ 386953 h 773906"/>
              <a:gd name="connsiteX3" fmla="*/ 1547812 w 1934765"/>
              <a:gd name="connsiteY3" fmla="*/ 773906 h 773906"/>
              <a:gd name="connsiteX4" fmla="*/ 0 w 1934765"/>
              <a:gd name="connsiteY4" fmla="*/ 773906 h 773906"/>
              <a:gd name="connsiteX5" fmla="*/ 386953 w 1934765"/>
              <a:gd name="connsiteY5" fmla="*/ 386953 h 773906"/>
              <a:gd name="connsiteX6" fmla="*/ 0 w 1934765"/>
              <a:gd name="connsiteY6" fmla="*/ 0 h 773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34765" h="773906">
                <a:moveTo>
                  <a:pt x="0" y="0"/>
                </a:moveTo>
                <a:lnTo>
                  <a:pt x="1547812" y="0"/>
                </a:lnTo>
                <a:lnTo>
                  <a:pt x="1934765" y="386953"/>
                </a:lnTo>
                <a:lnTo>
                  <a:pt x="1547812" y="773906"/>
                </a:lnTo>
                <a:lnTo>
                  <a:pt x="0" y="773906"/>
                </a:lnTo>
                <a:lnTo>
                  <a:pt x="386953" y="38695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0961" tIns="42672" rIns="408289" bIns="42672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b="1" kern="1200" dirty="0"/>
              <a:t>Service</a:t>
            </a:r>
            <a:endParaRPr lang="el-GR" sz="1600" b="1" kern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04BAF7-5DF7-3B38-2776-163AC12A7C1E}"/>
              </a:ext>
            </a:extLst>
          </p:cNvPr>
          <p:cNvSpPr txBox="1"/>
          <p:nvPr/>
        </p:nvSpPr>
        <p:spPr>
          <a:xfrm>
            <a:off x="6823417" y="4928735"/>
            <a:ext cx="19619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Community</a:t>
            </a:r>
          </a:p>
          <a:p>
            <a:pPr marL="285750" indent="-28575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Chat</a:t>
            </a:r>
          </a:p>
          <a:p>
            <a:pPr marL="285750" indent="-28575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Social</a:t>
            </a:r>
          </a:p>
          <a:p>
            <a:pPr marL="285750" indent="-28575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dirty="0"/>
              <a:t>Call center</a:t>
            </a:r>
            <a:endParaRPr lang="el-GR" dirty="0"/>
          </a:p>
        </p:txBody>
      </p:sp>
      <p:sp>
        <p:nvSpPr>
          <p:cNvPr id="15" name="Ελεύθερη σχεδίαση: Σχήμα 14" descr="Πέμπτο βέλος με τις λέξεις Loyalty Expansion. Ακολουθεί ομάδα σχετικών λέξεων">
            <a:extLst>
              <a:ext uri="{FF2B5EF4-FFF2-40B4-BE49-F238E27FC236}">
                <a16:creationId xmlns:a16="http://schemas.microsoft.com/office/drawing/2014/main" id="{91A2AF36-76AF-B07B-EB4E-386CC2A9E647}"/>
              </a:ext>
            </a:extLst>
          </p:cNvPr>
          <p:cNvSpPr/>
          <p:nvPr/>
        </p:nvSpPr>
        <p:spPr>
          <a:xfrm>
            <a:off x="8415349" y="4041175"/>
            <a:ext cx="1934765" cy="773906"/>
          </a:xfrm>
          <a:custGeom>
            <a:avLst/>
            <a:gdLst>
              <a:gd name="connsiteX0" fmla="*/ 0 w 1934765"/>
              <a:gd name="connsiteY0" fmla="*/ 0 h 773906"/>
              <a:gd name="connsiteX1" fmla="*/ 1547812 w 1934765"/>
              <a:gd name="connsiteY1" fmla="*/ 0 h 773906"/>
              <a:gd name="connsiteX2" fmla="*/ 1934765 w 1934765"/>
              <a:gd name="connsiteY2" fmla="*/ 386953 h 773906"/>
              <a:gd name="connsiteX3" fmla="*/ 1547812 w 1934765"/>
              <a:gd name="connsiteY3" fmla="*/ 773906 h 773906"/>
              <a:gd name="connsiteX4" fmla="*/ 0 w 1934765"/>
              <a:gd name="connsiteY4" fmla="*/ 773906 h 773906"/>
              <a:gd name="connsiteX5" fmla="*/ 386953 w 1934765"/>
              <a:gd name="connsiteY5" fmla="*/ 386953 h 773906"/>
              <a:gd name="connsiteX6" fmla="*/ 0 w 1934765"/>
              <a:gd name="connsiteY6" fmla="*/ 0 h 773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34765" h="773906">
                <a:moveTo>
                  <a:pt x="0" y="0"/>
                </a:moveTo>
                <a:lnTo>
                  <a:pt x="1547812" y="0"/>
                </a:lnTo>
                <a:lnTo>
                  <a:pt x="1934765" y="386953"/>
                </a:lnTo>
                <a:lnTo>
                  <a:pt x="1547812" y="773906"/>
                </a:lnTo>
                <a:lnTo>
                  <a:pt x="0" y="773906"/>
                </a:lnTo>
                <a:lnTo>
                  <a:pt x="386953" y="38695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50961" tIns="42672" rIns="408289" bIns="42672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b="1" kern="1200" dirty="0"/>
              <a:t>Loyalty Expansion</a:t>
            </a:r>
            <a:endParaRPr lang="el-GR" sz="1600" b="1" kern="1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F1921D-2EA6-41C4-FB3D-1CDBD93E0DC7}"/>
              </a:ext>
            </a:extLst>
          </p:cNvPr>
          <p:cNvSpPr txBox="1"/>
          <p:nvPr/>
        </p:nvSpPr>
        <p:spPr>
          <a:xfrm flipH="1">
            <a:off x="8574367" y="2337965"/>
            <a:ext cx="24475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7030A0"/>
              </a:buClr>
              <a:buFont typeface="Arial" panose="020B0604020202020204" pitchFamily="34" charset="0"/>
              <a:buChar char="•"/>
            </a:pPr>
            <a:r>
              <a:rPr lang="en-US" dirty="0"/>
              <a:t>Promotion</a:t>
            </a:r>
          </a:p>
          <a:p>
            <a:pPr marL="285750" indent="-285750">
              <a:buClr>
                <a:srgbClr val="7030A0"/>
              </a:buClr>
              <a:buFont typeface="Arial" panose="020B0604020202020204" pitchFamily="34" charset="0"/>
              <a:buChar char="•"/>
            </a:pPr>
            <a:r>
              <a:rPr lang="en-US" dirty="0"/>
              <a:t>Blog</a:t>
            </a:r>
          </a:p>
          <a:p>
            <a:pPr marL="285750" indent="-285750">
              <a:buClr>
                <a:srgbClr val="7030A0"/>
              </a:buClr>
              <a:buFont typeface="Arial" panose="020B0604020202020204" pitchFamily="34" charset="0"/>
              <a:buChar char="•"/>
            </a:pPr>
            <a:r>
              <a:rPr lang="en-US" dirty="0"/>
              <a:t>Newsletter</a:t>
            </a:r>
          </a:p>
          <a:p>
            <a:pPr marL="285750" indent="-285750">
              <a:buClr>
                <a:srgbClr val="7030A0"/>
              </a:buClr>
              <a:buFont typeface="Arial" panose="020B0604020202020204" pitchFamily="34" charset="0"/>
              <a:buChar char="•"/>
            </a:pPr>
            <a:r>
              <a:rPr lang="en-US" dirty="0"/>
              <a:t>Loyalty program</a:t>
            </a:r>
          </a:p>
          <a:p>
            <a:pPr marL="285750" indent="-285750">
              <a:buClr>
                <a:srgbClr val="7030A0"/>
              </a:buClr>
              <a:buFont typeface="Arial" panose="020B0604020202020204" pitchFamily="34" charset="0"/>
              <a:buChar char="•"/>
            </a:pPr>
            <a:r>
              <a:rPr lang="en-US" dirty="0"/>
              <a:t>Survey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831555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F9DF7D-3BA2-E6EE-F72B-7339EEB3A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Το</a:t>
            </a:r>
            <a:r>
              <a:rPr lang="en-US" sz="3000" b="1" dirty="0">
                <a:sym typeface="Arial"/>
              </a:rPr>
              <a:t> </a:t>
            </a:r>
            <a:r>
              <a:rPr lang="el-GR" sz="3000" b="1" dirty="0">
                <a:sym typeface="Arial"/>
              </a:rPr>
              <a:t>ταξίδι</a:t>
            </a:r>
            <a:r>
              <a:rPr lang="en-US" sz="3000" b="1" dirty="0">
                <a:sym typeface="Arial"/>
              </a:rPr>
              <a:t> του </a:t>
            </a:r>
            <a:r>
              <a:rPr lang="el-GR" sz="3000" b="1" dirty="0">
                <a:sym typeface="Arial"/>
              </a:rPr>
              <a:t>καταναλωτή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62B798C-532E-0604-1E19-294308063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dirty="0"/>
              <a:t>Ποια είναι τα σημεία επαφής μας με τον καταναλωτή στη διαδρομή που ακολουθεί από την ενημέρωση για το προϊόν/υπηρεσία μας μέχρι την τελική του απόφαση να </a:t>
            </a:r>
            <a:r>
              <a:rPr lang="el-GR" dirty="0" err="1"/>
              <a:t>διαδράσει</a:t>
            </a:r>
            <a:r>
              <a:rPr lang="el-GR" dirty="0"/>
              <a:t> μαζί μας;</a:t>
            </a:r>
          </a:p>
          <a:p>
            <a:pPr>
              <a:lnSpc>
                <a:spcPct val="150000"/>
              </a:lnSpc>
            </a:pPr>
            <a:r>
              <a:rPr lang="el-GR" dirty="0"/>
              <a:t>Ποια είναι τα μέσα και οι πλατφόρμες που χρησιμοποιούμε κάθε φορά και γιατί;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955645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F9DF7D-3BA2-E6EE-F72B-7339EEB3A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Ψηφιακό</a:t>
            </a:r>
            <a:r>
              <a:rPr lang="en-US" sz="3000" b="1" dirty="0">
                <a:sym typeface="Arial"/>
              </a:rPr>
              <a:t> Μάρκετινγκ</a:t>
            </a:r>
            <a:r>
              <a:rPr lang="el-GR" sz="3000" b="1" dirty="0">
                <a:sym typeface="Arial"/>
              </a:rPr>
              <a:t> (1/3)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62B798C-532E-0604-1E19-294308063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dirty="0"/>
              <a:t>Το Ψηφιακό Μάρκετινγκ είναι η συντονισμένη και οργανωμένη προσπάθεια μιας επιχείρησης να ικανοποιήσει τις ανάγκες των καταναλωτών προωθώντας τα αγαθά ή τις υπηρεσίες της χρησιμοποιώντας ψηφιακά μέσα.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63602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90C541-1546-7C88-35E0-1A0F4C78C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Ψηφιακό</a:t>
            </a:r>
            <a:r>
              <a:rPr lang="en-US" sz="3000" b="1" dirty="0">
                <a:sym typeface="Arial"/>
              </a:rPr>
              <a:t> Μάρκετινγκ</a:t>
            </a:r>
            <a:r>
              <a:rPr lang="el-GR" sz="3000" b="1" dirty="0">
                <a:sym typeface="Arial"/>
              </a:rPr>
              <a:t> (2/3)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030B58C-CAD5-8D3C-6E22-73AD7C60D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377762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l-GR" dirty="0"/>
              <a:t>Τα πλεονεκτήματα:</a:t>
            </a:r>
          </a:p>
          <a:p>
            <a:pPr>
              <a:lnSpc>
                <a:spcPct val="150000"/>
              </a:lnSpc>
            </a:pPr>
            <a:r>
              <a:rPr lang="el-GR" dirty="0"/>
              <a:t>Στόχευση Κοινού</a:t>
            </a:r>
          </a:p>
          <a:p>
            <a:pPr>
              <a:lnSpc>
                <a:spcPct val="150000"/>
              </a:lnSpc>
            </a:pPr>
            <a:r>
              <a:rPr lang="el-GR" dirty="0"/>
              <a:t>Μετρήσιμα Αποτελέσματα</a:t>
            </a:r>
          </a:p>
          <a:p>
            <a:pPr>
              <a:lnSpc>
                <a:spcPct val="150000"/>
              </a:lnSpc>
            </a:pPr>
            <a:r>
              <a:rPr lang="el-GR" dirty="0"/>
              <a:t>Ταχύτητα</a:t>
            </a:r>
          </a:p>
          <a:p>
            <a:pPr>
              <a:lnSpc>
                <a:spcPct val="150000"/>
              </a:lnSpc>
            </a:pPr>
            <a:r>
              <a:rPr lang="el-GR" dirty="0"/>
              <a:t>Εύρος Κοινού </a:t>
            </a:r>
          </a:p>
          <a:p>
            <a:pPr>
              <a:lnSpc>
                <a:spcPct val="150000"/>
              </a:lnSpc>
            </a:pPr>
            <a:r>
              <a:rPr lang="el-GR" dirty="0"/>
              <a:t>Χαμηλότερο Κόστος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974278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90C541-1546-7C88-35E0-1A0F4C78C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Ψηφιακό</a:t>
            </a:r>
            <a:r>
              <a:rPr lang="en-US" sz="3000" b="1" dirty="0">
                <a:sym typeface="Arial"/>
              </a:rPr>
              <a:t> Μάρκετινγκ</a:t>
            </a:r>
            <a:r>
              <a:rPr lang="el-GR" sz="3000" b="1" dirty="0">
                <a:sym typeface="Arial"/>
              </a:rPr>
              <a:t> (3/3)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030B58C-CAD5-8D3C-6E22-73AD7C60D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634" y="2107748"/>
            <a:ext cx="5159125" cy="359343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dirty="0"/>
              <a:t>Η στρατηγική Ψηφιακού Μάρκετινγκ έχει στόχο κάθε φορά, ανάλογα με το στάδιο που βρισκόμαστε να ενημερώσει, να προκαλέσει το ενδιαφέρον έτσι ώστε τελικά ο χρήστης να αγοράσει το προϊόν/υπηρεσία, αλλά και να επιστρέψει επαναλαμβάνοντας την αγορά. </a:t>
            </a:r>
          </a:p>
          <a:p>
            <a:endParaRPr lang="el-GR" dirty="0"/>
          </a:p>
        </p:txBody>
      </p:sp>
      <p:graphicFrame>
        <p:nvGraphicFramePr>
          <p:cNvPr id="7" name="Διάγραμμα 6" descr="Διάγραμμα ανεστραμμένης πυραμίδας. Ξεκινώντας από την βάση που βρίσκεται στο πάνω μέρος, περιέχει τις λέξεις Awareness, Interest, Consideration, Evaluation, Decision, Purchase, Repeat, Loyalty, Advocacy">
            <a:extLst>
              <a:ext uri="{FF2B5EF4-FFF2-40B4-BE49-F238E27FC236}">
                <a16:creationId xmlns:a16="http://schemas.microsoft.com/office/drawing/2014/main" id="{FB7519E3-5716-1374-82EE-8843798859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6864645"/>
              </p:ext>
            </p:extLst>
          </p:nvPr>
        </p:nvGraphicFramePr>
        <p:xfrm>
          <a:off x="6507332" y="1734064"/>
          <a:ext cx="4789010" cy="3998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7402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90C541-1546-7C88-35E0-1A0F4C78C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Στρατηγική</a:t>
            </a:r>
            <a:r>
              <a:rPr lang="en-US" sz="3000" b="1" dirty="0">
                <a:sym typeface="Arial"/>
              </a:rPr>
              <a:t> Ψηφιακού Μάρκετινγκ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030B58C-CAD5-8D3C-6E22-73AD7C60D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1436" y="1763457"/>
            <a:ext cx="4758072" cy="3609474"/>
          </a:xfrm>
        </p:spPr>
        <p:txBody>
          <a:bodyPr/>
          <a:lstStyle/>
          <a:p>
            <a:r>
              <a:rPr lang="el-GR" dirty="0"/>
              <a:t>Πού βρίσκομαι;</a:t>
            </a:r>
          </a:p>
          <a:p>
            <a:r>
              <a:rPr lang="el-GR" dirty="0"/>
              <a:t>Πού θέλω να πάω;</a:t>
            </a:r>
          </a:p>
          <a:p>
            <a:r>
              <a:rPr lang="el-GR" dirty="0"/>
              <a:t>Με ποια στρατηγική;</a:t>
            </a:r>
          </a:p>
          <a:p>
            <a:r>
              <a:rPr lang="el-GR" dirty="0"/>
              <a:t>Ποιες συγκεκριμένες δράσεις/μέσα;</a:t>
            </a:r>
          </a:p>
          <a:p>
            <a:r>
              <a:rPr lang="el-GR" dirty="0"/>
              <a:t>Πότε και με τι προϋπολογισμό;</a:t>
            </a:r>
          </a:p>
          <a:p>
            <a:r>
              <a:rPr lang="el-GR" dirty="0"/>
              <a:t>Πώς θα μετρήσω την επιτυχία;</a:t>
            </a:r>
          </a:p>
          <a:p>
            <a:endParaRPr lang="el-GR" dirty="0"/>
          </a:p>
        </p:txBody>
      </p:sp>
      <p:graphicFrame>
        <p:nvGraphicFramePr>
          <p:cNvPr id="6" name="Διάγραμμα 5" descr="Διάγραμμα  κυκλικής διάταξης με τις λέξεις Situation, Objectives, Strategy, Tactics, Actions, Control. Τα αρχικά των λέξεων αυτών σχηματίζουν την λέξη SOSTAC">
            <a:extLst>
              <a:ext uri="{FF2B5EF4-FFF2-40B4-BE49-F238E27FC236}">
                <a16:creationId xmlns:a16="http://schemas.microsoft.com/office/drawing/2014/main" id="{6972F767-AF44-7C4D-8EBA-D702E44F76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7624892"/>
              </p:ext>
            </p:extLst>
          </p:nvPr>
        </p:nvGraphicFramePr>
        <p:xfrm>
          <a:off x="6051668" y="1750069"/>
          <a:ext cx="3547407" cy="31867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D9180B9-4CF7-0599-EA43-07F8414ABDBA}"/>
              </a:ext>
            </a:extLst>
          </p:cNvPr>
          <p:cNvSpPr txBox="1"/>
          <p:nvPr/>
        </p:nvSpPr>
        <p:spPr>
          <a:xfrm>
            <a:off x="9509576" y="1905000"/>
            <a:ext cx="362208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SOSTAC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/>
              <a:t> Situation analysis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900" dirty="0"/>
              <a:t>Where are we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/>
              <a:t>O- Objectives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900" dirty="0"/>
              <a:t>Where do you need to go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/>
              <a:t>S-Strategy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900" dirty="0"/>
              <a:t>How you will meet the objectives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/>
              <a:t>T-Tactics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900" dirty="0"/>
              <a:t>Details of strategy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/>
              <a:t>A-Actions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900" dirty="0"/>
              <a:t>Do your thing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/>
              <a:t>C- Control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900" dirty="0"/>
              <a:t>How do you do?</a:t>
            </a:r>
            <a:endParaRPr lang="el-GR" sz="900" dirty="0"/>
          </a:p>
        </p:txBody>
      </p:sp>
    </p:spTree>
    <p:extLst>
      <p:ext uri="{BB962C8B-B14F-4D97-AF65-F5344CB8AC3E}">
        <p14:creationId xmlns:p14="http://schemas.microsoft.com/office/powerpoint/2010/main" val="1502364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50465A-0261-00E7-B4CF-8D628E2FA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/>
              <a:t>Περιεχόμενα</a:t>
            </a:r>
            <a:r>
              <a:rPr lang="el-GR" sz="3000" b="1" dirty="0">
                <a:sym typeface="Arial"/>
              </a:rPr>
              <a:t> (2/2)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AEF1C63-F99E-93FB-B4CD-9928258895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2729" y="2134932"/>
            <a:ext cx="8915400" cy="377762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dirty="0"/>
              <a:t>Ψηφιακή Στρατηγική</a:t>
            </a:r>
          </a:p>
          <a:p>
            <a:pPr>
              <a:lnSpc>
                <a:spcPct val="150000"/>
              </a:lnSpc>
            </a:pPr>
            <a:r>
              <a:rPr lang="el-GR" dirty="0"/>
              <a:t>Ψηφιακό Μάρκετινγκ</a:t>
            </a:r>
          </a:p>
          <a:p>
            <a:pPr>
              <a:lnSpc>
                <a:spcPct val="150000"/>
              </a:lnSpc>
            </a:pPr>
            <a:r>
              <a:rPr lang="el-GR" dirty="0"/>
              <a:t>Εργαλεία Ψηφιακής Επιχειρηματικότητας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19429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47DE2C-4077-B73E-0C23-CC2DE3BF9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Εργαλεία</a:t>
            </a:r>
            <a:r>
              <a:rPr lang="en-US" sz="3000" b="1" dirty="0">
                <a:sym typeface="Arial"/>
              </a:rPr>
              <a:t> Ψηφιακού Μάρκετινγκ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D7DB112-F8EE-A18F-FFA3-C9D086B3F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788" y="1901269"/>
            <a:ext cx="5191209" cy="3907785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l-GR" dirty="0"/>
              <a:t>Τα Μέσα που μας ανήκουν: όλα εκείνα που διαχειριζόμαστε εμείς, όπως για παράδειγμα η ιστοσελίδα μας</a:t>
            </a:r>
          </a:p>
          <a:p>
            <a:pPr>
              <a:lnSpc>
                <a:spcPct val="150000"/>
              </a:lnSpc>
            </a:pPr>
            <a:r>
              <a:rPr lang="el-GR" dirty="0"/>
              <a:t>Τα Μέσα που πληρώνουμε: όλα εκείνα που πληρώνουμε, όπως για παράδειγμα διαφημίσεις</a:t>
            </a:r>
          </a:p>
          <a:p>
            <a:pPr>
              <a:lnSpc>
                <a:spcPct val="150000"/>
              </a:lnSpc>
            </a:pPr>
            <a:r>
              <a:rPr lang="el-GR" dirty="0"/>
              <a:t>Τα Μέσα που κερδίζουμε: όλα εκείνα που προκύπτουν από την αλληλεπίδραση μας με το κοινό μας, για παράδειγμα οι κριτικές και τα σχόλια</a:t>
            </a:r>
          </a:p>
          <a:p>
            <a:endParaRPr lang="el-GR" dirty="0"/>
          </a:p>
        </p:txBody>
      </p:sp>
      <p:graphicFrame>
        <p:nvGraphicFramePr>
          <p:cNvPr id="5" name="Διάγραμμα 4" descr="Διάγραμμα Venn με τρία σύνολα με ονομασίες Earned Media, Owned Media, Paid Media">
            <a:extLst>
              <a:ext uri="{FF2B5EF4-FFF2-40B4-BE49-F238E27FC236}">
                <a16:creationId xmlns:a16="http://schemas.microsoft.com/office/drawing/2014/main" id="{4E41532B-AA4F-368D-8B9A-2409C72EB1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1581394"/>
              </p:ext>
            </p:extLst>
          </p:nvPr>
        </p:nvGraphicFramePr>
        <p:xfrm>
          <a:off x="6427434" y="1423019"/>
          <a:ext cx="6875260" cy="4382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94182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14F1E9-F281-DA9E-F4C5-8D8CAF0CD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Αξιολόγηση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32E0D42-8A4C-AD94-313A-5D1049621C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60738"/>
            <a:ext cx="8915400" cy="377762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dirty="0"/>
              <a:t>Η δύναμη των δεδομένων: ζούμε στην εποχή των data και η σωστή τους αξιοποίηση μπορεί να επηρεάσει τον τρόπο με τον οποίο σχεδιάζουμε υπηρεσίες και προϊόντα.</a:t>
            </a:r>
          </a:p>
          <a:p>
            <a:pPr>
              <a:lnSpc>
                <a:spcPct val="150000"/>
              </a:lnSpc>
            </a:pPr>
            <a:r>
              <a:rPr lang="el-GR" dirty="0"/>
              <a:t>Παρακολούθηση και συλλογή δεδομένων: η διαδικασία είναι απαραίτητη προκειμένου να μπορούμε να αξιολογούμε και να παρεμβαίνουμε διορθωτικά στις ψηφιακές μας καμπάνιες.</a:t>
            </a:r>
          </a:p>
          <a:p>
            <a:pPr>
              <a:lnSpc>
                <a:spcPct val="150000"/>
              </a:lnSpc>
            </a:pPr>
            <a:r>
              <a:rPr lang="el-GR" dirty="0"/>
              <a:t>Ανάλυση και Ερμηνεία: πώς αναλύουμε τα δεδομένα; Πώς τα ερμηνεύουμε και πώς αξιοποιούμε αυτή τη γνώση;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172191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14F1E9-F281-DA9E-F4C5-8D8CAF0CD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756" y="2645415"/>
            <a:ext cx="8911687" cy="1280890"/>
          </a:xfrm>
        </p:spPr>
        <p:txBody>
          <a:bodyPr/>
          <a:lstStyle/>
          <a:p>
            <a:r>
              <a:rPr lang="el-GR" sz="3600" b="1" dirty="0">
                <a:latin typeface="Arial"/>
                <a:ea typeface="Arial"/>
                <a:cs typeface="Arial"/>
                <a:sym typeface="Arial"/>
              </a:rPr>
              <a:t>Ευχαριστούμε για την προσοχή σας!</a:t>
            </a:r>
            <a:br>
              <a:rPr lang="el-GR" sz="3600" b="1" dirty="0">
                <a:latin typeface="Arial"/>
                <a:ea typeface="Arial"/>
                <a:cs typeface="Arial"/>
                <a:sym typeface="Arial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0524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4EA47A1-CDC0-B4FF-AF9E-42455639A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Εισαγωγή στην</a:t>
            </a:r>
            <a:r>
              <a:rPr lang="en-US" sz="3000" b="1" dirty="0">
                <a:sym typeface="Arial"/>
              </a:rPr>
              <a:t> </a:t>
            </a:r>
            <a:r>
              <a:rPr lang="el-GR" sz="3000" b="1" dirty="0">
                <a:sym typeface="Arial"/>
              </a:rPr>
              <a:t>Ψηφιακή</a:t>
            </a:r>
            <a:r>
              <a:rPr lang="en-US" sz="3000" b="1" dirty="0">
                <a:sym typeface="Arial"/>
              </a:rPr>
              <a:t> Επιχειρηματικότητα</a:t>
            </a:r>
            <a:r>
              <a:rPr lang="el-GR" sz="3000" b="1" dirty="0">
                <a:sym typeface="Arial"/>
              </a:rPr>
              <a:t> (1/3)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5116C3D-7DD3-5764-3145-D6D214334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504263"/>
            <a:ext cx="8915400" cy="297351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dirty="0"/>
              <a:t>Σήμερα βιώνουμε μια μεγάλη επανάσταση, ίσως τη μεγαλύτερη από την εποχή της Βιομηχανικής Επανάστασης.</a:t>
            </a:r>
          </a:p>
          <a:p>
            <a:pPr>
              <a:lnSpc>
                <a:spcPct val="150000"/>
              </a:lnSpc>
            </a:pPr>
            <a:r>
              <a:rPr lang="el-GR" dirty="0"/>
              <a:t>Οι νέες τεχνολογίες και τα κοινωνικά δίκτυα, αλλάζουν τον τρόπο με τον οποίο σκεφτόμαστε, συνεργαζόμαστε, επικοινωνούμε, καινοτομούμε.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50355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255F0A6-6531-D298-162B-37801740F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Εισαγωγή</a:t>
            </a:r>
            <a:r>
              <a:rPr lang="en-US" sz="3000" b="1" dirty="0">
                <a:sym typeface="Arial"/>
              </a:rPr>
              <a:t> </a:t>
            </a:r>
            <a:r>
              <a:rPr lang="el-GR" sz="3000" b="1" dirty="0">
                <a:sym typeface="Arial"/>
              </a:rPr>
              <a:t>στην</a:t>
            </a:r>
            <a:r>
              <a:rPr lang="en-US" sz="3000" b="1" dirty="0">
                <a:sym typeface="Arial"/>
              </a:rPr>
              <a:t> </a:t>
            </a:r>
            <a:r>
              <a:rPr lang="el-GR" sz="3000" b="1" dirty="0">
                <a:sym typeface="Arial"/>
              </a:rPr>
              <a:t>Ψηφιακή</a:t>
            </a:r>
            <a:r>
              <a:rPr lang="en-US" sz="3000" b="1" dirty="0">
                <a:sym typeface="Arial"/>
              </a:rPr>
              <a:t> Επιχειρηματικότητα</a:t>
            </a:r>
            <a:r>
              <a:rPr lang="el-GR" sz="3000" b="1" dirty="0">
                <a:sym typeface="Arial"/>
              </a:rPr>
              <a:t> (2/3)</a:t>
            </a:r>
            <a:r>
              <a:rPr lang="en-US" sz="3000" b="1" dirty="0">
                <a:sym typeface="Arial"/>
              </a:rPr>
              <a:t> 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60F252A-BF1D-50C1-0F6B-50D5BB604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0201" y="2456268"/>
            <a:ext cx="8915400" cy="3777622"/>
          </a:xfrm>
        </p:spPr>
        <p:txBody>
          <a:bodyPr/>
          <a:lstStyle/>
          <a:p>
            <a:r>
              <a:rPr lang="el-GR" dirty="0"/>
              <a:t>Το πεδίο της επιχειρηματικότητας αλλάζει υπό το πρίσμα της ψηφιακής εποχής και οικονομίας και έτσι σήμερα μιλάμε για ψηφιακή επιχειρηματικότητα. </a:t>
            </a:r>
          </a:p>
          <a:p>
            <a:r>
              <a:rPr lang="el-GR" dirty="0"/>
              <a:t>Η </a:t>
            </a:r>
            <a:r>
              <a:rPr lang="el-GR" dirty="0" err="1"/>
              <a:t>ψηφιοποίηση</a:t>
            </a:r>
            <a:r>
              <a:rPr lang="el-GR" dirty="0"/>
              <a:t> αλλάζει τη διαδικασία του </a:t>
            </a:r>
            <a:r>
              <a:rPr lang="el-GR" dirty="0" err="1"/>
              <a:t>επιχειρείν</a:t>
            </a:r>
            <a:r>
              <a:rPr lang="el-GR" dirty="0"/>
              <a:t>, μειώνοντας τα εμπόδια και εντείνοντας τη δημιουργία νέων ευκαιριών. </a:t>
            </a:r>
          </a:p>
          <a:p>
            <a:r>
              <a:rPr lang="el-GR" dirty="0"/>
              <a:t>Επίσης, δημιουργεί νέες επιχειρηματικές προκλήσεις όπως ο ανταγωνισμός για την προσέλκυση και διατήρηση της προσοχής των καταναλωτών.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53164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B3D7C3-4054-1E15-C512-840C1DC94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Εισαγωγή</a:t>
            </a:r>
            <a:r>
              <a:rPr lang="en-US" sz="3000" b="1" dirty="0">
                <a:sym typeface="Arial"/>
              </a:rPr>
              <a:t> στην Ψηφιακή Επιχειρηματικότητα </a:t>
            </a:r>
            <a:r>
              <a:rPr lang="el-GR" sz="3000" b="1" dirty="0">
                <a:sym typeface="Arial"/>
              </a:rPr>
              <a:t>(3/3)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5B1B7E-8D3B-C161-296F-625A22E9A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ψηφιακή επιχειρηματικότητα περιλαμβάνει ό,τι είναι καινούριο και διαφορετικό στο πεδίο της επιχειρηματικότητας σε ένα ψηφιακό περιβάλλον: </a:t>
            </a:r>
          </a:p>
          <a:p>
            <a:r>
              <a:rPr lang="el-GR" dirty="0"/>
              <a:t>Νέους τρόπους ανεύρεσης πελατών.</a:t>
            </a:r>
          </a:p>
          <a:p>
            <a:r>
              <a:rPr lang="el-GR" dirty="0"/>
              <a:t>Νέους τρόπους σχεδιασμού και προσφοράς αγαθών και υπηρεσιών.</a:t>
            </a:r>
          </a:p>
          <a:p>
            <a:r>
              <a:rPr lang="el-GR" dirty="0"/>
              <a:t>Νέους τρόπους παραγωγής κεφαλαίου και μείωσης του κόστους.</a:t>
            </a:r>
          </a:p>
          <a:p>
            <a:r>
              <a:rPr lang="el-GR" dirty="0"/>
              <a:t>Νέες ευκαιρίες συνεργασιών με πλατφόρμες και συνεργάτες.</a:t>
            </a:r>
          </a:p>
          <a:p>
            <a:r>
              <a:rPr lang="el-GR" dirty="0"/>
              <a:t>Νέες πηγές ευκαιριών, ρίσκου και συγκριτικού πλεονεκτήματος.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70356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E90B9B-BD08-37F3-6F8D-E3ABF8A8C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>
                <a:sym typeface="Arial"/>
              </a:rPr>
              <a:t>Προκλήσεις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6729100-62EA-9012-D738-BE4CF020F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5310" y="1676400"/>
            <a:ext cx="8915400" cy="37776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Οι προκλήσεις που αναδεικνύονται σε αυτό το νέο πεδίο είναι πολλές. Από τις πλέον σημαντικές είναι οι παρακάτω:</a:t>
            </a:r>
          </a:p>
          <a:p>
            <a:r>
              <a:rPr lang="el-GR" b="1" dirty="0"/>
              <a:t>Ασφάλεια</a:t>
            </a:r>
          </a:p>
          <a:p>
            <a:pPr lvl="1"/>
            <a:r>
              <a:rPr lang="el-GR" dirty="0"/>
              <a:t>Οι προσπάθειες </a:t>
            </a:r>
            <a:r>
              <a:rPr lang="el-GR" dirty="0" err="1"/>
              <a:t>χακαρίσματος</a:t>
            </a:r>
            <a:r>
              <a:rPr lang="el-GR" dirty="0"/>
              <a:t> ακόμα και μικρότερων επιχειρήσεων είναι καθημερινότητα και οι ψηφιακές επιχειρήσεις δεν θα είναι πότε 100% ασφαλείς.</a:t>
            </a:r>
          </a:p>
          <a:p>
            <a:r>
              <a:rPr lang="el-GR" b="1" dirty="0"/>
              <a:t>Ιδιωτικότητα</a:t>
            </a:r>
          </a:p>
          <a:p>
            <a:pPr lvl="1"/>
            <a:r>
              <a:rPr lang="el-GR" dirty="0"/>
              <a:t>Η απροθυμία να μοιραστεί κανείς προσωπικά δεδομένα, καθώς και οι πρακτικές που ακολουθούνται πολλές φορές δημιουργούν ένα αίσθημα μη εμπιστοσύνης στις διαδικτυακές συναλλαγές. </a:t>
            </a:r>
          </a:p>
          <a:p>
            <a:r>
              <a:rPr lang="el-GR" b="1" dirty="0"/>
              <a:t>Ανταγωνισμός για την προσοχή</a:t>
            </a:r>
          </a:p>
          <a:p>
            <a:pPr lvl="1"/>
            <a:r>
              <a:rPr lang="el-GR" dirty="0"/>
              <a:t>Εκατομμύρια ιστότοποι, εφαρμογές, προφίλ και σελίδες στα μέσα κοινωνικής δικτύωσης ανταγωνίζονται για την προσοχή των καταναλωτών</a:t>
            </a:r>
          </a:p>
        </p:txBody>
      </p:sp>
    </p:spTree>
    <p:extLst>
      <p:ext uri="{BB962C8B-B14F-4D97-AF65-F5344CB8AC3E}">
        <p14:creationId xmlns:p14="http://schemas.microsoft.com/office/powerpoint/2010/main" val="1010338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23F2430-E911-8174-D34D-34299AD9B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50365"/>
          </a:xfrm>
        </p:spPr>
        <p:txBody>
          <a:bodyPr/>
          <a:lstStyle/>
          <a:p>
            <a:r>
              <a:rPr lang="el-GR" sz="3000" b="1" dirty="0">
                <a:sym typeface="Helvetica Neue"/>
              </a:rPr>
              <a:t>Ευκαιρίες (1/2)</a:t>
            </a:r>
            <a:r>
              <a:rPr lang="en-US" sz="3000" b="1" dirty="0">
                <a:sym typeface="Helvetica Neue"/>
              </a:rPr>
              <a:t> 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80B8BA-110E-AF78-E523-2FFB199304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74475"/>
            <a:ext cx="8915400" cy="3777622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l-GR" sz="1400" b="1" dirty="0">
                <a:ea typeface="Arial"/>
                <a:cs typeface="Arial"/>
                <a:sym typeface="Arial"/>
              </a:rPr>
              <a:t>Παράλληλα όμως προκύπτουν και αρκετές ευκαιρίες. Όλα είναι:</a:t>
            </a:r>
          </a:p>
          <a:p>
            <a:pPr>
              <a:lnSpc>
                <a:spcPct val="150000"/>
              </a:lnSpc>
            </a:pPr>
            <a:r>
              <a:rPr lang="el-GR" sz="1400" dirty="0"/>
              <a:t>Πιο γρήγορα</a:t>
            </a:r>
          </a:p>
          <a:p>
            <a:pPr lvl="1">
              <a:lnSpc>
                <a:spcPct val="150000"/>
              </a:lnSpc>
            </a:pPr>
            <a:r>
              <a:rPr lang="el-GR" sz="1400" dirty="0"/>
              <a:t>Μπορείς να χτίσεις ένα πρωτότυπο (</a:t>
            </a:r>
            <a:r>
              <a:rPr lang="en-US" sz="1400" dirty="0"/>
              <a:t>business prototype</a:t>
            </a:r>
            <a:r>
              <a:rPr lang="el-GR" sz="1400" dirty="0"/>
              <a:t>) σε ένα απόγευμα.</a:t>
            </a:r>
          </a:p>
          <a:p>
            <a:pPr>
              <a:lnSpc>
                <a:spcPct val="150000"/>
              </a:lnSpc>
            </a:pPr>
            <a:r>
              <a:rPr lang="el-GR" sz="1400" dirty="0"/>
              <a:t>Πιο φθηνά</a:t>
            </a:r>
          </a:p>
          <a:p>
            <a:pPr lvl="1">
              <a:lnSpc>
                <a:spcPct val="150000"/>
              </a:lnSpc>
            </a:pPr>
            <a:r>
              <a:rPr lang="el-GR" sz="1400" dirty="0"/>
              <a:t>Το κόστος λανσαρίσματος μπορεί να είναι ακόμα και μηδενικό</a:t>
            </a:r>
          </a:p>
          <a:p>
            <a:pPr>
              <a:lnSpc>
                <a:spcPct val="150000"/>
              </a:lnSpc>
            </a:pPr>
            <a:r>
              <a:rPr lang="el-GR" sz="1400" dirty="0"/>
              <a:t>Πιο εύκολα</a:t>
            </a:r>
          </a:p>
          <a:p>
            <a:pPr lvl="1">
              <a:lnSpc>
                <a:spcPct val="150000"/>
              </a:lnSpc>
            </a:pPr>
            <a:r>
              <a:rPr lang="el-GR" sz="1400" dirty="0"/>
              <a:t>Τα εργαλεία είναι πιο εύκολο να χρησιμοποιηθούν, αλλά και να συνδυαστούν</a:t>
            </a:r>
          </a:p>
          <a:p>
            <a:pPr>
              <a:lnSpc>
                <a:spcPct val="150000"/>
              </a:lnSpc>
            </a:pPr>
            <a:r>
              <a:rPr lang="el-GR" sz="1400" dirty="0"/>
              <a:t>Περισσότερες ευκαιρίες συνεργασίας</a:t>
            </a:r>
          </a:p>
          <a:p>
            <a:pPr lvl="1">
              <a:lnSpc>
                <a:spcPct val="150000"/>
              </a:lnSpc>
            </a:pPr>
            <a:r>
              <a:rPr lang="el-GR" sz="1400" dirty="0"/>
              <a:t>Η αναζήτηση συνεργατών, χρηματοδοτών και πελατών γίνεται πιο εύκολα διαδικτυακά</a:t>
            </a:r>
          </a:p>
          <a:p>
            <a:pPr>
              <a:lnSpc>
                <a:spcPct val="150000"/>
              </a:lnSpc>
            </a:pPr>
            <a:r>
              <a:rPr lang="el-GR" sz="1400" dirty="0"/>
              <a:t>Πιο αποτελεσματικά</a:t>
            </a:r>
          </a:p>
          <a:p>
            <a:pPr lvl="1">
              <a:lnSpc>
                <a:spcPct val="150000"/>
              </a:lnSpc>
            </a:pPr>
            <a:r>
              <a:rPr lang="el-GR" sz="1400" dirty="0"/>
              <a:t>Πειραματίζεσαι και μαθαίνεις πιο γρήγορα</a:t>
            </a:r>
          </a:p>
        </p:txBody>
      </p:sp>
    </p:spTree>
    <p:extLst>
      <p:ext uri="{BB962C8B-B14F-4D97-AF65-F5344CB8AC3E}">
        <p14:creationId xmlns:p14="http://schemas.microsoft.com/office/powerpoint/2010/main" val="1652537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255F0A6-6531-D298-162B-37801740F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b="1" dirty="0">
                <a:sym typeface="Helvetica Neue"/>
              </a:rPr>
              <a:t>Ευκαιρίες (2/2)</a:t>
            </a:r>
            <a:r>
              <a:rPr lang="en-US" sz="3000" b="1" dirty="0">
                <a:sym typeface="Helvetica Neue"/>
              </a:rPr>
              <a:t> 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60F252A-BF1D-50C1-0F6B-50D5BB604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1190" y="1641894"/>
            <a:ext cx="8915400" cy="377762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70000"/>
              </a:lnSpc>
            </a:pPr>
            <a:r>
              <a:rPr lang="el-GR" b="1" dirty="0"/>
              <a:t>Πειραματισμός</a:t>
            </a:r>
            <a:r>
              <a:rPr lang="el-GR" dirty="0"/>
              <a:t> </a:t>
            </a:r>
          </a:p>
          <a:p>
            <a:pPr lvl="1">
              <a:lnSpc>
                <a:spcPct val="170000"/>
              </a:lnSpc>
            </a:pPr>
            <a:r>
              <a:rPr lang="el-GR" sz="1800" dirty="0"/>
              <a:t>Ευκολία στη δημιουργία </a:t>
            </a:r>
            <a:r>
              <a:rPr lang="en-US" sz="1800" dirty="0"/>
              <a:t>Minimal Viable</a:t>
            </a:r>
            <a:r>
              <a:rPr lang="el-GR" sz="1800" dirty="0"/>
              <a:t> </a:t>
            </a:r>
            <a:r>
              <a:rPr lang="en-US" sz="1800" dirty="0"/>
              <a:t>Products</a:t>
            </a:r>
            <a:r>
              <a:rPr lang="el-GR" sz="1800" dirty="0"/>
              <a:t> (</a:t>
            </a:r>
            <a:r>
              <a:rPr lang="el-GR" sz="1800" dirty="0" err="1"/>
              <a:t>MVPs</a:t>
            </a:r>
            <a:r>
              <a:rPr lang="el-GR" sz="1800" dirty="0"/>
              <a:t>) σαν πρωτότυπα για τις επιχειρηματικές ιδέες, αλλά και στο </a:t>
            </a:r>
            <a:r>
              <a:rPr lang="el-GR" sz="1800" dirty="0" err="1"/>
              <a:t>τεστάρισμα</a:t>
            </a:r>
            <a:r>
              <a:rPr lang="el-GR" sz="1800" dirty="0"/>
              <a:t> τους με πιθανούς πελάτες</a:t>
            </a:r>
          </a:p>
          <a:p>
            <a:pPr>
              <a:lnSpc>
                <a:spcPct val="170000"/>
              </a:lnSpc>
            </a:pPr>
            <a:r>
              <a:rPr lang="el-GR" b="1" dirty="0"/>
              <a:t>Δεδομένα</a:t>
            </a:r>
          </a:p>
          <a:p>
            <a:pPr lvl="1">
              <a:lnSpc>
                <a:spcPct val="170000"/>
              </a:lnSpc>
            </a:pPr>
            <a:r>
              <a:rPr lang="el-GR" sz="1800" dirty="0"/>
              <a:t>Όποιος έχει τα περισσότερα και τα καλύτερα δεδομένα κερδίζει</a:t>
            </a:r>
          </a:p>
          <a:p>
            <a:pPr>
              <a:lnSpc>
                <a:spcPct val="170000"/>
              </a:lnSpc>
            </a:pPr>
            <a:r>
              <a:rPr lang="el-GR" b="1" dirty="0"/>
              <a:t>Ανάπτυξη</a:t>
            </a:r>
          </a:p>
          <a:p>
            <a:pPr lvl="1">
              <a:lnSpc>
                <a:spcPct val="170000"/>
              </a:lnSpc>
            </a:pPr>
            <a:r>
              <a:rPr lang="el-GR" sz="1800" dirty="0"/>
              <a:t>Το ψηφιακό περιβάλλον καθιστά πιο εύκολη την αλλαγή του μεγέθους μιας επιχείρησης και την ανάπτυξη της σε άλλες αγορές και σε άλλα ακροατήρια. </a:t>
            </a:r>
          </a:p>
          <a:p>
            <a:pPr>
              <a:lnSpc>
                <a:spcPct val="170000"/>
              </a:lnSpc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3512580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2253</TotalTime>
  <Words>1775</Words>
  <Application>Microsoft Office PowerPoint</Application>
  <PresentationFormat>Ευρεία οθόνη</PresentationFormat>
  <Paragraphs>241</Paragraphs>
  <Slides>32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32</vt:i4>
      </vt:variant>
    </vt:vector>
  </HeadingPairs>
  <TitlesOfParts>
    <vt:vector size="36" baseType="lpstr">
      <vt:lpstr>Arial</vt:lpstr>
      <vt:lpstr>Calibri</vt:lpstr>
      <vt:lpstr>Wingdings 3</vt:lpstr>
      <vt:lpstr>Wisp</vt:lpstr>
      <vt:lpstr>Ενότητα 4 Ψηφιακή Επιχειρηματικότητα</vt:lpstr>
      <vt:lpstr>Περιεχόμενα (1/2)</vt:lpstr>
      <vt:lpstr>Περιεχόμενα (2/2)</vt:lpstr>
      <vt:lpstr>Εισαγωγή στην Ψηφιακή Επιχειρηματικότητα (1/3)</vt:lpstr>
      <vt:lpstr>Εισαγωγή στην Ψηφιακή Επιχειρηματικότητα (2/3) </vt:lpstr>
      <vt:lpstr>Εισαγωγή στην Ψηφιακή Επιχειρηματικότητα (3/3)</vt:lpstr>
      <vt:lpstr>Προκλήσεις</vt:lpstr>
      <vt:lpstr>Ευκαιρίες (1/2) </vt:lpstr>
      <vt:lpstr>Ευκαιρίες (2/2) </vt:lpstr>
      <vt:lpstr>Μορφές Ψηφιακής Επιχειρηματικότητας</vt:lpstr>
      <vt:lpstr>Προσφορά Ψηφιακών Υπηρεσιών versus Ψηφιακό Επιχειρηματικό Μοντέλο</vt:lpstr>
      <vt:lpstr>Χαρακτηριστικά των Ψηφιακών Επιχειρήσεων</vt:lpstr>
      <vt:lpstr>Οικονομία της Πλατφόρμας (1/2)</vt:lpstr>
      <vt:lpstr>Οικονομία της Πλατφόρμας (2/2)</vt:lpstr>
      <vt:lpstr>Επιχειρηματικά Μοντέλα (1/2)</vt:lpstr>
      <vt:lpstr>Επιχειρηματικά Μοντέλα (2/3) </vt:lpstr>
      <vt:lpstr>Το περιεχόμενο στην Ψηφιακή Εποχή</vt:lpstr>
      <vt:lpstr>Οικονομία των Δημιουργών (1/2)</vt:lpstr>
      <vt:lpstr>Οικονομία των Δημιουργών (2/2)</vt:lpstr>
      <vt:lpstr>Ψηφιακή Στρατηγική</vt:lpstr>
      <vt:lpstr>Ποιος είναι ο πελάτης</vt:lpstr>
      <vt:lpstr>Ποια είναι η μοναδική πρόταση αξίας</vt:lpstr>
      <vt:lpstr>Πως διαμορφώνουμε τη μοναδική πρόταση αξίας</vt:lpstr>
      <vt:lpstr>Πώς επιτυγχάνεται;</vt:lpstr>
      <vt:lpstr>Το ταξίδι του καταναλωτή</vt:lpstr>
      <vt:lpstr>Ψηφιακό Μάρκετινγκ (1/3)</vt:lpstr>
      <vt:lpstr>Ψηφιακό Μάρκετινγκ (2/3)</vt:lpstr>
      <vt:lpstr>Ψηφιακό Μάρκετινγκ (3/3)</vt:lpstr>
      <vt:lpstr>Στρατηγική Ψηφιακού Μάρκετινγκ</vt:lpstr>
      <vt:lpstr>Εργαλεία Ψηφιακού Μάρκετινγκ</vt:lpstr>
      <vt:lpstr>Αξιολόγηση</vt:lpstr>
      <vt:lpstr>Ευχαριστούμε για την προσοχή σας!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Οδηγιες προσβασιμοτητασ για εγγραφα word</dc:title>
  <dc:creator>Μηλιτσοπούλου Χρυσάνθη</dc:creator>
  <cp:lastModifiedBy>Niki Kouri</cp:lastModifiedBy>
  <cp:revision>521</cp:revision>
  <dcterms:created xsi:type="dcterms:W3CDTF">2021-05-10T06:08:03Z</dcterms:created>
  <dcterms:modified xsi:type="dcterms:W3CDTF">2023-07-18T09:02:24Z</dcterms:modified>
</cp:coreProperties>
</file>