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22"/>
  </p:notesMasterIdLst>
  <p:sldIdLst>
    <p:sldId id="261" r:id="rId2"/>
    <p:sldId id="257"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Μηλιτσοπούλου Χρυσάνθη" initials="ΜΧ" lastIdx="1" clrIdx="0">
    <p:extLst>
      <p:ext uri="{19B8F6BF-5375-455C-9EA6-DF929625EA0E}">
        <p15:presenceInfo xmlns:p15="http://schemas.microsoft.com/office/powerpoint/2012/main" xmlns="" userId="Μηλιτσοπούλου Χρυσάνθη" providerId="None"/>
      </p:ext>
    </p:extLst>
  </p:cmAuthor>
  <p:cmAuthor id="2" name="Sophie Lamprou"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60033"/>
    <a:srgbClr val="9088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38FA61-10F9-44A4-8CBC-665705E56A20}" v="6" dt="2023-07-20T07:10:51.5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8" autoAdjust="0"/>
    <p:restoredTop sz="86387" autoAdjust="0"/>
  </p:normalViewPr>
  <p:slideViewPr>
    <p:cSldViewPr snapToGrid="0">
      <p:cViewPr varScale="1">
        <p:scale>
          <a:sx n="65" d="100"/>
          <a:sy n="65" d="100"/>
        </p:scale>
        <p:origin x="-618"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F8770B-D572-4571-8AA3-AE95C2B45ACB}" type="datetimeFigureOut">
              <a:rPr lang="en-US" smtClean="0"/>
              <a:pPr/>
              <a:t>7/25/2023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6F7DD5-44AB-4999-BB4B-7C1FEB646335}" type="slidenum">
              <a:rPr lang="en-US" smtClean="0"/>
              <a:pPr/>
              <a:t>‹#›</a:t>
            </a:fld>
            <a:endParaRPr lang="en-US" dirty="0"/>
          </a:p>
        </p:txBody>
      </p:sp>
    </p:spTree>
    <p:extLst>
      <p:ext uri="{BB962C8B-B14F-4D97-AF65-F5344CB8AC3E}">
        <p14:creationId xmlns:p14="http://schemas.microsoft.com/office/powerpoint/2010/main" xmlns="" val="2893437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2581e89fd2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2581e89fd2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806F7DD5-44AB-4999-BB4B-7C1FEB646335}" type="slidenum">
              <a:rPr lang="en-US" smtClean="0"/>
              <a:pPr/>
              <a:t>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3FEA57E-7C1A-457B-A4CD-5DCEB057B502}" type="datetime1">
              <a:rPr lang="en-US" smtClean="0"/>
              <a:pPr/>
              <a:t>7/25/2023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2065781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pPr/>
              <a:t>7/25/2023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168016041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FE42E8-8B57-452D-A122-4DCE9AC771EF}" type="datetime1">
              <a:rPr lang="en-US" smtClean="0"/>
              <a:pPr/>
              <a:t>7/25/2023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E28480-1C08-4458-AD97-0283E6FFD09D}"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51367511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pPr/>
              <a:t>7/25/2023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13295503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pPr/>
              <a:t>7/25/2023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404094184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3FE42E8-8B57-452D-A122-4DCE9AC771EF}" type="datetime1">
              <a:rPr lang="en-US" smtClean="0"/>
              <a:pPr/>
              <a:t>7/25/2023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21832006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89749-A4CD-447F-8298-2B7988C91CEA}" type="datetime1">
              <a:rPr lang="en-US" smtClean="0"/>
              <a:pPr/>
              <a:t>7/25/2023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4094667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0444D3-C0BA-4587-A56C-581AB9F841BE}" type="datetime1">
              <a:rPr lang="en-US" smtClean="0"/>
              <a:pPr/>
              <a:t>7/25/2023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14177630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extLst>
      <p:ext uri="{BB962C8B-B14F-4D97-AF65-F5344CB8AC3E}">
        <p14:creationId xmlns:p14="http://schemas.microsoft.com/office/powerpoint/2010/main" xmlns="" val="1117049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AF2CE-4F37-411C-A3EE-BBBE223265BF}" type="datetime1">
              <a:rPr lang="en-US" smtClean="0"/>
              <a:pPr/>
              <a:t>7/25/2023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3151193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6083D4-708C-4BB5-B4FD-30CE9FA12FD5}" type="datetime1">
              <a:rPr lang="en-US" smtClean="0"/>
              <a:pPr/>
              <a:t>7/25/2023</a:t>
            </a:fld>
            <a:endParaRPr lang="en-US" dirty="0"/>
          </a:p>
        </p:txBody>
      </p:sp>
      <p:sp>
        <p:nvSpPr>
          <p:cNvPr id="5" name="Footer Placeholder 4"/>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3263790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D239B2-65BC-4C2A-A62B-3EABFE9590E4}" type="datetime1">
              <a:rPr lang="en-US" smtClean="0"/>
              <a:pPr/>
              <a:t>7/25/2023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269292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E05F5A-E4A3-476F-A89E-C2B73F2431E4}" type="datetime1">
              <a:rPr lang="en-US" smtClean="0"/>
              <a:pPr/>
              <a:t>7/25/2023</a:t>
            </a:fld>
            <a:endParaRPr lang="en-US" dirty="0"/>
          </a:p>
        </p:txBody>
      </p:sp>
      <p:sp>
        <p:nvSpPr>
          <p:cNvPr id="8" name="Footer Placeholder 7"/>
          <p:cNvSpPr>
            <a:spLocks noGrp="1"/>
          </p:cNvSpPr>
          <p:nvPr>
            <p:ph type="ftr" sz="quarter" idx="11"/>
          </p:nvPr>
        </p:nvSpPr>
        <p:spPr/>
        <p:txBody>
          <a:bodyPr/>
          <a:lstStyle/>
          <a:p>
            <a:r>
              <a:rPr lang="en-US" dirty="0"/>
              <a:t>Sample Footer Text</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1989633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761515-4A26-4F31-9F61-5A10B1FABBFC}" type="datetime1">
              <a:rPr lang="en-US" smtClean="0"/>
              <a:pPr/>
              <a:t>7/25/2023</a:t>
            </a:fld>
            <a:endParaRPr lang="en-US" dirty="0"/>
          </a:p>
        </p:txBody>
      </p:sp>
      <p:sp>
        <p:nvSpPr>
          <p:cNvPr id="4" name="Footer Placeholder 3"/>
          <p:cNvSpPr>
            <a:spLocks noGrp="1"/>
          </p:cNvSpPr>
          <p:nvPr>
            <p:ph type="ftr" sz="quarter" idx="11"/>
          </p:nvPr>
        </p:nvSpPr>
        <p:spPr/>
        <p:txBody>
          <a:bodyPr/>
          <a:lstStyle/>
          <a:p>
            <a:r>
              <a:rPr lang="en-US" dirty="0"/>
              <a:t>Sample Footer Text</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186457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5DC65-7D1F-4BAB-9695-F7E734143E14}" type="datetime1">
              <a:rPr lang="en-US" smtClean="0"/>
              <a:pPr/>
              <a:t>7/25/2023</a:t>
            </a:fld>
            <a:endParaRPr lang="en-US" dirty="0"/>
          </a:p>
        </p:txBody>
      </p:sp>
      <p:sp>
        <p:nvSpPr>
          <p:cNvPr id="3" name="Footer Placeholder 2"/>
          <p:cNvSpPr>
            <a:spLocks noGrp="1"/>
          </p:cNvSpPr>
          <p:nvPr>
            <p:ph type="ftr" sz="quarter" idx="11"/>
          </p:nvPr>
        </p:nvSpPr>
        <p:spPr/>
        <p:txBody>
          <a:bodyPr/>
          <a:lstStyle/>
          <a:p>
            <a:r>
              <a:rPr lang="en-US" dirty="0"/>
              <a:t>Sample Footer Text</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3801387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624077-BD55-4036-8E92-6558FDF3B653}" type="datetime1">
              <a:rPr lang="en-US" smtClean="0"/>
              <a:pPr/>
              <a:t>7/25/2023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842136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4225F2-7107-4609-BCC2-77C63064A5E8}" type="datetime1">
              <a:rPr lang="en-US" smtClean="0"/>
              <a:pPr/>
              <a:t>7/25/2023</a:t>
            </a:fld>
            <a:endParaRPr lang="en-US" dirty="0"/>
          </a:p>
        </p:txBody>
      </p:sp>
      <p:sp>
        <p:nvSpPr>
          <p:cNvPr id="6" name="Footer Placeholder 5"/>
          <p:cNvSpPr>
            <a:spLocks noGrp="1"/>
          </p:cNvSpPr>
          <p:nvPr>
            <p:ph type="ftr" sz="quarter" idx="11"/>
          </p:nvPr>
        </p:nvSpPr>
        <p:spPr/>
        <p:txBody>
          <a:bodyPr/>
          <a:lstStyle/>
          <a:p>
            <a:r>
              <a:rPr lang="en-US" dirty="0"/>
              <a:t>Sample Footer Text</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218897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3FE42E8-8B57-452D-A122-4DCE9AC771EF}" type="datetime1">
              <a:rPr lang="en-US" smtClean="0"/>
              <a:pPr/>
              <a:t>7/25/2023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dirty="0"/>
              <a:t>Sample Footer Text</a:t>
            </a: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8E28480-1C08-4458-AD97-0283E6FFD09D}" type="slidenum">
              <a:rPr lang="en-US" smtClean="0"/>
              <a:pPr/>
              <a:t>‹#›</a:t>
            </a:fld>
            <a:endParaRPr lang="en-US" dirty="0"/>
          </a:p>
        </p:txBody>
      </p:sp>
    </p:spTree>
    <p:extLst>
      <p:ext uri="{BB962C8B-B14F-4D97-AF65-F5344CB8AC3E}">
        <p14:creationId xmlns:p14="http://schemas.microsoft.com/office/powerpoint/2010/main" xmlns="" val="81596763"/>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 id="2147483774" r:id="rId17"/>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486816-068D-5908-7AED-C3177630B5AA}"/>
              </a:ext>
            </a:extLst>
          </p:cNvPr>
          <p:cNvSpPr>
            <a:spLocks noGrp="1"/>
          </p:cNvSpPr>
          <p:nvPr>
            <p:ph type="title"/>
          </p:nvPr>
        </p:nvSpPr>
        <p:spPr>
          <a:xfrm>
            <a:off x="2708956" y="2627943"/>
            <a:ext cx="8911687" cy="1642606"/>
          </a:xfrm>
        </p:spPr>
        <p:txBody>
          <a:bodyPr>
            <a:normAutofit fontScale="90000"/>
          </a:bodyPr>
          <a:lstStyle/>
          <a:p>
            <a:r>
              <a:rPr lang="en-US" sz="3500" dirty="0"/>
              <a:t>Business Plan </a:t>
            </a:r>
            <a:r>
              <a:rPr lang="el-GR" sz="3500" dirty="0"/>
              <a:t/>
            </a:r>
            <a:br>
              <a:rPr lang="el-GR" sz="3500" dirty="0"/>
            </a:br>
            <a:r>
              <a:rPr lang="en-US" sz="3500" dirty="0"/>
              <a:t>An ever Changing Landscape</a:t>
            </a:r>
            <a:br>
              <a:rPr lang="en-US" sz="3500" dirty="0"/>
            </a:br>
            <a:r>
              <a:rPr lang="en-US" sz="3500" dirty="0"/>
              <a:t>By Maria Howard</a:t>
            </a:r>
            <a:endParaRPr lang="el-GR" sz="3500" dirty="0">
              <a:latin typeface="Arial" panose="020B0604020202020204" pitchFamily="34" charset="0"/>
            </a:endParaRPr>
          </a:p>
        </p:txBody>
      </p:sp>
    </p:spTree>
    <p:extLst>
      <p:ext uri="{BB962C8B-B14F-4D97-AF65-F5344CB8AC3E}">
        <p14:creationId xmlns:p14="http://schemas.microsoft.com/office/powerpoint/2010/main" xmlns="" val="725158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0132BF-196B-6EC2-88F5-7A3ED21502BF}"/>
              </a:ext>
            </a:extLst>
          </p:cNvPr>
          <p:cNvSpPr>
            <a:spLocks noGrp="1"/>
          </p:cNvSpPr>
          <p:nvPr>
            <p:ph type="title"/>
          </p:nvPr>
        </p:nvSpPr>
        <p:spPr/>
        <p:txBody>
          <a:bodyPr/>
          <a:lstStyle/>
          <a:p>
            <a:r>
              <a:rPr lang="en-US" sz="1800" b="1" dirty="0">
                <a:effectLst/>
                <a:latin typeface="Arial" panose="020B0604020202020204" pitchFamily="34" charset="0"/>
                <a:ea typeface="Arial" panose="020B0604020202020204" pitchFamily="34" charset="0"/>
                <a:cs typeface="Arial" panose="020B0604020202020204" pitchFamily="34" charset="0"/>
              </a:rPr>
              <a:t>SWOT EXAMPLE (2)</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Text Placeholder 2">
            <a:extLst>
              <a:ext uri="{FF2B5EF4-FFF2-40B4-BE49-F238E27FC236}">
                <a16:creationId xmlns:a16="http://schemas.microsoft.com/office/drawing/2014/main" xmlns="" id="{1620861E-5F06-3FFD-1190-39697DB2FEF7}"/>
              </a:ext>
            </a:extLst>
          </p:cNvPr>
          <p:cNvSpPr>
            <a:spLocks noGrp="1"/>
          </p:cNvSpPr>
          <p:nvPr>
            <p:ph type="body" idx="1"/>
          </p:nvPr>
        </p:nvSpPr>
        <p:spPr/>
        <p:txBody>
          <a:bodyPr/>
          <a:lstStyle/>
          <a:p>
            <a:r>
              <a:rPr lang="en-US" sz="1800" dirty="0">
                <a:solidFill>
                  <a:srgbClr val="72BBCE"/>
                </a:solidFill>
                <a:effectLst/>
                <a:latin typeface="Arial" panose="020B0604020202020204" pitchFamily="34" charset="0"/>
                <a:ea typeface="Arial" panose="020B0604020202020204" pitchFamily="34" charset="0"/>
                <a:cs typeface="Arial" panose="020B0604020202020204" pitchFamily="34" charset="0"/>
              </a:rPr>
              <a:t>OPPORTUNITIES</a:t>
            </a:r>
            <a:endParaRPr lang="en-US" sz="1800" dirty="0">
              <a:effectLst/>
              <a:latin typeface="Arial" panose="020B0604020202020204" pitchFamily="34" charset="0"/>
              <a:ea typeface="Arial" panose="020B0604020202020204" pitchFamily="34" charset="0"/>
            </a:endParaRPr>
          </a:p>
          <a:p>
            <a:endParaRPr lang="en-US" dirty="0"/>
          </a:p>
        </p:txBody>
      </p:sp>
      <p:sp>
        <p:nvSpPr>
          <p:cNvPr id="4" name="Content Placeholder 3">
            <a:extLst>
              <a:ext uri="{FF2B5EF4-FFF2-40B4-BE49-F238E27FC236}">
                <a16:creationId xmlns:a16="http://schemas.microsoft.com/office/drawing/2014/main" xmlns="" id="{D416A3CA-8CE4-87A3-0AB7-CC7B5092982A}"/>
              </a:ext>
            </a:extLst>
          </p:cNvPr>
          <p:cNvSpPr>
            <a:spLocks noGrp="1"/>
          </p:cNvSpPr>
          <p:nvPr>
            <p:ph sz="half" idx="2"/>
          </p:nvPr>
        </p:nvSpPr>
        <p:spPr/>
        <p:txBody>
          <a:bodyPr>
            <a:normAutofit/>
          </a:bodyPr>
          <a:lstStyle/>
          <a:p>
            <a:pPr marL="342900" marR="0" lvl="0" indent="-342900" algn="just" rtl="0">
              <a:lnSpc>
                <a:spcPct val="120000"/>
              </a:lnSpc>
              <a:spcBef>
                <a:spcPts val="0"/>
              </a:spcBef>
              <a:spcAft>
                <a:spcPts val="0"/>
              </a:spcAft>
              <a:buClr>
                <a:srgbClr val="000000"/>
              </a:buClr>
              <a:buSzPts val="2100"/>
              <a:buFont typeface="Arial" panose="020B0604020202020204" pitchFamily="34" charset="0"/>
              <a:buChar char="•"/>
              <a:tabLst>
                <a:tab pos="4210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Growing demand for innovative products in the target market</a:t>
            </a:r>
          </a:p>
          <a:p>
            <a:pPr marL="342900" marR="0" lvl="0" indent="-342900" algn="just">
              <a:lnSpc>
                <a:spcPct val="120000"/>
              </a:lnSpc>
              <a:spcBef>
                <a:spcPts val="0"/>
              </a:spcBef>
              <a:spcAft>
                <a:spcPts val="0"/>
              </a:spcAft>
              <a:buClr>
                <a:srgbClr val="000000"/>
              </a:buClr>
              <a:buSzPts val="2100"/>
              <a:buFont typeface="Arial" panose="020B0604020202020204" pitchFamily="34" charset="0"/>
              <a:buChar char="•"/>
              <a:tabLst>
                <a:tab pos="4210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Potential for strategic partnerships with larger players in the industry</a:t>
            </a:r>
          </a:p>
          <a:p>
            <a:pPr marL="342900" marR="0" lvl="0" indent="-342900" algn="just">
              <a:lnSpc>
                <a:spcPct val="120000"/>
              </a:lnSpc>
              <a:spcBef>
                <a:spcPts val="0"/>
              </a:spcBef>
              <a:spcAft>
                <a:spcPts val="0"/>
              </a:spcAft>
              <a:buClr>
                <a:srgbClr val="000000"/>
              </a:buClr>
              <a:buSzPts val="2100"/>
              <a:buFont typeface="Arial" panose="020B0604020202020204" pitchFamily="34" charset="0"/>
              <a:buChar char="•"/>
              <a:tabLst>
                <a:tab pos="4210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Potential for expansion into new geographic markets</a:t>
            </a:r>
          </a:p>
          <a:p>
            <a:pPr marL="342900" marR="0" lvl="0" indent="-342900" algn="just">
              <a:lnSpc>
                <a:spcPct val="120000"/>
              </a:lnSpc>
              <a:spcBef>
                <a:spcPts val="0"/>
              </a:spcBef>
              <a:spcAft>
                <a:spcPts val="3400"/>
              </a:spcAft>
              <a:buClr>
                <a:srgbClr val="000000"/>
              </a:buClr>
              <a:buSzPts val="2100"/>
              <a:buFont typeface="Arial" panose="020B0604020202020204" pitchFamily="34" charset="0"/>
              <a:buChar char="•"/>
              <a:tabLst>
                <a:tab pos="4210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Opportunities for upselling and </a:t>
            </a:r>
            <a:r>
              <a:rPr lang="en-US" sz="1800" u="none" strike="noStrike" spc="0" dirty="0" err="1">
                <a:effectLst/>
                <a:latin typeface="Arial" panose="020B0604020202020204" pitchFamily="34" charset="0"/>
                <a:ea typeface="Arial" panose="020B0604020202020204" pitchFamily="34" charset="0"/>
                <a:cs typeface="Arial" panose="020B0604020202020204" pitchFamily="34" charset="0"/>
              </a:rPr>
              <a:t>cross­selling</a:t>
            </a: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 to existing customers</a:t>
            </a:r>
          </a:p>
          <a:p>
            <a:endParaRPr lang="en-US" dirty="0"/>
          </a:p>
        </p:txBody>
      </p:sp>
      <p:sp>
        <p:nvSpPr>
          <p:cNvPr id="5" name="Text Placeholder 4">
            <a:extLst>
              <a:ext uri="{FF2B5EF4-FFF2-40B4-BE49-F238E27FC236}">
                <a16:creationId xmlns:a16="http://schemas.microsoft.com/office/drawing/2014/main" xmlns="" id="{0758056C-05B5-56EA-8482-3DB0168EF0D7}"/>
              </a:ext>
            </a:extLst>
          </p:cNvPr>
          <p:cNvSpPr>
            <a:spLocks noGrp="1"/>
          </p:cNvSpPr>
          <p:nvPr>
            <p:ph type="body" sz="quarter" idx="3"/>
          </p:nvPr>
        </p:nvSpPr>
        <p:spPr/>
        <p:txBody>
          <a:bodyPr/>
          <a:lstStyle/>
          <a:p>
            <a:r>
              <a:rPr lang="en-US" sz="1800" dirty="0">
                <a:solidFill>
                  <a:srgbClr val="72BBCE"/>
                </a:solidFill>
                <a:effectLst/>
                <a:latin typeface="Arial" panose="020B0604020202020204" pitchFamily="34" charset="0"/>
                <a:ea typeface="Arial" panose="020B0604020202020204" pitchFamily="34" charset="0"/>
                <a:cs typeface="Arial" panose="020B0604020202020204" pitchFamily="34" charset="0"/>
              </a:rPr>
              <a:t>THREATS</a:t>
            </a:r>
            <a:endParaRPr lang="en-US" sz="1800" dirty="0">
              <a:effectLst/>
              <a:latin typeface="Arial" panose="020B0604020202020204" pitchFamily="34" charset="0"/>
              <a:ea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xmlns="" id="{80352A26-04D2-3D57-8384-316F853C505E}"/>
              </a:ext>
            </a:extLst>
          </p:cNvPr>
          <p:cNvSpPr>
            <a:spLocks noGrp="1"/>
          </p:cNvSpPr>
          <p:nvPr>
            <p:ph sz="quarter" idx="4"/>
          </p:nvPr>
        </p:nvSpPr>
        <p:spPr/>
        <p:txBody>
          <a:bodyPr>
            <a:normAutofit fontScale="85000" lnSpcReduction="10000"/>
          </a:bodyPr>
          <a:lstStyle/>
          <a:p>
            <a:pPr marL="342900" marR="0" lvl="0" indent="-342900" algn="just" rtl="0">
              <a:lnSpc>
                <a:spcPct val="120000"/>
              </a:lnSpc>
              <a:spcBef>
                <a:spcPts val="0"/>
              </a:spcBef>
              <a:spcAft>
                <a:spcPts val="0"/>
              </a:spcAft>
              <a:buClr>
                <a:srgbClr val="000000"/>
              </a:buClr>
              <a:buSzPts val="2100"/>
              <a:buFont typeface="Arial" panose="020B0604020202020204" pitchFamily="34" charset="0"/>
              <a:buChar char="•"/>
              <a:tabLst>
                <a:tab pos="4210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Intense competition from larger players with greater financial resources and brand recognition</a:t>
            </a:r>
          </a:p>
          <a:p>
            <a:pPr marL="342900" marR="0" lvl="0" indent="-342900" algn="just">
              <a:lnSpc>
                <a:spcPct val="120000"/>
              </a:lnSpc>
              <a:spcBef>
                <a:spcPts val="0"/>
              </a:spcBef>
              <a:spcAft>
                <a:spcPts val="0"/>
              </a:spcAft>
              <a:buClr>
                <a:srgbClr val="000000"/>
              </a:buClr>
              <a:buSzPts val="2100"/>
              <a:buFont typeface="Arial" panose="020B0604020202020204" pitchFamily="34" charset="0"/>
              <a:buChar char="•"/>
              <a:tabLst>
                <a:tab pos="4210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Rapidly changing technology landscape and evolving customer preferences</a:t>
            </a:r>
          </a:p>
          <a:p>
            <a:pPr marL="342900" marR="0" lvl="0" indent="-342900" algn="just">
              <a:lnSpc>
                <a:spcPct val="120000"/>
              </a:lnSpc>
              <a:spcBef>
                <a:spcPts val="0"/>
              </a:spcBef>
              <a:spcAft>
                <a:spcPts val="0"/>
              </a:spcAft>
              <a:buClr>
                <a:srgbClr val="000000"/>
              </a:buClr>
              <a:buSzPts val="2100"/>
              <a:buFont typeface="Arial" panose="020B0604020202020204" pitchFamily="34" charset="0"/>
              <a:buChar char="•"/>
              <a:tabLst>
                <a:tab pos="4210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Intellectual property infringement or litigation from competitors</a:t>
            </a:r>
          </a:p>
          <a:p>
            <a:pPr marL="342900" marR="0" lvl="0" indent="-342900" algn="just">
              <a:lnSpc>
                <a:spcPct val="120000"/>
              </a:lnSpc>
              <a:spcBef>
                <a:spcPts val="0"/>
              </a:spcBef>
              <a:spcAft>
                <a:spcPts val="2300"/>
              </a:spcAft>
              <a:buClr>
                <a:srgbClr val="000000"/>
              </a:buClr>
              <a:buSzPts val="2100"/>
              <a:buFont typeface="Arial" panose="020B0604020202020204" pitchFamily="34" charset="0"/>
              <a:buChar char="•"/>
              <a:tabLst>
                <a:tab pos="4210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Economic downturns or market fluctuations could impact demand for the product.</a:t>
            </a:r>
          </a:p>
          <a:p>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Tree>
    <p:extLst>
      <p:ext uri="{BB962C8B-B14F-4D97-AF65-F5344CB8AC3E}">
        <p14:creationId xmlns:p14="http://schemas.microsoft.com/office/powerpoint/2010/main" xmlns="" val="1639992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xmlns="" id="{C601D812-5C87-7145-F231-42E7189D4CF6}"/>
              </a:ext>
            </a:extLst>
          </p:cNvPr>
          <p:cNvSpPr>
            <a:spLocks noGrp="1"/>
          </p:cNvSpPr>
          <p:nvPr>
            <p:ph type="title"/>
          </p:nvPr>
        </p:nvSpPr>
        <p:spPr/>
        <p:txBody>
          <a:bodyPr/>
          <a:lstStyle/>
          <a:p>
            <a:r>
              <a:rPr lang="en-US" sz="1800" b="1" dirty="0">
                <a:effectLst/>
                <a:latin typeface="Arial" panose="020B0604020202020204" pitchFamily="34" charset="0"/>
                <a:ea typeface="Arial" panose="020B0604020202020204" pitchFamily="34" charset="0"/>
                <a:cs typeface="Arial" panose="020B0604020202020204" pitchFamily="34" charset="0"/>
              </a:rPr>
              <a:t>DESCRIPTIONS OF PRODUCTS OR SERVICES</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8" name="Content Placeholder 7">
            <a:extLst>
              <a:ext uri="{FF2B5EF4-FFF2-40B4-BE49-F238E27FC236}">
                <a16:creationId xmlns:a16="http://schemas.microsoft.com/office/drawing/2014/main" xmlns="" id="{8BD002DB-43C5-629B-5635-AB42C6076B99}"/>
              </a:ext>
            </a:extLst>
          </p:cNvPr>
          <p:cNvSpPr>
            <a:spLocks noGrp="1"/>
          </p:cNvSpPr>
          <p:nvPr>
            <p:ph idx="1"/>
          </p:nvPr>
        </p:nvSpPr>
        <p:spPr/>
        <p:txBody>
          <a:bodyPr/>
          <a:lstStyle/>
          <a:p>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A business plan's product and services section outlines what the company offers and how it adds value to its customers. It describes the features, benefits, and unique selling points of the products and services, as well as the development process and production timeline. Additionally, the section may highlight any intellectual property protections, patents, or trademarks associated with the products and services. The section also includes information on pricing (revenue models), including any promotions, discounts, or payment plans offered</a:t>
            </a:r>
            <a:endParaRPr lang="en-US" dirty="0"/>
          </a:p>
        </p:txBody>
      </p:sp>
    </p:spTree>
    <p:extLst>
      <p:ext uri="{BB962C8B-B14F-4D97-AF65-F5344CB8AC3E}">
        <p14:creationId xmlns:p14="http://schemas.microsoft.com/office/powerpoint/2010/main" xmlns="" val="634446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589497-3275-C8C2-271C-8AA5A6E222A8}"/>
              </a:ext>
            </a:extLst>
          </p:cNvPr>
          <p:cNvSpPr>
            <a:spLocks noGrp="1"/>
          </p:cNvSpPr>
          <p:nvPr>
            <p:ph type="title"/>
          </p:nvPr>
        </p:nvSpPr>
        <p:spPr/>
        <p:txBody>
          <a:bodyPr/>
          <a:lstStyle/>
          <a:p>
            <a:r>
              <a:rPr lang="en-US" sz="1800" b="1" dirty="0" smtClean="0">
                <a:effectLst/>
                <a:latin typeface="Arial" panose="020B0604020202020204" pitchFamily="34" charset="0"/>
                <a:ea typeface="Arial" panose="020B0604020202020204" pitchFamily="34" charset="0"/>
                <a:cs typeface="Arial" panose="020B0604020202020204" pitchFamily="34" charset="0"/>
              </a:rPr>
              <a:t>COMPETITIVE LANDSCAPE </a:t>
            </a:r>
            <a:r>
              <a:rPr lang="en-US" sz="1800" b="1" dirty="0">
                <a:effectLst/>
                <a:latin typeface="Arial" panose="020B0604020202020204" pitchFamily="34" charset="0"/>
                <a:ea typeface="Arial" panose="020B0604020202020204" pitchFamily="34" charset="0"/>
                <a:cs typeface="Arial" panose="020B0604020202020204" pitchFamily="34" charset="0"/>
              </a:rPr>
              <a:t>SECTION</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ECE775F8-583C-374C-81CE-31B46E9BEA0D}"/>
              </a:ext>
            </a:extLst>
          </p:cNvPr>
          <p:cNvSpPr>
            <a:spLocks noGrp="1"/>
          </p:cNvSpPr>
          <p:nvPr>
            <p:ph idx="1"/>
          </p:nvPr>
        </p:nvSpPr>
        <p:spPr/>
        <p:txBody>
          <a:bodyPr/>
          <a:lstStyle/>
          <a:p>
            <a:r>
              <a:rPr lang="en-US" sz="1800" dirty="0">
                <a:solidFill>
                  <a:schemeClr val="tx1"/>
                </a:solidFill>
                <a:effectLst/>
                <a:latin typeface="+mj-lt"/>
                <a:ea typeface="Franklin Gothic Medium" panose="020B0603020102020204" pitchFamily="34" charset="0"/>
                <a:cs typeface="Franklin Gothic Medium" panose="020B0603020102020204" pitchFamily="34" charset="0"/>
              </a:rPr>
              <a:t>Identification of competitors: Identify and describe the key players in the industry, including their strengths and weaknesses. Consider factors such as their market share, pricing strategies, product offerings, marketing tactics, and customer base.</a:t>
            </a:r>
          </a:p>
          <a:p>
            <a:r>
              <a:rPr lang="en-US" sz="1800" dirty="0">
                <a:solidFill>
                  <a:schemeClr val="tx1"/>
                </a:solidFill>
                <a:effectLst/>
                <a:latin typeface="+mj-lt"/>
                <a:ea typeface="Franklin Gothic Medium" panose="020B0603020102020204" pitchFamily="34" charset="0"/>
                <a:cs typeface="Franklin Gothic Medium" panose="020B0603020102020204" pitchFamily="34" charset="0"/>
              </a:rPr>
              <a:t>Analysis of competition: This should describe how your business compares. You should identify the strengths and weaknesses of your competitors and how your business will differentiate itself from them.</a:t>
            </a:r>
          </a:p>
          <a:p>
            <a:r>
              <a:rPr lang="en-US" sz="1800" dirty="0">
                <a:solidFill>
                  <a:schemeClr val="tx1"/>
                </a:solidFill>
                <a:effectLst/>
                <a:latin typeface="+mj-lt"/>
                <a:ea typeface="Franklin Gothic Medium" panose="020B0603020102020204" pitchFamily="34" charset="0"/>
                <a:cs typeface="Franklin Gothic Medium" panose="020B0603020102020204" pitchFamily="34" charset="0"/>
              </a:rPr>
              <a:t>Competitive advantages: Describe your competitive advantages, including any unique value propositions or intellectual property. Explain how these advantages will help you succeed in the market.</a:t>
            </a:r>
          </a:p>
          <a:p>
            <a:endParaRPr lang="en-US" dirty="0"/>
          </a:p>
        </p:txBody>
      </p:sp>
    </p:spTree>
    <p:extLst>
      <p:ext uri="{BB962C8B-B14F-4D97-AF65-F5344CB8AC3E}">
        <p14:creationId xmlns:p14="http://schemas.microsoft.com/office/powerpoint/2010/main" xmlns="" val="1840260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D4A1AE-74DB-C8DB-98D8-F03FD55FBC6E}"/>
              </a:ext>
            </a:extLst>
          </p:cNvPr>
          <p:cNvSpPr>
            <a:spLocks noGrp="1"/>
          </p:cNvSpPr>
          <p:nvPr>
            <p:ph type="title"/>
          </p:nvPr>
        </p:nvSpPr>
        <p:spPr/>
        <p:txBody>
          <a:bodyPr/>
          <a:lstStyle/>
          <a:p>
            <a:r>
              <a:rPr lang="en-US" sz="1800" b="1" dirty="0" smtClean="0">
                <a:effectLst/>
                <a:latin typeface="Arial" panose="020B0604020202020204" pitchFamily="34" charset="0"/>
                <a:ea typeface="Arial" panose="020B0604020202020204" pitchFamily="34" charset="0"/>
                <a:cs typeface="Arial" panose="020B0604020202020204" pitchFamily="34" charset="0"/>
              </a:rPr>
              <a:t>COMPETITIVE LANDSCAPE </a:t>
            </a:r>
            <a:r>
              <a:rPr lang="en-US" sz="1800" b="1" dirty="0">
                <a:effectLst/>
                <a:latin typeface="Arial" panose="020B0604020202020204" pitchFamily="34" charset="0"/>
                <a:ea typeface="Arial" panose="020B0604020202020204" pitchFamily="34" charset="0"/>
                <a:cs typeface="Arial" panose="020B0604020202020204" pitchFamily="34" charset="0"/>
              </a:rPr>
              <a:t>EXAMPLE</a:t>
            </a:r>
            <a:r>
              <a:rPr lang="en-US" sz="1800" b="1" dirty="0">
                <a:effectLst/>
                <a:latin typeface="Arial" panose="020B0604020202020204" pitchFamily="34" charset="0"/>
                <a:ea typeface="Arial" panose="020B0604020202020204" pitchFamily="34" charset="0"/>
              </a:rPr>
              <a:t/>
            </a:r>
            <a:br>
              <a:rPr lang="en-US" sz="1800" b="1" dirty="0">
                <a:effectLst/>
                <a:latin typeface="Arial" panose="020B0604020202020204" pitchFamily="34" charset="0"/>
                <a:ea typeface="Arial" panose="020B0604020202020204" pitchFamily="34" charset="0"/>
              </a:rPr>
            </a:br>
            <a:endParaRPr lang="en-US" b="1" dirty="0"/>
          </a:p>
        </p:txBody>
      </p:sp>
      <p:graphicFrame>
        <p:nvGraphicFramePr>
          <p:cNvPr id="7" name="Content Placeholder 6">
            <a:extLst>
              <a:ext uri="{FF2B5EF4-FFF2-40B4-BE49-F238E27FC236}">
                <a16:creationId xmlns:a16="http://schemas.microsoft.com/office/drawing/2014/main" xmlns="" id="{D5B2F3D4-8CB4-E840-2DF4-FAACA88AEC94}"/>
              </a:ext>
            </a:extLst>
          </p:cNvPr>
          <p:cNvGraphicFramePr>
            <a:graphicFrameLocks noGrp="1"/>
          </p:cNvGraphicFramePr>
          <p:nvPr>
            <p:ph idx="1"/>
            <p:extLst>
              <p:ext uri="{D42A27DB-BD31-4B8C-83A1-F6EECF244321}">
                <p14:modId xmlns:p14="http://schemas.microsoft.com/office/powerpoint/2010/main" xmlns="" val="1881551166"/>
              </p:ext>
            </p:extLst>
          </p:nvPr>
        </p:nvGraphicFramePr>
        <p:xfrm>
          <a:off x="2312486" y="2389058"/>
          <a:ext cx="8915400" cy="2737945"/>
        </p:xfrm>
        <a:graphic>
          <a:graphicData uri="http://schemas.openxmlformats.org/drawingml/2006/table">
            <a:tbl>
              <a:tblPr>
                <a:tableStyleId>{5C22544A-7EE6-4342-B048-85BDC9FD1C3A}</a:tableStyleId>
              </a:tblPr>
              <a:tblGrid>
                <a:gridCol w="1486387">
                  <a:extLst>
                    <a:ext uri="{9D8B030D-6E8A-4147-A177-3AD203B41FA5}">
                      <a16:colId xmlns:a16="http://schemas.microsoft.com/office/drawing/2014/main" xmlns="" val="1135921303"/>
                    </a:ext>
                  </a:extLst>
                </a:gridCol>
                <a:gridCol w="1490039">
                  <a:extLst>
                    <a:ext uri="{9D8B030D-6E8A-4147-A177-3AD203B41FA5}">
                      <a16:colId xmlns:a16="http://schemas.microsoft.com/office/drawing/2014/main" xmlns="" val="2796425537"/>
                    </a:ext>
                  </a:extLst>
                </a:gridCol>
                <a:gridCol w="1481274">
                  <a:extLst>
                    <a:ext uri="{9D8B030D-6E8A-4147-A177-3AD203B41FA5}">
                      <a16:colId xmlns:a16="http://schemas.microsoft.com/office/drawing/2014/main" xmlns="" val="399448972"/>
                    </a:ext>
                  </a:extLst>
                </a:gridCol>
                <a:gridCol w="1479448">
                  <a:extLst>
                    <a:ext uri="{9D8B030D-6E8A-4147-A177-3AD203B41FA5}">
                      <a16:colId xmlns:a16="http://schemas.microsoft.com/office/drawing/2014/main" xmlns="" val="1328978581"/>
                    </a:ext>
                  </a:extLst>
                </a:gridCol>
                <a:gridCol w="1479448">
                  <a:extLst>
                    <a:ext uri="{9D8B030D-6E8A-4147-A177-3AD203B41FA5}">
                      <a16:colId xmlns:a16="http://schemas.microsoft.com/office/drawing/2014/main" xmlns="" val="2209211619"/>
                    </a:ext>
                  </a:extLst>
                </a:gridCol>
                <a:gridCol w="1498804">
                  <a:extLst>
                    <a:ext uri="{9D8B030D-6E8A-4147-A177-3AD203B41FA5}">
                      <a16:colId xmlns:a16="http://schemas.microsoft.com/office/drawing/2014/main" xmlns="" val="2511680615"/>
                    </a:ext>
                  </a:extLst>
                </a:gridCol>
              </a:tblGrid>
              <a:tr h="391135">
                <a:tc>
                  <a:txBody>
                    <a:bodyPr/>
                    <a:lstStyle/>
                    <a:p>
                      <a:pPr marL="0" marR="0">
                        <a:spcBef>
                          <a:spcPts val="0"/>
                        </a:spcBef>
                        <a:spcAft>
                          <a:spcPts val="0"/>
                        </a:spcAft>
                      </a:pPr>
                      <a:r>
                        <a:rPr lang="en-US" sz="1100">
                          <a:effectLst/>
                        </a:rPr>
                        <a:t> </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OUR PRODUCT</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COMPETITOR 1</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COMPETITOR 2</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WORKAROUND 1</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WORKAROUND 2</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extLst>
                  <a:ext uri="{0D108BD9-81ED-4DB2-BD59-A6C34878D82A}">
                    <a16:rowId xmlns:a16="http://schemas.microsoft.com/office/drawing/2014/main" xmlns="" val="276799040"/>
                  </a:ext>
                </a:extLst>
              </a:tr>
              <a:tr h="391135">
                <a:tc>
                  <a:txBody>
                    <a:bodyPr/>
                    <a:lstStyle/>
                    <a:p>
                      <a:pPr marL="0" marR="0">
                        <a:spcBef>
                          <a:spcPts val="0"/>
                        </a:spcBef>
                        <a:spcAft>
                          <a:spcPts val="0"/>
                        </a:spcAft>
                      </a:pPr>
                      <a:r>
                        <a:rPr lang="en-US" sz="1100">
                          <a:effectLst/>
                        </a:rPr>
                        <a:t>PRICING</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NO</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NO</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extLst>
                  <a:ext uri="{0D108BD9-81ED-4DB2-BD59-A6C34878D82A}">
                    <a16:rowId xmlns:a16="http://schemas.microsoft.com/office/drawing/2014/main" xmlns="" val="3284326502"/>
                  </a:ext>
                </a:extLst>
              </a:tr>
              <a:tr h="391135">
                <a:tc>
                  <a:txBody>
                    <a:bodyPr/>
                    <a:lstStyle/>
                    <a:p>
                      <a:pPr marL="0" marR="0">
                        <a:spcBef>
                          <a:spcPts val="0"/>
                        </a:spcBef>
                        <a:spcAft>
                          <a:spcPts val="0"/>
                        </a:spcAft>
                      </a:pPr>
                      <a:r>
                        <a:rPr lang="en-US" sz="1100">
                          <a:effectLst/>
                        </a:rPr>
                        <a:t>FEATURE 1</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extLst>
                  <a:ext uri="{0D108BD9-81ED-4DB2-BD59-A6C34878D82A}">
                    <a16:rowId xmlns:a16="http://schemas.microsoft.com/office/drawing/2014/main" xmlns="" val="4053000512"/>
                  </a:ext>
                </a:extLst>
              </a:tr>
              <a:tr h="391135">
                <a:tc>
                  <a:txBody>
                    <a:bodyPr/>
                    <a:lstStyle/>
                    <a:p>
                      <a:pPr marL="0" marR="0">
                        <a:spcBef>
                          <a:spcPts val="0"/>
                        </a:spcBef>
                        <a:spcAft>
                          <a:spcPts val="0"/>
                        </a:spcAft>
                      </a:pPr>
                      <a:r>
                        <a:rPr lang="en-US" sz="1100">
                          <a:effectLst/>
                        </a:rPr>
                        <a:t>FEATURE 2</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 </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NO </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NO</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extLst>
                  <a:ext uri="{0D108BD9-81ED-4DB2-BD59-A6C34878D82A}">
                    <a16:rowId xmlns:a16="http://schemas.microsoft.com/office/drawing/2014/main" xmlns="" val="2832528603"/>
                  </a:ext>
                </a:extLst>
              </a:tr>
              <a:tr h="391135">
                <a:tc>
                  <a:txBody>
                    <a:bodyPr/>
                    <a:lstStyle/>
                    <a:p>
                      <a:pPr marL="0" marR="0">
                        <a:spcBef>
                          <a:spcPts val="0"/>
                        </a:spcBef>
                        <a:spcAft>
                          <a:spcPts val="0"/>
                        </a:spcAft>
                      </a:pPr>
                      <a:r>
                        <a:rPr lang="en-US" sz="1100">
                          <a:effectLst/>
                        </a:rPr>
                        <a:t>FEATURES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YES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NO</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NO </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extLst>
                  <a:ext uri="{0D108BD9-81ED-4DB2-BD59-A6C34878D82A}">
                    <a16:rowId xmlns:a16="http://schemas.microsoft.com/office/drawing/2014/main" xmlns="" val="1472320499"/>
                  </a:ext>
                </a:extLst>
              </a:tr>
              <a:tr h="391135">
                <a:tc>
                  <a:txBody>
                    <a:bodyPr/>
                    <a:lstStyle/>
                    <a:p>
                      <a:pPr marL="0" marR="0">
                        <a:spcBef>
                          <a:spcPts val="0"/>
                        </a:spcBef>
                        <a:spcAft>
                          <a:spcPts val="0"/>
                        </a:spcAft>
                      </a:pPr>
                      <a:r>
                        <a:rPr lang="en-US" sz="1100">
                          <a:effectLst/>
                        </a:rPr>
                        <a:t>REVIEWS</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THREE STAR REVIEW</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THREE STAR REVIEW</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FIVE STAR  REVIEW</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NOT APPLICABLE</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NOT APPLICABLE</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extLst>
                  <a:ext uri="{0D108BD9-81ED-4DB2-BD59-A6C34878D82A}">
                    <a16:rowId xmlns:a16="http://schemas.microsoft.com/office/drawing/2014/main" xmlns="" val="121219750"/>
                  </a:ext>
                </a:extLst>
              </a:tr>
              <a:tr h="391135">
                <a:tc>
                  <a:txBody>
                    <a:bodyPr/>
                    <a:lstStyle/>
                    <a:p>
                      <a:pPr marL="0" marR="0">
                        <a:spcBef>
                          <a:spcPts val="0"/>
                        </a:spcBef>
                        <a:spcAft>
                          <a:spcPts val="0"/>
                        </a:spcAft>
                      </a:pPr>
                      <a:r>
                        <a:rPr lang="en-US" sz="1100">
                          <a:effectLst/>
                        </a:rPr>
                        <a:t>SUPPORT 	</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EMPTY CELL</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EMPTY CELL</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EMPTY CELL</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a:effectLst/>
                        </a:rPr>
                        <a:t>NOT APPLICABE</a:t>
                      </a:r>
                      <a:endParaRPr lang="en-US" sz="110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tc>
                  <a:txBody>
                    <a:bodyPr/>
                    <a:lstStyle/>
                    <a:p>
                      <a:pPr marL="0" marR="0">
                        <a:spcBef>
                          <a:spcPts val="0"/>
                        </a:spcBef>
                        <a:spcAft>
                          <a:spcPts val="0"/>
                        </a:spcAft>
                      </a:pPr>
                      <a:r>
                        <a:rPr lang="en-US" sz="1100" dirty="0">
                          <a:effectLst/>
                        </a:rPr>
                        <a:t>NOT APPLICABLE</a:t>
                      </a:r>
                      <a:endParaRPr lang="en-US" sz="1100" dirty="0">
                        <a:solidFill>
                          <a:srgbClr val="000000"/>
                        </a:solidFill>
                        <a:effectLst/>
                        <a:latin typeface="Microsoft Sans Serif" panose="020B0604020202020204" pitchFamily="34" charset="0"/>
                        <a:ea typeface="Microsoft Sans Serif" panose="020B0604020202020204" pitchFamily="34" charset="0"/>
                      </a:endParaRPr>
                    </a:p>
                  </a:txBody>
                  <a:tcPr marL="39442" marR="39442" marT="0" marB="0"/>
                </a:tc>
                <a:extLst>
                  <a:ext uri="{0D108BD9-81ED-4DB2-BD59-A6C34878D82A}">
                    <a16:rowId xmlns:a16="http://schemas.microsoft.com/office/drawing/2014/main" xmlns="" val="1307724414"/>
                  </a:ext>
                </a:extLst>
              </a:tr>
            </a:tbl>
          </a:graphicData>
        </a:graphic>
      </p:graphicFrame>
    </p:spTree>
    <p:extLst>
      <p:ext uri="{BB962C8B-B14F-4D97-AF65-F5344CB8AC3E}">
        <p14:creationId xmlns:p14="http://schemas.microsoft.com/office/powerpoint/2010/main" xmlns="" val="3565469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0972B7-B258-A1D1-616D-52D65BA7CEAF}"/>
              </a:ext>
            </a:extLst>
          </p:cNvPr>
          <p:cNvSpPr>
            <a:spLocks noGrp="1"/>
          </p:cNvSpPr>
          <p:nvPr>
            <p:ph type="title"/>
          </p:nvPr>
        </p:nvSpPr>
        <p:spPr/>
        <p:txBody>
          <a:bodyPr/>
          <a:lstStyle/>
          <a:p>
            <a:r>
              <a:rPr lang="en-US" sz="1800" dirty="0">
                <a:effectLst/>
                <a:latin typeface="Arial" panose="020B0604020202020204" pitchFamily="34" charset="0"/>
                <a:ea typeface="Arial" panose="020B0604020202020204" pitchFamily="34" charset="0"/>
                <a:cs typeface="Arial" panose="020B0604020202020204" pitchFamily="34" charset="0"/>
              </a:rPr>
              <a:t>MARKETING OVERVIEW</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r>
              <a:rPr lang="en-US" sz="1800" dirty="0">
                <a:solidFill>
                  <a:srgbClr val="72BBCE"/>
                </a:solidFill>
                <a:effectLst/>
                <a:latin typeface="Arial" panose="020B0604020202020204" pitchFamily="34" charset="0"/>
                <a:ea typeface="Arial" panose="020B0604020202020204" pitchFamily="34" charset="0"/>
                <a:cs typeface="Arial" panose="020B0604020202020204" pitchFamily="34" charset="0"/>
              </a:rPr>
              <a:t>(OR GO-TO-MARKET STRATEGY)</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AE596AD8-CD32-DB97-02A7-CE7110F38470}"/>
              </a:ext>
            </a:extLst>
          </p:cNvPr>
          <p:cNvSpPr>
            <a:spLocks noGrp="1"/>
          </p:cNvSpPr>
          <p:nvPr>
            <p:ph idx="1"/>
          </p:nvPr>
        </p:nvSpPr>
        <p:spPr>
          <a:xfrm>
            <a:off x="2076746" y="1509489"/>
            <a:ext cx="10115254" cy="5202809"/>
          </a:xfrm>
        </p:spPr>
        <p:txBody>
          <a:bodyPr>
            <a:normAutofit fontScale="85000" lnSpcReduction="10000"/>
          </a:bodyPr>
          <a:lstStyle/>
          <a:p>
            <a:pPr marL="1162050" marR="0" indent="-285750">
              <a:lnSpc>
                <a:spcPct val="120000"/>
              </a:lnSpc>
              <a:spcBef>
                <a:spcPts val="0"/>
              </a:spcBef>
              <a:spcAft>
                <a:spcPts val="2200"/>
              </a:spcAft>
              <a:buFont typeface="Wingdings" panose="05000000000000000000" pitchFamily="2" charset="2"/>
              <a:buChar char="§"/>
            </a:pPr>
            <a:r>
              <a:rPr lang="en-US" sz="1800" b="1" dirty="0">
                <a:effectLst/>
                <a:latin typeface="Arial" panose="020B0604020202020204" pitchFamily="34" charset="0"/>
                <a:ea typeface="Arial" panose="020B0604020202020204" pitchFamily="34" charset="0"/>
                <a:cs typeface="Arial" panose="020B0604020202020204" pitchFamily="34" charset="0"/>
              </a:rPr>
              <a:t>Target market</a:t>
            </a:r>
            <a:r>
              <a:rPr lang="en-US" sz="1800" dirty="0">
                <a:effectLst/>
                <a:latin typeface="Arial" panose="020B0604020202020204" pitchFamily="34" charset="0"/>
                <a:ea typeface="Arial" panose="020B0604020202020204" pitchFamily="34" charset="0"/>
                <a:cs typeface="Arial" panose="020B0604020202020204" pitchFamily="34" charset="0"/>
              </a:rPr>
              <a:t>: Define the target market for your products or services. This includes demographic information such as age, gender, location, and income level and psychographic information such as values, interests, and behaviors.</a:t>
            </a:r>
            <a:endParaRPr lang="en-US" dirty="0">
              <a:latin typeface="Arial" panose="020B0604020202020204" pitchFamily="34" charset="0"/>
              <a:ea typeface="Arial" panose="020B0604020202020204" pitchFamily="34" charset="0"/>
            </a:endParaRPr>
          </a:p>
          <a:p>
            <a:pPr marL="1162050" marR="0" indent="-285750">
              <a:lnSpc>
                <a:spcPct val="120000"/>
              </a:lnSpc>
              <a:spcBef>
                <a:spcPts val="0"/>
              </a:spcBef>
              <a:spcAft>
                <a:spcPts val="2200"/>
              </a:spcAft>
              <a:buFont typeface="Wingdings" panose="05000000000000000000" pitchFamily="2" charset="2"/>
              <a:buChar char="§"/>
            </a:pPr>
            <a:r>
              <a:rPr lang="en-US" sz="1800" b="1" dirty="0">
                <a:effectLst/>
                <a:latin typeface="Arial" panose="020B0604020202020204" pitchFamily="34" charset="0"/>
                <a:ea typeface="Arial" panose="020B0604020202020204" pitchFamily="34" charset="0"/>
                <a:cs typeface="Arial" panose="020B0604020202020204" pitchFamily="34" charset="0"/>
              </a:rPr>
              <a:t>Value proposition</a:t>
            </a:r>
            <a:r>
              <a:rPr lang="en-US" sz="1800" dirty="0">
                <a:effectLst/>
                <a:latin typeface="Arial" panose="020B0604020202020204" pitchFamily="34" charset="0"/>
                <a:ea typeface="Arial" panose="020B0604020202020204" pitchFamily="34" charset="0"/>
                <a:cs typeface="Arial" panose="020B0604020202020204" pitchFamily="34" charset="0"/>
              </a:rPr>
              <a:t>: Describe your unique value proposition or what sets your products or services apart from the competition. Explain why your target market will be interested in your offerings.</a:t>
            </a:r>
            <a:endParaRPr lang="en-US" dirty="0">
              <a:latin typeface="Arial" panose="020B0604020202020204" pitchFamily="34" charset="0"/>
              <a:ea typeface="Arial" panose="020B0604020202020204" pitchFamily="34" charset="0"/>
            </a:endParaRPr>
          </a:p>
          <a:p>
            <a:pPr marL="1162050" marR="0" indent="-285750">
              <a:lnSpc>
                <a:spcPct val="120000"/>
              </a:lnSpc>
              <a:spcBef>
                <a:spcPts val="0"/>
              </a:spcBef>
              <a:spcAft>
                <a:spcPts val="1000"/>
              </a:spcAft>
              <a:buFont typeface="Wingdings" panose="05000000000000000000" pitchFamily="2" charset="2"/>
              <a:buChar char="§"/>
            </a:pPr>
            <a:r>
              <a:rPr lang="en-US" sz="1800" b="1" dirty="0">
                <a:effectLst/>
                <a:latin typeface="Arial" panose="020B0604020202020204" pitchFamily="34" charset="0"/>
                <a:ea typeface="Arial" panose="020B0604020202020204" pitchFamily="34" charset="0"/>
                <a:cs typeface="Arial" panose="020B0604020202020204" pitchFamily="34" charset="0"/>
              </a:rPr>
              <a:t>Positioning</a:t>
            </a:r>
            <a:r>
              <a:rPr lang="en-US" sz="1800" dirty="0">
                <a:effectLst/>
                <a:latin typeface="Arial" panose="020B0604020202020204" pitchFamily="34" charset="0"/>
                <a:ea typeface="Arial" panose="020B0604020202020204" pitchFamily="34" charset="0"/>
                <a:cs typeface="Arial" panose="020B0604020202020204" pitchFamily="34" charset="0"/>
              </a:rPr>
              <a:t>: Determine how you want your brand to be positioned in the market. This involves identifying the key benefits you offer and how they align with the needs and desires of your target market.</a:t>
            </a:r>
          </a:p>
          <a:p>
            <a:pPr marL="1162050" marR="0" indent="-285750">
              <a:lnSpc>
                <a:spcPct val="120000"/>
              </a:lnSpc>
              <a:spcBef>
                <a:spcPts val="0"/>
              </a:spcBef>
              <a:spcAft>
                <a:spcPts val="1000"/>
              </a:spcAft>
              <a:buFont typeface="Wingdings" panose="05000000000000000000" pitchFamily="2" charset="2"/>
              <a:buChar char="§"/>
            </a:pPr>
            <a:r>
              <a:rPr lang="en-US" sz="1800" b="1" dirty="0">
                <a:effectLst/>
                <a:latin typeface="Arial" panose="020B0604020202020204" pitchFamily="34" charset="0"/>
                <a:ea typeface="Arial" panose="020B0604020202020204" pitchFamily="34" charset="0"/>
                <a:cs typeface="Arial" panose="020B0604020202020204" pitchFamily="34" charset="0"/>
              </a:rPr>
              <a:t>Marketing mix</a:t>
            </a:r>
            <a:r>
              <a:rPr lang="en-US" sz="1800" dirty="0">
                <a:effectLst/>
                <a:latin typeface="Arial" panose="020B0604020202020204" pitchFamily="34" charset="0"/>
                <a:ea typeface="Arial" panose="020B0604020202020204" pitchFamily="34" charset="0"/>
                <a:cs typeface="Arial" panose="020B0604020202020204" pitchFamily="34" charset="0"/>
              </a:rPr>
              <a:t>: Define the elements of your marketing mix, which include product, price, promotion, and place (distribution). Explain how each element will contribute to your overall marketing strategy.</a:t>
            </a:r>
            <a:endParaRPr lang="en-US" dirty="0">
              <a:latin typeface="Arial" panose="020B0604020202020204" pitchFamily="34" charset="0"/>
              <a:ea typeface="Arial" panose="020B0604020202020204" pitchFamily="34" charset="0"/>
            </a:endParaRPr>
          </a:p>
          <a:p>
            <a:pPr marL="1162050" marR="0" indent="-285750">
              <a:lnSpc>
                <a:spcPct val="120000"/>
              </a:lnSpc>
              <a:spcBef>
                <a:spcPts val="0"/>
              </a:spcBef>
              <a:spcAft>
                <a:spcPts val="1000"/>
              </a:spcAft>
              <a:buFont typeface="Wingdings" panose="05000000000000000000" pitchFamily="2" charset="2"/>
              <a:buChar char="§"/>
            </a:pPr>
            <a:r>
              <a:rPr lang="en-US" sz="1800" b="1" dirty="0">
                <a:effectLst/>
                <a:latin typeface="Arial" panose="020B0604020202020204" pitchFamily="34" charset="0"/>
                <a:ea typeface="Arial" panose="020B0604020202020204" pitchFamily="34" charset="0"/>
                <a:cs typeface="Arial" panose="020B0604020202020204" pitchFamily="34" charset="0"/>
              </a:rPr>
              <a:t>Sales channels: </a:t>
            </a:r>
            <a:r>
              <a:rPr lang="en-US" sz="1800" dirty="0">
                <a:effectLst/>
                <a:latin typeface="Arial" panose="020B0604020202020204" pitchFamily="34" charset="0"/>
                <a:ea typeface="Arial" panose="020B0604020202020204" pitchFamily="34" charset="0"/>
                <a:cs typeface="Arial" panose="020B0604020202020204" pitchFamily="34" charset="0"/>
              </a:rPr>
              <a:t>Determine the sales channels you will use to reach your target market. This could include online channels such as social media and email marketing, as well as offline channels such as events and in-person sales.</a:t>
            </a:r>
          </a:p>
          <a:p>
            <a:pPr marL="1162050" marR="0" indent="-285750">
              <a:lnSpc>
                <a:spcPct val="120000"/>
              </a:lnSpc>
              <a:spcBef>
                <a:spcPts val="0"/>
              </a:spcBef>
              <a:spcAft>
                <a:spcPts val="1000"/>
              </a:spcAft>
              <a:buFont typeface="Wingdings" panose="05000000000000000000" pitchFamily="2" charset="2"/>
              <a:buChar char="§"/>
            </a:pPr>
            <a:r>
              <a:rPr lang="en-US" b="1" dirty="0">
                <a:solidFill>
                  <a:srgbClr val="000000"/>
                </a:solidFill>
                <a:effectLst/>
                <a:latin typeface="Arial" panose="020B0604020202020204" pitchFamily="34" charset="0"/>
                <a:ea typeface="Arial" panose="020B0604020202020204" pitchFamily="34" charset="0"/>
                <a:cs typeface="Arial" panose="020B0604020202020204" pitchFamily="34" charset="0"/>
              </a:rPr>
              <a:t>Metrics</a:t>
            </a:r>
            <a:r>
              <a:rPr lang="en-US" dirty="0">
                <a:solidFill>
                  <a:srgbClr val="000000"/>
                </a:solidFill>
                <a:effectLst/>
                <a:latin typeface="Arial" panose="020B0604020202020204" pitchFamily="34" charset="0"/>
                <a:ea typeface="Arial" panose="020B0604020202020204" pitchFamily="34" charset="0"/>
                <a:cs typeface="Arial" panose="020B0604020202020204" pitchFamily="34" charset="0"/>
              </a:rPr>
              <a:t>: Define the metrics you will use to measure the success of your marketing efforts. This could include website traffic, conversion rates, and customer acquisition costs.</a:t>
            </a:r>
            <a:endParaRPr lang="en-US" dirty="0"/>
          </a:p>
        </p:txBody>
      </p:sp>
    </p:spTree>
    <p:extLst>
      <p:ext uri="{BB962C8B-B14F-4D97-AF65-F5344CB8AC3E}">
        <p14:creationId xmlns:p14="http://schemas.microsoft.com/office/powerpoint/2010/main" xmlns="" val="1501521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DE586D-59D1-2521-C73B-6180E1D50BF0}"/>
              </a:ext>
            </a:extLst>
          </p:cNvPr>
          <p:cNvSpPr>
            <a:spLocks noGrp="1"/>
          </p:cNvSpPr>
          <p:nvPr>
            <p:ph type="title"/>
          </p:nvPr>
        </p:nvSpPr>
        <p:spPr/>
        <p:txBody>
          <a:bodyPr/>
          <a:lstStyle/>
          <a:p>
            <a:r>
              <a:rPr lang="en-US" sz="1800" b="1" dirty="0">
                <a:effectLst/>
                <a:latin typeface="Arial" panose="020B0604020202020204" pitchFamily="34" charset="0"/>
                <a:ea typeface="Arial" panose="020B0604020202020204" pitchFamily="34" charset="0"/>
                <a:cs typeface="Arial" panose="020B0604020202020204" pitchFamily="34" charset="0"/>
              </a:rPr>
              <a:t>INDUSTRY OVERVIEW</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213D3D09-7B94-3043-2ACA-F0624F05F8DC}"/>
              </a:ext>
            </a:extLst>
          </p:cNvPr>
          <p:cNvSpPr>
            <a:spLocks noGrp="1"/>
          </p:cNvSpPr>
          <p:nvPr>
            <p:ph idx="1"/>
          </p:nvPr>
        </p:nvSpPr>
        <p:spPr/>
        <p:txBody>
          <a:bodyPr/>
          <a:lstStyle/>
          <a:p>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In the Industry Overview section of your business plan, you should analyze industry </a:t>
            </a:r>
            <a:r>
              <a:rPr lang="en-US" sz="1800" b="1" dirty="0">
                <a:solidFill>
                  <a:srgbClr val="000000"/>
                </a:solidFill>
                <a:effectLst/>
                <a:latin typeface="Arial" panose="020B0604020202020204" pitchFamily="34" charset="0"/>
                <a:ea typeface="Arial" panose="020B0604020202020204" pitchFamily="34" charset="0"/>
                <a:cs typeface="Arial" panose="020B0604020202020204" pitchFamily="34" charset="0"/>
              </a:rPr>
              <a:t>trends</a:t>
            </a:r>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 estimate </a:t>
            </a:r>
            <a:r>
              <a:rPr lang="en-US" sz="1800" b="1" dirty="0">
                <a:solidFill>
                  <a:srgbClr val="000000"/>
                </a:solidFill>
                <a:effectLst/>
                <a:latin typeface="Arial" panose="020B0604020202020204" pitchFamily="34" charset="0"/>
                <a:ea typeface="Arial" panose="020B0604020202020204" pitchFamily="34" charset="0"/>
                <a:cs typeface="Arial" panose="020B0604020202020204" pitchFamily="34" charset="0"/>
              </a:rPr>
              <a:t>market size and growth potential</a:t>
            </a:r>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 and provide a </a:t>
            </a:r>
            <a:r>
              <a:rPr lang="en-US" sz="1800" b="1" dirty="0">
                <a:solidFill>
                  <a:srgbClr val="000000"/>
                </a:solidFill>
                <a:effectLst/>
                <a:latin typeface="Arial" panose="020B0604020202020204" pitchFamily="34" charset="0"/>
                <a:ea typeface="Arial" panose="020B0604020202020204" pitchFamily="34" charset="0"/>
                <a:cs typeface="Arial" panose="020B0604020202020204" pitchFamily="34" charset="0"/>
              </a:rPr>
              <a:t>forecast of the industry's future growth. </a:t>
            </a:r>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This helps you identify opportunities and challenges, determine </a:t>
            </a:r>
            <a:r>
              <a:rPr lang="en-US" sz="1800" baseline="30000" dirty="0">
                <a:solidFill>
                  <a:srgbClr val="000000"/>
                </a:solidFill>
                <a:effectLst/>
                <a:latin typeface="Arial" panose="020B0604020202020204" pitchFamily="34" charset="0"/>
                <a:ea typeface="Arial" panose="020B0604020202020204" pitchFamily="34" charset="0"/>
                <a:cs typeface="Arial" panose="020B0604020202020204" pitchFamily="34" charset="0"/>
              </a:rPr>
              <a:t>+</a:t>
            </a:r>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he viability of your business idea, and dev </a:t>
            </a:r>
            <a:r>
              <a:rPr lang="en-US" sz="1800" dirty="0" err="1">
                <a:solidFill>
                  <a:srgbClr val="000000"/>
                </a:solidFill>
                <a:effectLst/>
                <a:latin typeface="Arial" panose="020B0604020202020204" pitchFamily="34" charset="0"/>
                <a:ea typeface="Arial" panose="020B0604020202020204" pitchFamily="34" charset="0"/>
                <a:cs typeface="Arial" panose="020B0604020202020204" pitchFamily="34" charset="0"/>
              </a:rPr>
              <a:t>elop</a:t>
            </a:r>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 a strategy for growth.</a:t>
            </a:r>
            <a:endParaRPr lang="en-US" dirty="0"/>
          </a:p>
        </p:txBody>
      </p:sp>
    </p:spTree>
    <p:extLst>
      <p:ext uri="{BB962C8B-B14F-4D97-AF65-F5344CB8AC3E}">
        <p14:creationId xmlns:p14="http://schemas.microsoft.com/office/powerpoint/2010/main" xmlns="" val="3303968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797D8F-B697-C271-F298-891DEADF4931}"/>
              </a:ext>
            </a:extLst>
          </p:cNvPr>
          <p:cNvSpPr>
            <a:spLocks noGrp="1"/>
          </p:cNvSpPr>
          <p:nvPr>
            <p:ph type="title"/>
          </p:nvPr>
        </p:nvSpPr>
        <p:spPr/>
        <p:txBody>
          <a:bodyPr/>
          <a:lstStyle/>
          <a:p>
            <a:r>
              <a:rPr lang="en-US" sz="1800" dirty="0">
                <a:effectLst/>
                <a:latin typeface="Arial" panose="020B0604020202020204" pitchFamily="34" charset="0"/>
                <a:ea typeface="Arial" panose="020B0604020202020204" pitchFamily="34" charset="0"/>
                <a:cs typeface="Arial" panose="020B0604020202020204" pitchFamily="34" charset="0"/>
              </a:rPr>
              <a:t>OPERATIONAL PLAN</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C3CA7F5B-2272-C660-B1F5-C7E79C083DCB}"/>
              </a:ext>
            </a:extLst>
          </p:cNvPr>
          <p:cNvSpPr>
            <a:spLocks noGrp="1"/>
          </p:cNvSpPr>
          <p:nvPr>
            <p:ph idx="1"/>
          </p:nvPr>
        </p:nvSpPr>
        <p:spPr/>
        <p:txBody>
          <a:bodyPr/>
          <a:lstStyle/>
          <a:p>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The Operational Plan outlines the day-to-day operations of your business, including the </a:t>
            </a:r>
            <a:r>
              <a:rPr lang="en-US" sz="1800" b="1" dirty="0">
                <a:solidFill>
                  <a:srgbClr val="000000"/>
                </a:solidFill>
                <a:effectLst/>
                <a:latin typeface="Arial" panose="020B0604020202020204" pitchFamily="34" charset="0"/>
                <a:ea typeface="Arial" panose="020B0604020202020204" pitchFamily="34" charset="0"/>
                <a:cs typeface="Arial" panose="020B0604020202020204" pitchFamily="34" charset="0"/>
              </a:rPr>
              <a:t>physical location, necessary equipment, staffing, and supplier relationships</a:t>
            </a:r>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 By addressing these elements in your plan, you can ensure your business has the necessary resources to operate efficiently and effectively.</a:t>
            </a:r>
            <a:endParaRPr lang="en-US" dirty="0"/>
          </a:p>
        </p:txBody>
      </p:sp>
    </p:spTree>
    <p:extLst>
      <p:ext uri="{BB962C8B-B14F-4D97-AF65-F5344CB8AC3E}">
        <p14:creationId xmlns:p14="http://schemas.microsoft.com/office/powerpoint/2010/main" xmlns="" val="2403997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5E3A83-EFC5-15DA-0686-1B8009AB6205}"/>
              </a:ext>
            </a:extLst>
          </p:cNvPr>
          <p:cNvSpPr>
            <a:spLocks noGrp="1"/>
          </p:cNvSpPr>
          <p:nvPr>
            <p:ph type="title"/>
          </p:nvPr>
        </p:nvSpPr>
        <p:spPr/>
        <p:txBody>
          <a:bodyPr/>
          <a:lstStyle/>
          <a:p>
            <a:r>
              <a:rPr lang="en-US" dirty="0">
                <a:latin typeface="+mn-lt"/>
              </a:rPr>
              <a:t>Financial Projection</a:t>
            </a:r>
          </a:p>
        </p:txBody>
      </p:sp>
      <p:sp>
        <p:nvSpPr>
          <p:cNvPr id="3" name="Content Placeholder 2">
            <a:extLst>
              <a:ext uri="{FF2B5EF4-FFF2-40B4-BE49-F238E27FC236}">
                <a16:creationId xmlns:a16="http://schemas.microsoft.com/office/drawing/2014/main" xmlns="" id="{CB479756-F0EF-E9C2-AC6C-000D4DEF5ED6}"/>
              </a:ext>
            </a:extLst>
          </p:cNvPr>
          <p:cNvSpPr>
            <a:spLocks noGrp="1"/>
          </p:cNvSpPr>
          <p:nvPr>
            <p:ph idx="1"/>
          </p:nvPr>
        </p:nvSpPr>
        <p:spPr/>
        <p:txBody>
          <a:bodyPr/>
          <a:lstStyle/>
          <a:p>
            <a:pPr marL="0" marR="0">
              <a:spcBef>
                <a:spcPts val="0"/>
              </a:spcBef>
              <a:spcAft>
                <a:spcPts val="0"/>
              </a:spcAft>
            </a:pPr>
            <a:r>
              <a:rPr lang="en-US" sz="1800" dirty="0">
                <a:solidFill>
                  <a:srgbClr val="000000"/>
                </a:solidFill>
                <a:effectLst/>
                <a:latin typeface="Microsoft Sans Serif" panose="020B0604020202020204" pitchFamily="34" charset="0"/>
                <a:ea typeface="Microsoft Sans Serif" panose="020B0604020202020204" pitchFamily="34" charset="0"/>
              </a:rPr>
              <a:t>The Financial Projections section of your business plan includes revenue and expense projections, profit and loss statements, cash flow statements, and break-even analysis. By including these elements in your plan, you can create a financial model for your business and determine its viability. This section is critical for attracting investors, securing financing, and making informed financial decisions for your business.</a:t>
            </a:r>
          </a:p>
          <a:p>
            <a:r>
              <a:rPr lang="en-US" sz="1800" dirty="0">
                <a:solidFill>
                  <a:srgbClr val="000000"/>
                </a:solidFill>
                <a:effectLst/>
                <a:latin typeface="Arial" panose="020B0604020202020204" pitchFamily="34" charset="0"/>
                <a:ea typeface="Tahoma" panose="020B0604030504040204" pitchFamily="34" charset="0"/>
                <a:cs typeface="Arial" panose="020B0604020202020204" pitchFamily="34" charset="0"/>
              </a:rPr>
              <a:t>There are free online templates you can download and work with. There is not right or wrong one but perhaps look for something designed for your industry/revenue model</a:t>
            </a:r>
            <a:endParaRPr lang="en-US" dirty="0"/>
          </a:p>
        </p:txBody>
      </p:sp>
    </p:spTree>
    <p:extLst>
      <p:ext uri="{BB962C8B-B14F-4D97-AF65-F5344CB8AC3E}">
        <p14:creationId xmlns:p14="http://schemas.microsoft.com/office/powerpoint/2010/main" xmlns="" val="2525964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2C8F80-224B-E050-2BE7-2F6438A36C31}"/>
              </a:ext>
            </a:extLst>
          </p:cNvPr>
          <p:cNvSpPr>
            <a:spLocks noGrp="1"/>
          </p:cNvSpPr>
          <p:nvPr>
            <p:ph type="title"/>
          </p:nvPr>
        </p:nvSpPr>
        <p:spPr/>
        <p:txBody>
          <a:bodyPr/>
          <a:lstStyle/>
          <a:p>
            <a:r>
              <a:rPr lang="en-US" sz="1800" dirty="0">
                <a:effectLst/>
                <a:latin typeface="Arial" panose="020B0604020202020204" pitchFamily="34" charset="0"/>
                <a:ea typeface="Arial" panose="020B0604020202020204" pitchFamily="34" charset="0"/>
                <a:cs typeface="Arial" panose="020B0604020202020204" pitchFamily="34" charset="0"/>
              </a:rPr>
              <a:t>POLICIES</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B7F0E0F1-9E11-2590-BA71-210004102241}"/>
              </a:ext>
            </a:extLst>
          </p:cNvPr>
          <p:cNvSpPr>
            <a:spLocks noGrp="1"/>
          </p:cNvSpPr>
          <p:nvPr>
            <p:ph idx="1"/>
          </p:nvPr>
        </p:nvSpPr>
        <p:spPr/>
        <p:txBody>
          <a:bodyPr>
            <a:normAutofit fontScale="92500" lnSpcReduction="10000"/>
          </a:bodyPr>
          <a:lstStyle/>
          <a:p>
            <a:pPr marL="0" marR="0">
              <a:spcBef>
                <a:spcPts val="0"/>
              </a:spcBef>
              <a:spcAft>
                <a:spcPts val="0"/>
              </a:spcAft>
            </a:pPr>
            <a:r>
              <a:rPr lang="en-US" sz="1800" dirty="0">
                <a:solidFill>
                  <a:srgbClr val="000000"/>
                </a:solidFill>
                <a:effectLst/>
                <a:latin typeface="Microsoft Sans Serif" panose="020B0604020202020204" pitchFamily="34" charset="0"/>
                <a:ea typeface="Microsoft Sans Serif" panose="020B0604020202020204" pitchFamily="34" charset="0"/>
              </a:rPr>
              <a:t>Legal structure: Identify the legal structure of your business and any necessary permits or licenses required to operate.</a:t>
            </a:r>
          </a:p>
          <a:p>
            <a:pPr marL="0" marR="0">
              <a:spcBef>
                <a:spcPts val="0"/>
              </a:spcBef>
              <a:spcAft>
                <a:spcPts val="0"/>
              </a:spcAft>
            </a:pPr>
            <a:r>
              <a:rPr lang="en-US" sz="1800" dirty="0">
                <a:solidFill>
                  <a:srgbClr val="000000"/>
                </a:solidFill>
                <a:effectLst/>
                <a:latin typeface="Microsoft Sans Serif" panose="020B0604020202020204" pitchFamily="34" charset="0"/>
                <a:ea typeface="Microsoft Sans Serif" panose="020B0604020202020204" pitchFamily="34" charset="0"/>
              </a:rPr>
              <a:t>Intellectual property: Detail any patents, trademarks, copyrights, or other intellectual property your business owns or plans to acquire.</a:t>
            </a:r>
          </a:p>
          <a:p>
            <a:pPr marL="0" marR="0">
              <a:spcBef>
                <a:spcPts val="0"/>
              </a:spcBef>
              <a:spcAft>
                <a:spcPts val="0"/>
              </a:spcAft>
            </a:pPr>
            <a:r>
              <a:rPr lang="en-US" sz="1800" dirty="0">
                <a:solidFill>
                  <a:srgbClr val="000000"/>
                </a:solidFill>
                <a:effectLst/>
                <a:latin typeface="Microsoft Sans Serif" panose="020B0604020202020204" pitchFamily="34" charset="0"/>
                <a:ea typeface="Microsoft Sans Serif" panose="020B0604020202020204" pitchFamily="34" charset="0"/>
              </a:rPr>
              <a:t>Human resources: Describe your policies for hiring, training, evaluating, and compensating employees, as well as any benefits offered.</a:t>
            </a:r>
          </a:p>
          <a:p>
            <a:pPr marL="0" marR="0">
              <a:spcBef>
                <a:spcPts val="0"/>
              </a:spcBef>
              <a:spcAft>
                <a:spcPts val="0"/>
              </a:spcAft>
            </a:pPr>
            <a:r>
              <a:rPr lang="en-US" sz="1800" dirty="0">
                <a:solidFill>
                  <a:srgbClr val="000000"/>
                </a:solidFill>
                <a:effectLst/>
                <a:latin typeface="Microsoft Sans Serif" panose="020B0604020202020204" pitchFamily="34" charset="0"/>
                <a:ea typeface="Microsoft Sans Serif" panose="020B0604020202020204" pitchFamily="34" charset="0"/>
              </a:rPr>
              <a:t>Safety and security: Detail the measures your business will take to ensure the safety and security of employees, customers, and assets.</a:t>
            </a:r>
          </a:p>
          <a:p>
            <a:pPr marL="0" marR="0">
              <a:spcBef>
                <a:spcPts val="0"/>
              </a:spcBef>
              <a:spcAft>
                <a:spcPts val="0"/>
              </a:spcAft>
            </a:pPr>
            <a:r>
              <a:rPr lang="en-US" sz="1800" dirty="0">
                <a:solidFill>
                  <a:srgbClr val="000000"/>
                </a:solidFill>
                <a:effectLst/>
                <a:latin typeface="Microsoft Sans Serif" panose="020B0604020202020204" pitchFamily="34" charset="0"/>
                <a:ea typeface="Microsoft Sans Serif" panose="020B0604020202020204" pitchFamily="34" charset="0"/>
              </a:rPr>
              <a:t>Environmental impact: Outline your policies for minimizing the environmental impact of your business operations.</a:t>
            </a:r>
          </a:p>
          <a:p>
            <a:pPr marL="0" marR="0">
              <a:spcBef>
                <a:spcPts val="0"/>
              </a:spcBef>
              <a:spcAft>
                <a:spcPts val="0"/>
              </a:spcAft>
            </a:pPr>
            <a:r>
              <a:rPr lang="en-US" sz="1800" dirty="0">
                <a:solidFill>
                  <a:srgbClr val="000000"/>
                </a:solidFill>
                <a:effectLst/>
                <a:latin typeface="Microsoft Sans Serif" panose="020B0604020202020204" pitchFamily="34" charset="0"/>
                <a:ea typeface="Microsoft Sans Serif" panose="020B0604020202020204" pitchFamily="34" charset="0"/>
              </a:rPr>
              <a:t>Ethical standards: Describe the ethical standards your business will uphold, including guidelines for conduct, conflicts of interest, and relationships with stakeholders.</a:t>
            </a:r>
          </a:p>
          <a:p>
            <a:r>
              <a:rPr lang="en-US" sz="1800" dirty="0">
                <a:solidFill>
                  <a:srgbClr val="000000"/>
                </a:solidFill>
                <a:effectLst/>
                <a:latin typeface="Microsoft Sans Serif" panose="020B0604020202020204" pitchFamily="34" charset="0"/>
                <a:ea typeface="Microsoft Sans Serif" panose="020B0604020202020204" pitchFamily="34" charset="0"/>
              </a:rPr>
              <a:t>Terms and Conditions and Privacy Policy: Draft any conditions and policies you might need to launch a website, etc.</a:t>
            </a:r>
            <a:endParaRPr lang="en-US" dirty="0"/>
          </a:p>
        </p:txBody>
      </p:sp>
    </p:spTree>
    <p:extLst>
      <p:ext uri="{BB962C8B-B14F-4D97-AF65-F5344CB8AC3E}">
        <p14:creationId xmlns:p14="http://schemas.microsoft.com/office/powerpoint/2010/main" xmlns="" val="1587119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9A934A-EEA7-AF63-73F7-1086D4FD51FF}"/>
              </a:ext>
            </a:extLst>
          </p:cNvPr>
          <p:cNvSpPr>
            <a:spLocks noGrp="1"/>
          </p:cNvSpPr>
          <p:nvPr>
            <p:ph type="title"/>
          </p:nvPr>
        </p:nvSpPr>
        <p:spPr/>
        <p:txBody>
          <a:bodyPr/>
          <a:lstStyle/>
          <a:p>
            <a:r>
              <a:rPr lang="en-US" sz="1800" b="1" dirty="0">
                <a:effectLst/>
                <a:latin typeface="Arial" panose="020B0604020202020204" pitchFamily="34" charset="0"/>
                <a:ea typeface="Arial" panose="020B0604020202020204" pitchFamily="34" charset="0"/>
                <a:cs typeface="Arial" panose="020B0604020202020204" pitchFamily="34" charset="0"/>
              </a:rPr>
              <a:t>TEAM </a:t>
            </a:r>
            <a:r>
              <a:rPr lang="en-US" sz="1800" b="1" dirty="0" smtClean="0">
                <a:effectLst/>
                <a:latin typeface="Arial" panose="020B0604020202020204" pitchFamily="34" charset="0"/>
                <a:ea typeface="Arial" panose="020B0604020202020204" pitchFamily="34" charset="0"/>
                <a:cs typeface="Arial" panose="020B0604020202020204" pitchFamily="34" charset="0"/>
              </a:rPr>
              <a:t> AND ADVISORY</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7B79EDC5-125A-E8E9-41DC-874E6FF4DCE9}"/>
              </a:ext>
            </a:extLst>
          </p:cNvPr>
          <p:cNvSpPr>
            <a:spLocks noGrp="1"/>
          </p:cNvSpPr>
          <p:nvPr>
            <p:ph idx="1"/>
          </p:nvPr>
        </p:nvSpPr>
        <p:spPr/>
        <p:txBody>
          <a:bodyPr/>
          <a:lstStyle/>
          <a:p>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The Team and Advisory section of your business plan introduces the key members of your team and any outside advisors or mentors who will support your business. This section typically includes brief biographies of each team member, highlighting their relevant skills and experience. It may also include a chart showing the organizational structure of your business, identifying the roles and responsibilities of each team member.</a:t>
            </a:r>
            <a:endParaRPr lang="en-US" dirty="0"/>
          </a:p>
        </p:txBody>
      </p:sp>
    </p:spTree>
    <p:extLst>
      <p:ext uri="{BB962C8B-B14F-4D97-AF65-F5344CB8AC3E}">
        <p14:creationId xmlns:p14="http://schemas.microsoft.com/office/powerpoint/2010/main" xmlns="" val="702996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2592925" y="514115"/>
            <a:ext cx="8911687" cy="749077"/>
          </a:xfrm>
          <a:prstGeom prst="rect">
            <a:avLst/>
          </a:prstGeom>
        </p:spPr>
        <p:txBody>
          <a:bodyPr spcFirstLastPara="1" vert="horz" wrap="square" lIns="121900" tIns="121900" rIns="121900" bIns="121900" rtlCol="0" anchor="t" anchorCtr="0">
            <a:normAutofit/>
          </a:bodyPr>
          <a:lstStyle/>
          <a:p>
            <a:r>
              <a:rPr lang="en-US" sz="2800" b="1" i="0" u="none" strike="noStrike" baseline="-25000" dirty="0">
                <a:solidFill>
                  <a:srgbClr val="000000"/>
                </a:solidFill>
                <a:latin typeface="Arial" panose="020B0604020202020204" pitchFamily="34" charset="0"/>
              </a:rPr>
              <a:t>HELLO GUYS AND WELCOME!</a:t>
            </a:r>
            <a:endParaRPr sz="2800" b="1" dirty="0">
              <a:solidFill>
                <a:srgbClr val="660033"/>
              </a:solidFill>
            </a:endParaRPr>
          </a:p>
        </p:txBody>
      </p:sp>
      <p:sp>
        <p:nvSpPr>
          <p:cNvPr id="60" name="Google Shape;60;p14"/>
          <p:cNvSpPr txBox="1">
            <a:spLocks noGrp="1"/>
          </p:cNvSpPr>
          <p:nvPr>
            <p:ph idx="1"/>
          </p:nvPr>
        </p:nvSpPr>
        <p:spPr>
          <a:xfrm>
            <a:off x="2477729" y="1699967"/>
            <a:ext cx="9030596" cy="3777622"/>
          </a:xfrm>
          <a:prstGeom prst="rect">
            <a:avLst/>
          </a:prstGeom>
        </p:spPr>
        <p:txBody>
          <a:bodyPr spcFirstLastPara="1" vert="horz" wrap="square" lIns="121900" tIns="121900" rIns="121900" bIns="121900" rtlCol="0" anchor="t" anchorCtr="0">
            <a:normAutofit/>
          </a:bodyPr>
          <a:lstStyle/>
          <a:p>
            <a:pPr marL="0" indent="0">
              <a:spcBef>
                <a:spcPts val="1600"/>
              </a:spcBef>
              <a:spcAft>
                <a:spcPts val="1600"/>
              </a:spcAft>
              <a:buNone/>
            </a:pPr>
            <a:r>
              <a:rPr lang="en-US" dirty="0"/>
              <a:t>"A business plan is a roadmap to success, outlining your goals, strategies, and tactics for navigating the ups and downs of entrepreneurship. Think of it as your trusty GPS for the business world!"</a:t>
            </a:r>
          </a:p>
          <a:p>
            <a:pPr marL="0" indent="0">
              <a:spcBef>
                <a:spcPts val="1600"/>
              </a:spcBef>
              <a:spcAft>
                <a:spcPts val="1600"/>
              </a:spcAft>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D0219F1-9E82-E268-ADE9-ECA330D201A1}"/>
              </a:ext>
            </a:extLst>
          </p:cNvPr>
          <p:cNvSpPr>
            <a:spLocks noGrp="1"/>
          </p:cNvSpPr>
          <p:nvPr>
            <p:ph idx="4294967295"/>
          </p:nvPr>
        </p:nvSpPr>
        <p:spPr>
          <a:xfrm>
            <a:off x="3276600" y="2133600"/>
            <a:ext cx="7888705" cy="3778250"/>
          </a:xfrm>
        </p:spPr>
        <p:txBody>
          <a:bodyPr/>
          <a:lstStyle/>
          <a:p>
            <a:r>
              <a:rPr lang="en-US" b="1" dirty="0"/>
              <a:t>THANKS FOR BUILDING AWESOME STUFF</a:t>
            </a:r>
          </a:p>
          <a:p>
            <a:pPr>
              <a:buNone/>
            </a:pPr>
            <a:endParaRPr lang="en-US" dirty="0"/>
          </a:p>
        </p:txBody>
      </p:sp>
    </p:spTree>
    <p:extLst>
      <p:ext uri="{BB962C8B-B14F-4D97-AF65-F5344CB8AC3E}">
        <p14:creationId xmlns:p14="http://schemas.microsoft.com/office/powerpoint/2010/main" xmlns="" val="833506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667E3D-BC8A-20B4-BBF6-B4F0E5F022CA}"/>
              </a:ext>
            </a:extLst>
          </p:cNvPr>
          <p:cNvSpPr>
            <a:spLocks noGrp="1"/>
          </p:cNvSpPr>
          <p:nvPr>
            <p:ph type="title"/>
          </p:nvPr>
        </p:nvSpPr>
        <p:spPr>
          <a:xfrm>
            <a:off x="2489686" y="225904"/>
            <a:ext cx="8911687" cy="1280890"/>
          </a:xfrm>
        </p:spPr>
        <p:txBody>
          <a:bodyPr>
            <a:normAutofit/>
          </a:bodyPr>
          <a:lstStyle/>
          <a:p>
            <a:r>
              <a:rPr lang="en-US" sz="3200" b="1" i="0" u="none" strike="noStrike" baseline="-25000" dirty="0">
                <a:solidFill>
                  <a:srgbClr val="000000"/>
                </a:solidFill>
                <a:latin typeface="Arial" panose="020B0604020202020204" pitchFamily="34" charset="0"/>
              </a:rPr>
              <a:t>OVERVIEW OF A BUSINESS PLAN</a:t>
            </a:r>
            <a:endParaRPr lang="en-US" sz="3200" b="1" dirty="0"/>
          </a:p>
        </p:txBody>
      </p:sp>
      <p:sp>
        <p:nvSpPr>
          <p:cNvPr id="6" name="Content Placeholder 5">
            <a:extLst>
              <a:ext uri="{FF2B5EF4-FFF2-40B4-BE49-F238E27FC236}">
                <a16:creationId xmlns:a16="http://schemas.microsoft.com/office/drawing/2014/main" xmlns="" id="{A91476E3-2B03-3901-C2C0-5FE31DE2F3CE}"/>
              </a:ext>
            </a:extLst>
          </p:cNvPr>
          <p:cNvSpPr>
            <a:spLocks noGrp="1"/>
          </p:cNvSpPr>
          <p:nvPr>
            <p:ph idx="1"/>
          </p:nvPr>
        </p:nvSpPr>
        <p:spPr>
          <a:xfrm>
            <a:off x="2544967" y="1224116"/>
            <a:ext cx="8915400" cy="5014451"/>
          </a:xfrm>
        </p:spPr>
        <p:txBody>
          <a:bodyPr>
            <a:normAutofit fontScale="92500" lnSpcReduction="10000"/>
          </a:bodyPr>
          <a:lstStyle/>
          <a:p>
            <a:r>
              <a:rPr lang="en-US" dirty="0" smtClean="0"/>
              <a:t>Executive summary</a:t>
            </a:r>
            <a:endParaRPr lang="el-GR" dirty="0" smtClean="0"/>
          </a:p>
          <a:p>
            <a:r>
              <a:rPr lang="en-US" dirty="0" smtClean="0"/>
              <a:t>Company overview</a:t>
            </a:r>
            <a:endParaRPr lang="el-GR" dirty="0" smtClean="0"/>
          </a:p>
          <a:p>
            <a:r>
              <a:rPr lang="en-US" dirty="0" smtClean="0"/>
              <a:t>Market analysis</a:t>
            </a:r>
            <a:endParaRPr lang="el-GR" dirty="0" smtClean="0"/>
          </a:p>
          <a:p>
            <a:r>
              <a:rPr lang="en-US" dirty="0" smtClean="0"/>
              <a:t>Research</a:t>
            </a:r>
            <a:endParaRPr lang="el-GR" dirty="0" smtClean="0"/>
          </a:p>
          <a:p>
            <a:r>
              <a:rPr lang="en-US" dirty="0" err="1" smtClean="0"/>
              <a:t>Swot</a:t>
            </a:r>
            <a:endParaRPr lang="el-GR" dirty="0" smtClean="0"/>
          </a:p>
          <a:p>
            <a:r>
              <a:rPr lang="en-US" dirty="0" smtClean="0"/>
              <a:t>Description of products or services</a:t>
            </a:r>
            <a:endParaRPr lang="el-GR" dirty="0" smtClean="0"/>
          </a:p>
          <a:p>
            <a:r>
              <a:rPr lang="en-US" dirty="0" smtClean="0"/>
              <a:t>Competitive landscape</a:t>
            </a:r>
            <a:endParaRPr lang="el-GR" dirty="0" smtClean="0"/>
          </a:p>
          <a:p>
            <a:r>
              <a:rPr lang="en-US" dirty="0" smtClean="0"/>
              <a:t>Marketing overview</a:t>
            </a:r>
            <a:endParaRPr lang="el-GR" dirty="0" smtClean="0"/>
          </a:p>
          <a:p>
            <a:r>
              <a:rPr lang="en-US" dirty="0" smtClean="0"/>
              <a:t>Industry overview</a:t>
            </a:r>
            <a:endParaRPr lang="el-GR" dirty="0" smtClean="0"/>
          </a:p>
          <a:p>
            <a:r>
              <a:rPr lang="en-US" dirty="0" smtClean="0"/>
              <a:t>Operational plan</a:t>
            </a:r>
            <a:endParaRPr lang="el-GR" dirty="0" smtClean="0"/>
          </a:p>
          <a:p>
            <a:r>
              <a:rPr lang="en-US" dirty="0" smtClean="0"/>
              <a:t>Financial projections</a:t>
            </a:r>
            <a:endParaRPr lang="el-GR" dirty="0" smtClean="0"/>
          </a:p>
          <a:p>
            <a:r>
              <a:rPr lang="en-US" dirty="0" smtClean="0"/>
              <a:t>Policies</a:t>
            </a:r>
            <a:endParaRPr lang="el-GR" dirty="0" smtClean="0"/>
          </a:p>
          <a:p>
            <a:r>
              <a:rPr lang="en-US" dirty="0" smtClean="0"/>
              <a:t>Team</a:t>
            </a:r>
            <a:endParaRPr lang="el-GR" dirty="0" smtClean="0"/>
          </a:p>
          <a:p>
            <a:r>
              <a:rPr lang="en-US" dirty="0" smtClean="0"/>
              <a:t>References</a:t>
            </a:r>
            <a:endParaRPr lang="el-GR" dirty="0" smtClean="0"/>
          </a:p>
          <a:p>
            <a:endParaRPr lang="en-US" dirty="0"/>
          </a:p>
        </p:txBody>
      </p:sp>
    </p:spTree>
    <p:extLst>
      <p:ext uri="{BB962C8B-B14F-4D97-AF65-F5344CB8AC3E}">
        <p14:creationId xmlns:p14="http://schemas.microsoft.com/office/powerpoint/2010/main" xmlns="" val="3002162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FD6922-1CC8-BCF9-2115-1ED80DDBCC5E}"/>
              </a:ext>
            </a:extLst>
          </p:cNvPr>
          <p:cNvSpPr>
            <a:spLocks noGrp="1"/>
          </p:cNvSpPr>
          <p:nvPr>
            <p:ph type="title"/>
          </p:nvPr>
        </p:nvSpPr>
        <p:spPr/>
        <p:txBody>
          <a:bodyPr/>
          <a:lstStyle/>
          <a:p>
            <a:r>
              <a:rPr lang="en-US" sz="1800" b="1" dirty="0">
                <a:effectLst/>
                <a:latin typeface="Arial" panose="020B0604020202020204" pitchFamily="34" charset="0"/>
                <a:ea typeface="Arial" panose="020B0604020202020204" pitchFamily="34" charset="0"/>
                <a:cs typeface="Arial" panose="020B0604020202020204" pitchFamily="34" charset="0"/>
              </a:rPr>
              <a:t>EXECUTIVE SUMMARY</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F092810E-1173-A918-6B40-3B8677401266}"/>
              </a:ext>
            </a:extLst>
          </p:cNvPr>
          <p:cNvSpPr>
            <a:spLocks noGrp="1"/>
          </p:cNvSpPr>
          <p:nvPr>
            <p:ph idx="1"/>
          </p:nvPr>
        </p:nvSpPr>
        <p:spPr/>
        <p:txBody>
          <a:bodyPr/>
          <a:lstStyle/>
          <a:p>
            <a:r>
              <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rPr>
              <a:t>The executive summary is typically written for busy executives, stakeholders, or decision­makers who do not have the time to read a lengthy report or proposal. It provides them with the information they need to make informed decisions or take action based on the main findings or recommendations of the report</a:t>
            </a:r>
            <a:endParaRPr lang="en-US" dirty="0"/>
          </a:p>
        </p:txBody>
      </p:sp>
    </p:spTree>
    <p:extLst>
      <p:ext uri="{BB962C8B-B14F-4D97-AF65-F5344CB8AC3E}">
        <p14:creationId xmlns:p14="http://schemas.microsoft.com/office/powerpoint/2010/main" xmlns="" val="2600473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3FF6B6-8171-95BD-ECC0-CFC3B1DE11CA}"/>
              </a:ext>
            </a:extLst>
          </p:cNvPr>
          <p:cNvSpPr>
            <a:spLocks noGrp="1"/>
          </p:cNvSpPr>
          <p:nvPr>
            <p:ph type="title"/>
          </p:nvPr>
        </p:nvSpPr>
        <p:spPr/>
        <p:txBody>
          <a:bodyPr/>
          <a:lstStyle/>
          <a:p>
            <a:r>
              <a:rPr lang="en-US" sz="1800" b="1" dirty="0">
                <a:effectLst/>
                <a:latin typeface="Arial" panose="020B0604020202020204" pitchFamily="34" charset="0"/>
                <a:ea typeface="Arial" panose="020B0604020202020204" pitchFamily="34" charset="0"/>
                <a:cs typeface="Arial" panose="020B0604020202020204" pitchFamily="34" charset="0"/>
              </a:rPr>
              <a:t>COMPANY OVERVIEW</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D2746ABF-82FA-8C65-197F-DB94AA4EEAB6}"/>
              </a:ext>
            </a:extLst>
          </p:cNvPr>
          <p:cNvSpPr>
            <a:spLocks noGrp="1"/>
          </p:cNvSpPr>
          <p:nvPr>
            <p:ph idx="1"/>
          </p:nvPr>
        </p:nvSpPr>
        <p:spPr/>
        <p:txBody>
          <a:bodyPr/>
          <a:lstStyle/>
          <a:p>
            <a:pPr marL="0" marR="0" algn="just">
              <a:lnSpc>
                <a:spcPct val="120000"/>
              </a:lnSpc>
              <a:spcBef>
                <a:spcPts val="0"/>
              </a:spcBef>
              <a:spcAft>
                <a:spcPts val="0"/>
              </a:spcAft>
            </a:pPr>
            <a:r>
              <a:rPr lang="en-US" sz="1800" dirty="0">
                <a:effectLst/>
                <a:latin typeface="Arial" panose="020B0604020202020204" pitchFamily="34" charset="0"/>
                <a:ea typeface="Arial" panose="020B0604020202020204" pitchFamily="34" charset="0"/>
                <a:cs typeface="Arial" panose="020B0604020202020204" pitchFamily="34" charset="0"/>
              </a:rPr>
              <a:t>The company overview section is typically found at the beginning of a business plan or investor presentation and provides a </a:t>
            </a:r>
            <a:r>
              <a:rPr lang="en-US" sz="1800" b="1" u="sng" dirty="0">
                <a:effectLst/>
                <a:latin typeface="Arial" panose="020B0604020202020204" pitchFamily="34" charset="0"/>
                <a:ea typeface="Arial" panose="020B0604020202020204" pitchFamily="34" charset="0"/>
                <a:cs typeface="Arial" panose="020B0604020202020204" pitchFamily="34" charset="0"/>
              </a:rPr>
              <a:t>brief summary of the business</a:t>
            </a:r>
            <a:r>
              <a:rPr lang="en-US" sz="1800" b="1" dirty="0">
                <a:effectLst/>
                <a:latin typeface="Arial" panose="020B0604020202020204" pitchFamily="34" charset="0"/>
                <a:ea typeface="Arial" panose="020B0604020202020204" pitchFamily="34" charset="0"/>
                <a:cs typeface="Arial" panose="020B0604020202020204" pitchFamily="34" charset="0"/>
              </a:rPr>
              <a:t>, </a:t>
            </a:r>
            <a:r>
              <a:rPr lang="en-US" sz="1800" b="1" u="sng" dirty="0">
                <a:effectLst/>
                <a:latin typeface="Arial" panose="020B0604020202020204" pitchFamily="34" charset="0"/>
                <a:ea typeface="Arial" panose="020B0604020202020204" pitchFamily="34" charset="0"/>
                <a:cs typeface="Arial" panose="020B0604020202020204" pitchFamily="34" charset="0"/>
              </a:rPr>
              <a:t>includin</a:t>
            </a:r>
            <a:r>
              <a:rPr lang="en-US" sz="1800" b="1" dirty="0">
                <a:effectLst/>
                <a:latin typeface="Arial" panose="020B0604020202020204" pitchFamily="34" charset="0"/>
                <a:ea typeface="Arial" panose="020B0604020202020204" pitchFamily="34" charset="0"/>
                <a:cs typeface="Arial" panose="020B0604020202020204" pitchFamily="34" charset="0"/>
              </a:rPr>
              <a:t>g </a:t>
            </a:r>
            <a:r>
              <a:rPr lang="en-US" sz="1800" b="1" u="sng" dirty="0">
                <a:effectLst/>
                <a:latin typeface="Arial" panose="020B0604020202020204" pitchFamily="34" charset="0"/>
                <a:ea typeface="Arial" panose="020B0604020202020204" pitchFamily="34" charset="0"/>
                <a:cs typeface="Arial" panose="020B0604020202020204" pitchFamily="34" charset="0"/>
              </a:rPr>
              <a:t>its histor</a:t>
            </a:r>
            <a:r>
              <a:rPr lang="en-US" sz="1800" b="1" dirty="0">
                <a:effectLst/>
                <a:latin typeface="Arial" panose="020B0604020202020204" pitchFamily="34" charset="0"/>
                <a:ea typeface="Arial" panose="020B0604020202020204" pitchFamily="34" charset="0"/>
                <a:cs typeface="Arial" panose="020B0604020202020204" pitchFamily="34" charset="0"/>
              </a:rPr>
              <a:t>y, </a:t>
            </a:r>
            <a:r>
              <a:rPr lang="en-US" sz="1800" b="1" u="sng" dirty="0">
                <a:effectLst/>
                <a:latin typeface="Arial" panose="020B0604020202020204" pitchFamily="34" charset="0"/>
                <a:ea typeface="Arial" panose="020B0604020202020204" pitchFamily="34" charset="0"/>
                <a:cs typeface="Arial" panose="020B0604020202020204" pitchFamily="34" charset="0"/>
              </a:rPr>
              <a:t>products or services</a:t>
            </a:r>
            <a:r>
              <a:rPr lang="en-US" sz="1800" b="1" dirty="0">
                <a:effectLst/>
                <a:latin typeface="Arial" panose="020B0604020202020204" pitchFamily="34" charset="0"/>
                <a:ea typeface="Arial" panose="020B0604020202020204" pitchFamily="34" charset="0"/>
                <a:cs typeface="Arial" panose="020B0604020202020204" pitchFamily="34" charset="0"/>
              </a:rPr>
              <a:t>, </a:t>
            </a:r>
            <a:r>
              <a:rPr lang="en-US" sz="1800" b="1" u="sng" dirty="0">
                <a:effectLst/>
                <a:latin typeface="Arial" panose="020B0604020202020204" pitchFamily="34" charset="0"/>
                <a:ea typeface="Arial" panose="020B0604020202020204" pitchFamily="34" charset="0"/>
                <a:cs typeface="Arial" panose="020B0604020202020204" pitchFamily="34" charset="0"/>
              </a:rPr>
              <a:t>market position</a:t>
            </a:r>
            <a:r>
              <a:rPr lang="en-US" sz="1800" b="1" dirty="0">
                <a:effectLst/>
                <a:latin typeface="Arial" panose="020B0604020202020204" pitchFamily="34" charset="0"/>
                <a:ea typeface="Arial" panose="020B0604020202020204" pitchFamily="34" charset="0"/>
                <a:cs typeface="Arial" panose="020B0604020202020204" pitchFamily="34" charset="0"/>
              </a:rPr>
              <a:t>, </a:t>
            </a:r>
            <a:r>
              <a:rPr lang="en-US" sz="1800" b="1" u="sng" dirty="0">
                <a:effectLst/>
                <a:latin typeface="Arial" panose="020B0604020202020204" pitchFamily="34" charset="0"/>
                <a:ea typeface="Arial" panose="020B0604020202020204" pitchFamily="34" charset="0"/>
                <a:cs typeface="Arial" panose="020B0604020202020204" pitchFamily="34" charset="0"/>
              </a:rPr>
              <a:t>mana</a:t>
            </a:r>
            <a:r>
              <a:rPr lang="en-US" sz="1800" b="1" dirty="0">
                <a:effectLst/>
                <a:latin typeface="Arial" panose="020B0604020202020204" pitchFamily="34" charset="0"/>
                <a:ea typeface="Arial" panose="020B0604020202020204" pitchFamily="34" charset="0"/>
                <a:cs typeface="Arial" panose="020B0604020202020204" pitchFamily="34" charset="0"/>
              </a:rPr>
              <a:t>g</a:t>
            </a:r>
            <a:r>
              <a:rPr lang="en-US" sz="1800" b="1" u="sng" dirty="0">
                <a:effectLst/>
                <a:latin typeface="Arial" panose="020B0604020202020204" pitchFamily="34" charset="0"/>
                <a:ea typeface="Arial" panose="020B0604020202020204" pitchFamily="34" charset="0"/>
                <a:cs typeface="Arial" panose="020B0604020202020204" pitchFamily="34" charset="0"/>
              </a:rPr>
              <a:t>ement team</a:t>
            </a:r>
            <a:r>
              <a:rPr lang="en-US" sz="1800" b="1" dirty="0">
                <a:effectLst/>
                <a:latin typeface="Arial" panose="020B0604020202020204" pitchFamily="34" charset="0"/>
                <a:ea typeface="Arial" panose="020B0604020202020204" pitchFamily="34" charset="0"/>
                <a:cs typeface="Arial" panose="020B0604020202020204" pitchFamily="34" charset="0"/>
              </a:rPr>
              <a:t>, </a:t>
            </a:r>
            <a:r>
              <a:rPr lang="en-US" sz="1800" b="1" u="sng" dirty="0">
                <a:effectLst/>
                <a:latin typeface="Arial" panose="020B0604020202020204" pitchFamily="34" charset="0"/>
                <a:ea typeface="Arial" panose="020B0604020202020204" pitchFamily="34" charset="0"/>
                <a:cs typeface="Arial" panose="020B0604020202020204" pitchFamily="34" charset="0"/>
              </a:rPr>
              <a:t>and financial performance.</a:t>
            </a:r>
            <a:r>
              <a:rPr lang="en-US" sz="1800" b="1" dirty="0">
                <a:effectLst/>
                <a:latin typeface="Arial" panose="020B0604020202020204" pitchFamily="34" charset="0"/>
                <a:ea typeface="Arial" panose="020B0604020202020204" pitchFamily="34" charset="0"/>
                <a:cs typeface="Arial" panose="020B0604020202020204" pitchFamily="34" charset="0"/>
              </a:rPr>
              <a:t> </a:t>
            </a:r>
            <a:r>
              <a:rPr lang="en-US" sz="1800" dirty="0">
                <a:effectLst/>
                <a:latin typeface="Arial" panose="020B0604020202020204" pitchFamily="34" charset="0"/>
                <a:ea typeface="Arial" panose="020B0604020202020204" pitchFamily="34" charset="0"/>
                <a:cs typeface="Arial" panose="020B0604020202020204" pitchFamily="34" charset="0"/>
              </a:rPr>
              <a:t>It serves as an introduction to the reader, providing a snapshot of the company and setting the stage for the rest of the document. The information in the company overview helps the reader understand the nature of the business, what it does, and what its goals are</a:t>
            </a:r>
            <a:r>
              <a:rPr lang="en-US" sz="1800" dirty="0" smtClean="0">
                <a:effectLst/>
                <a:latin typeface="Arial" panose="020B0604020202020204" pitchFamily="34" charset="0"/>
                <a:ea typeface="Arial" panose="020B0604020202020204" pitchFamily="34" charset="0"/>
                <a:cs typeface="Arial" panose="020B0604020202020204" pitchFamily="34" charset="0"/>
              </a:rPr>
              <a:t>.</a:t>
            </a:r>
            <a:endParaRPr lang="en-US" dirty="0">
              <a:latin typeface="Arial" panose="020B0604020202020204" pitchFamily="34" charset="0"/>
              <a:ea typeface="Arial" panose="020B0604020202020204" pitchFamily="34" charset="0"/>
            </a:endParaRPr>
          </a:p>
          <a:p>
            <a:pPr marL="0" marR="0" algn="just">
              <a:lnSpc>
                <a:spcPct val="120000"/>
              </a:lnSpc>
              <a:spcBef>
                <a:spcPts val="0"/>
              </a:spcBef>
              <a:spcAft>
                <a:spcPts val="0"/>
              </a:spcAft>
              <a:buNone/>
            </a:pP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Tree>
    <p:extLst>
      <p:ext uri="{BB962C8B-B14F-4D97-AF65-F5344CB8AC3E}">
        <p14:creationId xmlns:p14="http://schemas.microsoft.com/office/powerpoint/2010/main" xmlns="" val="1853496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D113D5-923D-CDCF-F0BD-3AAB60773BA2}"/>
              </a:ext>
            </a:extLst>
          </p:cNvPr>
          <p:cNvSpPr>
            <a:spLocks noGrp="1"/>
          </p:cNvSpPr>
          <p:nvPr>
            <p:ph type="title"/>
          </p:nvPr>
        </p:nvSpPr>
        <p:spPr>
          <a:xfrm>
            <a:off x="3005880" y="653607"/>
            <a:ext cx="8911687" cy="1280890"/>
          </a:xfrm>
        </p:spPr>
        <p:txBody>
          <a:bodyPr/>
          <a:lstStyle/>
          <a:p>
            <a:r>
              <a:rPr lang="en-US" sz="1800" b="1" dirty="0">
                <a:effectLst/>
                <a:latin typeface="Arial" panose="020B0604020202020204" pitchFamily="34" charset="0"/>
                <a:ea typeface="Arial" panose="020B0604020202020204" pitchFamily="34" charset="0"/>
                <a:cs typeface="Arial" panose="020B0604020202020204" pitchFamily="34" charset="0"/>
              </a:rPr>
              <a:t>MARKET ANALYSIS</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B06E5245-E227-7069-A6BC-841721D7CECA}"/>
              </a:ext>
            </a:extLst>
          </p:cNvPr>
          <p:cNvSpPr>
            <a:spLocks noGrp="1"/>
          </p:cNvSpPr>
          <p:nvPr>
            <p:ph idx="1"/>
          </p:nvPr>
        </p:nvSpPr>
        <p:spPr>
          <a:xfrm>
            <a:off x="2618709" y="2118852"/>
            <a:ext cx="8915400" cy="3777622"/>
          </a:xfrm>
        </p:spPr>
        <p:txBody>
          <a:bodyPr/>
          <a:lstStyle/>
          <a:p>
            <a:pPr marL="774700" marR="0" indent="38100" algn="just">
              <a:lnSpc>
                <a:spcPct val="120000"/>
              </a:lnSpc>
              <a:spcBef>
                <a:spcPts val="0"/>
              </a:spcBef>
              <a:spcAft>
                <a:spcPts val="0"/>
              </a:spcAft>
            </a:pPr>
            <a:r>
              <a:rPr lang="en-US" sz="1800" dirty="0">
                <a:effectLst/>
                <a:latin typeface="Arial" panose="020B0604020202020204" pitchFamily="34" charset="0"/>
                <a:ea typeface="Arial" panose="020B0604020202020204" pitchFamily="34" charset="0"/>
                <a:cs typeface="Arial" panose="020B0604020202020204" pitchFamily="34" charset="0"/>
              </a:rPr>
              <a:t>The market analysis section of a business plan provides an overview of the industry, target market, and competition. It helps the reader understand the market opportunity and how the company plans to succeed. This section includes I</a:t>
            </a:r>
          </a:p>
          <a:p>
            <a:pPr marL="774700" marR="0" indent="38100" algn="just">
              <a:lnSpc>
                <a:spcPct val="120000"/>
              </a:lnSpc>
              <a:spcBef>
                <a:spcPts val="0"/>
              </a:spcBef>
              <a:spcAft>
                <a:spcPts val="0"/>
              </a:spcAft>
            </a:pPr>
            <a:r>
              <a:rPr lang="en-US" sz="1800" dirty="0" smtClean="0">
                <a:effectLst/>
                <a:latin typeface="Arial" panose="020B0604020202020204" pitchFamily="34" charset="0"/>
                <a:ea typeface="Arial" panose="020B0604020202020204" pitchFamily="34" charset="0"/>
                <a:cs typeface="Arial" panose="020B0604020202020204" pitchFamily="34" charset="0"/>
              </a:rPr>
              <a:t>Information </a:t>
            </a:r>
            <a:r>
              <a:rPr lang="en-US" sz="1800" dirty="0">
                <a:effectLst/>
                <a:latin typeface="Arial" panose="020B0604020202020204" pitchFamily="34" charset="0"/>
                <a:ea typeface="Arial" panose="020B0604020202020204" pitchFamily="34" charset="0"/>
                <a:cs typeface="Arial" panose="020B0604020202020204" pitchFamily="34" charset="0"/>
              </a:rPr>
              <a:t>on market size, growth trends, customer needs, and the competitive landscape. The market analysis is important because it helps the reader understand the market context and how the company plans to differentiate itself.</a:t>
            </a:r>
            <a:endParaRPr lang="en-US" sz="1800" dirty="0">
              <a:effectLst/>
              <a:latin typeface="Arial" panose="020B0604020202020204" pitchFamily="34" charset="0"/>
              <a:ea typeface="Arial" panose="020B0604020202020204" pitchFamily="34" charset="0"/>
            </a:endParaRPr>
          </a:p>
          <a:p>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Tree>
    <p:extLst>
      <p:ext uri="{BB962C8B-B14F-4D97-AF65-F5344CB8AC3E}">
        <p14:creationId xmlns:p14="http://schemas.microsoft.com/office/powerpoint/2010/main" xmlns="" val="2004202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A48BD9-7DFD-B7C1-788B-11F907DFC947}"/>
              </a:ext>
            </a:extLst>
          </p:cNvPr>
          <p:cNvSpPr>
            <a:spLocks noGrp="1"/>
          </p:cNvSpPr>
          <p:nvPr>
            <p:ph type="title"/>
          </p:nvPr>
        </p:nvSpPr>
        <p:spPr/>
        <p:txBody>
          <a:bodyPr/>
          <a:lstStyle/>
          <a:p>
            <a:r>
              <a:rPr lang="en-US" sz="1800" b="1" dirty="0">
                <a:effectLst/>
                <a:latin typeface="Arial" panose="020B0604020202020204" pitchFamily="34" charset="0"/>
                <a:ea typeface="Arial" panose="020B0604020202020204" pitchFamily="34" charset="0"/>
                <a:cs typeface="Arial" panose="020B0604020202020204" pitchFamily="34" charset="0"/>
              </a:rPr>
              <a:t>RESEARCH</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47BCED80-BB2D-9EE5-9410-B7AAF4AD5781}"/>
              </a:ext>
            </a:extLst>
          </p:cNvPr>
          <p:cNvSpPr>
            <a:spLocks noGrp="1"/>
          </p:cNvSpPr>
          <p:nvPr>
            <p:ph idx="1"/>
          </p:nvPr>
        </p:nvSpPr>
        <p:spPr/>
        <p:txBody>
          <a:bodyPr/>
          <a:lstStyle/>
          <a:p>
            <a:pPr marL="0" marR="0" algn="just">
              <a:lnSpc>
                <a:spcPct val="120000"/>
              </a:lnSpc>
              <a:spcBef>
                <a:spcPts val="0"/>
              </a:spcBef>
              <a:spcAft>
                <a:spcPts val="0"/>
              </a:spcAft>
            </a:pPr>
            <a:r>
              <a:rPr lang="en-US" sz="1800" dirty="0">
                <a:effectLst/>
                <a:latin typeface="Arial" panose="020B0604020202020204" pitchFamily="34" charset="0"/>
                <a:ea typeface="Arial" panose="020B0604020202020204" pitchFamily="34" charset="0"/>
                <a:cs typeface="Arial" panose="020B0604020202020204" pitchFamily="34" charset="0"/>
              </a:rPr>
              <a:t>The research section of a business plan explains how the company is using research to fuel growth and develop products to solve problems. It summarizes market research, outlines innovation plans, and highlights ongoing research efforts. This section demonstrates the company's commitment to evidence-based decision-making and continuous improvement for long-term success.</a:t>
            </a:r>
            <a:endParaRPr lang="en-US" sz="1800" dirty="0">
              <a:effectLst/>
              <a:latin typeface="Arial" panose="020B0604020202020204" pitchFamily="34" charset="0"/>
              <a:ea typeface="Arial" panose="020B0604020202020204" pitchFamily="34" charset="0"/>
            </a:endParaRPr>
          </a:p>
          <a:p>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Tree>
    <p:extLst>
      <p:ext uri="{BB962C8B-B14F-4D97-AF65-F5344CB8AC3E}">
        <p14:creationId xmlns:p14="http://schemas.microsoft.com/office/powerpoint/2010/main" xmlns="" val="4267440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EB46CB-9549-5065-EE65-376002CA202E}"/>
              </a:ext>
            </a:extLst>
          </p:cNvPr>
          <p:cNvSpPr>
            <a:spLocks noGrp="1"/>
          </p:cNvSpPr>
          <p:nvPr>
            <p:ph type="title"/>
          </p:nvPr>
        </p:nvSpPr>
        <p:spPr/>
        <p:txBody>
          <a:bodyPr/>
          <a:lstStyle/>
          <a:p>
            <a:r>
              <a:rPr lang="en-US" sz="1800" b="1" dirty="0">
                <a:effectLst/>
                <a:latin typeface="Arial" panose="020B0604020202020204" pitchFamily="34" charset="0"/>
                <a:ea typeface="Arial" panose="020B0604020202020204" pitchFamily="34" charset="0"/>
                <a:cs typeface="Arial" panose="020B0604020202020204" pitchFamily="34" charset="0"/>
              </a:rPr>
              <a:t>SWOT</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xmlns="" id="{53AD842D-4511-11D0-4B5D-BF2CB1F32505}"/>
              </a:ext>
            </a:extLst>
          </p:cNvPr>
          <p:cNvSpPr>
            <a:spLocks noGrp="1"/>
          </p:cNvSpPr>
          <p:nvPr>
            <p:ph idx="1"/>
          </p:nvPr>
        </p:nvSpPr>
        <p:spPr/>
        <p:txBody>
          <a:bodyPr/>
          <a:lstStyle/>
          <a:p>
            <a:pPr marL="1270000" marR="0" algn="just">
              <a:lnSpc>
                <a:spcPct val="120000"/>
              </a:lnSpc>
              <a:spcBef>
                <a:spcPts val="0"/>
              </a:spcBef>
              <a:spcAft>
                <a:spcPts val="0"/>
              </a:spcAft>
            </a:pPr>
            <a:r>
              <a:rPr lang="en-US" sz="1800" dirty="0">
                <a:effectLst/>
                <a:latin typeface="Arial" panose="020B0604020202020204" pitchFamily="34" charset="0"/>
                <a:ea typeface="Arial" panose="020B0604020202020204" pitchFamily="34" charset="0"/>
                <a:cs typeface="Arial" panose="020B0604020202020204" pitchFamily="34" charset="0"/>
              </a:rPr>
              <a:t>The SWOT section of a business plan highlights the company's strengths, weaknesses, opportunities, and threats. It concisely summarizes the internal and external factors that can impact the company's performance.</a:t>
            </a:r>
            <a:endParaRPr lang="en-US" sz="1800" dirty="0">
              <a:effectLst/>
              <a:latin typeface="Arial" panose="020B0604020202020204" pitchFamily="34" charset="0"/>
              <a:ea typeface="Arial" panose="020B0604020202020204" pitchFamily="34" charset="0"/>
            </a:endParaRPr>
          </a:p>
          <a:p>
            <a:pPr>
              <a:buNone/>
            </a:pP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Tree>
    <p:extLst>
      <p:ext uri="{BB962C8B-B14F-4D97-AF65-F5344CB8AC3E}">
        <p14:creationId xmlns:p14="http://schemas.microsoft.com/office/powerpoint/2010/main" xmlns="" val="309070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FAE4AE-2A33-23A3-5883-CCC3925759E2}"/>
              </a:ext>
            </a:extLst>
          </p:cNvPr>
          <p:cNvSpPr>
            <a:spLocks noGrp="1"/>
          </p:cNvSpPr>
          <p:nvPr>
            <p:ph type="title"/>
          </p:nvPr>
        </p:nvSpPr>
        <p:spPr/>
        <p:txBody>
          <a:bodyPr/>
          <a:lstStyle/>
          <a:p>
            <a:r>
              <a:rPr lang="en-US" sz="1800" b="1" dirty="0">
                <a:effectLst/>
                <a:latin typeface="Arial" panose="020B0604020202020204" pitchFamily="34" charset="0"/>
                <a:ea typeface="Arial" panose="020B0604020202020204" pitchFamily="34" charset="0"/>
                <a:cs typeface="Arial" panose="020B0604020202020204" pitchFamily="34" charset="0"/>
              </a:rPr>
              <a:t>SWOT EXAMPLE (1)</a:t>
            </a:r>
            <a:r>
              <a:rPr lang="en-US" sz="1800" dirty="0">
                <a:effectLst/>
                <a:latin typeface="Arial" panose="020B0604020202020204" pitchFamily="34" charset="0"/>
                <a:ea typeface="Arial" panose="020B0604020202020204" pitchFamily="34" charset="0"/>
              </a:rPr>
              <a:t/>
            </a:r>
            <a:br>
              <a:rPr lang="en-US" sz="1800" dirty="0">
                <a:effectLst/>
                <a:latin typeface="Arial" panose="020B0604020202020204" pitchFamily="34" charset="0"/>
                <a:ea typeface="Arial" panose="020B0604020202020204" pitchFamily="34" charset="0"/>
              </a:rPr>
            </a:br>
            <a:endParaRPr lang="en-US" dirty="0"/>
          </a:p>
        </p:txBody>
      </p:sp>
      <p:sp>
        <p:nvSpPr>
          <p:cNvPr id="4" name="Text Placeholder 3">
            <a:extLst>
              <a:ext uri="{FF2B5EF4-FFF2-40B4-BE49-F238E27FC236}">
                <a16:creationId xmlns:a16="http://schemas.microsoft.com/office/drawing/2014/main" xmlns="" id="{48E5F645-B60F-83EC-3836-CD05C4273F94}"/>
              </a:ext>
            </a:extLst>
          </p:cNvPr>
          <p:cNvSpPr>
            <a:spLocks noGrp="1"/>
          </p:cNvSpPr>
          <p:nvPr>
            <p:ph type="body" idx="1"/>
          </p:nvPr>
        </p:nvSpPr>
        <p:spPr/>
        <p:txBody>
          <a:bodyPr/>
          <a:lstStyle/>
          <a:p>
            <a:r>
              <a:rPr lang="en-US" sz="2400" dirty="0">
                <a:solidFill>
                  <a:srgbClr val="72BBCE"/>
                </a:solidFill>
                <a:effectLst/>
                <a:latin typeface="Arial" panose="020B0604020202020204" pitchFamily="34" charset="0"/>
                <a:ea typeface="Arial" panose="020B0604020202020204" pitchFamily="34" charset="0"/>
                <a:cs typeface="Arial" panose="020B0604020202020204" pitchFamily="34" charset="0"/>
              </a:rPr>
              <a:t>STRENGTHS</a:t>
            </a:r>
            <a:endParaRPr lang="en-US" sz="2400" dirty="0">
              <a:effectLst/>
              <a:latin typeface="Arial" panose="020B0604020202020204" pitchFamily="34" charset="0"/>
              <a:ea typeface="Arial" panose="020B0604020202020204" pitchFamily="34" charset="0"/>
            </a:endParaRPr>
          </a:p>
          <a:p>
            <a:endParaRPr lang="en-US" dirty="0"/>
          </a:p>
        </p:txBody>
      </p:sp>
      <p:sp>
        <p:nvSpPr>
          <p:cNvPr id="3" name="Content Placeholder 2">
            <a:extLst>
              <a:ext uri="{FF2B5EF4-FFF2-40B4-BE49-F238E27FC236}">
                <a16:creationId xmlns:a16="http://schemas.microsoft.com/office/drawing/2014/main" xmlns="" id="{F3994B5E-15C3-1516-334B-F3E2FFE2AA46}"/>
              </a:ext>
            </a:extLst>
          </p:cNvPr>
          <p:cNvSpPr>
            <a:spLocks noGrp="1"/>
          </p:cNvSpPr>
          <p:nvPr>
            <p:ph sz="half" idx="2"/>
          </p:nvPr>
        </p:nvSpPr>
        <p:spPr/>
        <p:txBody>
          <a:bodyPr>
            <a:normAutofit/>
          </a:bodyPr>
          <a:lstStyle/>
          <a:p>
            <a:pPr marL="342900" marR="0" lvl="0" indent="-342900">
              <a:lnSpc>
                <a:spcPct val="122000"/>
              </a:lnSpc>
              <a:spcBef>
                <a:spcPts val="0"/>
              </a:spcBef>
              <a:spcAft>
                <a:spcPts val="0"/>
              </a:spcAft>
              <a:buClr>
                <a:srgbClr val="000000"/>
              </a:buClr>
              <a:buSzPts val="2100"/>
              <a:buFont typeface="Arial" panose="020B0604020202020204" pitchFamily="34" charset="0"/>
              <a:buChar char="•"/>
              <a:tabLst>
                <a:tab pos="4591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Innovative product with a unique value proposition</a:t>
            </a:r>
          </a:p>
          <a:p>
            <a:pPr marL="342900" marR="0" lvl="0" indent="-342900">
              <a:lnSpc>
                <a:spcPct val="122000"/>
              </a:lnSpc>
              <a:spcBef>
                <a:spcPts val="0"/>
              </a:spcBef>
              <a:spcAft>
                <a:spcPts val="0"/>
              </a:spcAft>
              <a:buClr>
                <a:srgbClr val="000000"/>
              </a:buClr>
              <a:buSzPts val="2100"/>
              <a:buFont typeface="Arial" panose="020B0604020202020204" pitchFamily="34" charset="0"/>
              <a:buChar char="•"/>
              <a:tabLst>
                <a:tab pos="4591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Strong and experienced founding team with a track record of success</a:t>
            </a:r>
          </a:p>
          <a:p>
            <a:pPr marL="342900" marR="0" lvl="0" indent="-342900">
              <a:lnSpc>
                <a:spcPct val="122000"/>
              </a:lnSpc>
              <a:spcBef>
                <a:spcPts val="0"/>
              </a:spcBef>
              <a:spcAft>
                <a:spcPts val="0"/>
              </a:spcAft>
              <a:buClr>
                <a:srgbClr val="000000"/>
              </a:buClr>
              <a:buSzPts val="2100"/>
              <a:buFont typeface="Arial" panose="020B0604020202020204" pitchFamily="34" charset="0"/>
              <a:buChar char="•"/>
              <a:tabLst>
                <a:tab pos="4591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Efficient and cost-effective operations due to a lean organizational structure</a:t>
            </a:r>
          </a:p>
          <a:p>
            <a:pPr marL="342900" marR="0" lvl="0" indent="-342900">
              <a:lnSpc>
                <a:spcPct val="122000"/>
              </a:lnSpc>
              <a:spcBef>
                <a:spcPts val="0"/>
              </a:spcBef>
              <a:spcAft>
                <a:spcPts val="3400"/>
              </a:spcAft>
              <a:buClr>
                <a:srgbClr val="000000"/>
              </a:buClr>
              <a:buSzPts val="2100"/>
              <a:buFont typeface="Arial" panose="020B0604020202020204" pitchFamily="34" charset="0"/>
              <a:buChar char="•"/>
              <a:tabLst>
                <a:tab pos="4591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Strong intellectual property portfolio, including patents and trademarks</a:t>
            </a:r>
          </a:p>
          <a:p>
            <a:endParaRPr lang="en-US" dirty="0"/>
          </a:p>
        </p:txBody>
      </p:sp>
      <p:sp>
        <p:nvSpPr>
          <p:cNvPr id="5" name="Text Placeholder 4">
            <a:extLst>
              <a:ext uri="{FF2B5EF4-FFF2-40B4-BE49-F238E27FC236}">
                <a16:creationId xmlns:a16="http://schemas.microsoft.com/office/drawing/2014/main" xmlns="" id="{231B7E88-5159-6220-8AEC-581BA9364A6B}"/>
              </a:ext>
            </a:extLst>
          </p:cNvPr>
          <p:cNvSpPr>
            <a:spLocks noGrp="1"/>
          </p:cNvSpPr>
          <p:nvPr>
            <p:ph type="body" sz="quarter" idx="3"/>
          </p:nvPr>
        </p:nvSpPr>
        <p:spPr/>
        <p:txBody>
          <a:bodyPr/>
          <a:lstStyle/>
          <a:p>
            <a:r>
              <a:rPr lang="en-US" sz="2400" dirty="0">
                <a:solidFill>
                  <a:srgbClr val="72BBCE"/>
                </a:solidFill>
                <a:effectLst/>
                <a:latin typeface="Arial" panose="020B0604020202020204" pitchFamily="34" charset="0"/>
                <a:ea typeface="Arial" panose="020B0604020202020204" pitchFamily="34" charset="0"/>
                <a:cs typeface="Arial" panose="020B0604020202020204" pitchFamily="34" charset="0"/>
              </a:rPr>
              <a:t>STRENGTHS</a:t>
            </a:r>
            <a:endParaRPr lang="en-US" sz="2400" dirty="0">
              <a:effectLst/>
              <a:latin typeface="Arial" panose="020B0604020202020204" pitchFamily="34" charset="0"/>
              <a:ea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xmlns="" id="{0BAA3B1E-581C-CACD-E7D8-227060007244}"/>
              </a:ext>
            </a:extLst>
          </p:cNvPr>
          <p:cNvSpPr>
            <a:spLocks noGrp="1"/>
          </p:cNvSpPr>
          <p:nvPr>
            <p:ph sz="quarter" idx="4"/>
          </p:nvPr>
        </p:nvSpPr>
        <p:spPr/>
        <p:txBody>
          <a:bodyPr>
            <a:normAutofit/>
          </a:bodyPr>
          <a:lstStyle/>
          <a:p>
            <a:pPr marL="342900" marR="0" lvl="0" indent="-342900" algn="just">
              <a:lnSpc>
                <a:spcPct val="122000"/>
              </a:lnSpc>
              <a:spcBef>
                <a:spcPts val="0"/>
              </a:spcBef>
              <a:spcAft>
                <a:spcPts val="0"/>
              </a:spcAft>
              <a:buClr>
                <a:srgbClr val="000000"/>
              </a:buClr>
              <a:buSzPts val="2100"/>
              <a:buFont typeface="Arial" panose="020B0604020202020204" pitchFamily="34" charset="0"/>
              <a:buChar char="•"/>
              <a:tabLst>
                <a:tab pos="4591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Limited brand recognition and market awareness</a:t>
            </a:r>
          </a:p>
          <a:p>
            <a:pPr marL="342900" marR="0" lvl="0" indent="-342900" algn="just">
              <a:lnSpc>
                <a:spcPct val="122000"/>
              </a:lnSpc>
              <a:spcBef>
                <a:spcPts val="0"/>
              </a:spcBef>
              <a:spcAft>
                <a:spcPts val="0"/>
              </a:spcAft>
              <a:buClr>
                <a:srgbClr val="000000"/>
              </a:buClr>
              <a:buSzPts val="2100"/>
              <a:buFont typeface="Arial" panose="020B0604020202020204" pitchFamily="34" charset="0"/>
              <a:buChar char="•"/>
              <a:tabLst>
                <a:tab pos="4591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Limited financial resources, which may restrict growth opportunities</a:t>
            </a:r>
          </a:p>
          <a:p>
            <a:pPr marL="342900" marR="0" lvl="0" indent="-342900" algn="just">
              <a:lnSpc>
                <a:spcPct val="122000"/>
              </a:lnSpc>
              <a:spcBef>
                <a:spcPts val="0"/>
              </a:spcBef>
              <a:spcAft>
                <a:spcPts val="0"/>
              </a:spcAft>
              <a:buClr>
                <a:srgbClr val="000000"/>
              </a:buClr>
              <a:buSzPts val="2100"/>
              <a:buFont typeface="Arial" panose="020B0604020202020204" pitchFamily="34" charset="0"/>
              <a:buChar char="•"/>
              <a:tabLst>
                <a:tab pos="4591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Reliance on a small number of key customers</a:t>
            </a:r>
          </a:p>
          <a:p>
            <a:pPr marL="342900" marR="0" lvl="0" indent="-342900" algn="just">
              <a:lnSpc>
                <a:spcPct val="122000"/>
              </a:lnSpc>
              <a:spcBef>
                <a:spcPts val="0"/>
              </a:spcBef>
              <a:spcAft>
                <a:spcPts val="1600"/>
              </a:spcAft>
              <a:buClr>
                <a:srgbClr val="000000"/>
              </a:buClr>
              <a:buSzPts val="2100"/>
              <a:buFont typeface="Arial" panose="020B0604020202020204" pitchFamily="34" charset="0"/>
              <a:buChar char="•"/>
              <a:tabLst>
                <a:tab pos="459105" algn="l"/>
              </a:tabLst>
            </a:pPr>
            <a:r>
              <a:rPr lang="en-US" sz="1800" u="none" strike="noStrike" spc="0" dirty="0">
                <a:effectLst/>
                <a:latin typeface="Arial" panose="020B0604020202020204" pitchFamily="34" charset="0"/>
                <a:ea typeface="Arial" panose="020B0604020202020204" pitchFamily="34" charset="0"/>
                <a:cs typeface="Arial" panose="020B0604020202020204" pitchFamily="34" charset="0"/>
              </a:rPr>
              <a:t>Limited resources and experience in marketing and sales</a:t>
            </a:r>
          </a:p>
          <a:p>
            <a:endParaRPr lang="en-US" dirty="0"/>
          </a:p>
        </p:txBody>
      </p:sp>
    </p:spTree>
    <p:extLst>
      <p:ext uri="{BB962C8B-B14F-4D97-AF65-F5344CB8AC3E}">
        <p14:creationId xmlns:p14="http://schemas.microsoft.com/office/powerpoint/2010/main" xmlns="" val="40717713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TM02892315[[fn=Wisp]]</Template>
  <TotalTime>1979</TotalTime>
  <Words>1487</Words>
  <Application>Microsoft Office PowerPoint</Application>
  <PresentationFormat>Προσαρμογή</PresentationFormat>
  <Paragraphs>131</Paragraphs>
  <Slides>20</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Wisp</vt:lpstr>
      <vt:lpstr>Business Plan  An ever Changing Landscape By Maria Howard</vt:lpstr>
      <vt:lpstr>HELLO GUYS AND WELCOME!</vt:lpstr>
      <vt:lpstr>OVERVIEW OF A BUSINESS PLAN</vt:lpstr>
      <vt:lpstr>EXECUTIVE SUMMARY </vt:lpstr>
      <vt:lpstr>COMPANY OVERVIEW </vt:lpstr>
      <vt:lpstr>MARKET ANALYSIS </vt:lpstr>
      <vt:lpstr>RESEARCH </vt:lpstr>
      <vt:lpstr>SWOT </vt:lpstr>
      <vt:lpstr>SWOT EXAMPLE (1) </vt:lpstr>
      <vt:lpstr>SWOT EXAMPLE (2) </vt:lpstr>
      <vt:lpstr>DESCRIPTIONS OF PRODUCTS OR SERVICES </vt:lpstr>
      <vt:lpstr>COMPETITIVE LANDSCAPE SECTION </vt:lpstr>
      <vt:lpstr>COMPETITIVE LANDSCAPE EXAMPLE </vt:lpstr>
      <vt:lpstr>MARKETING OVERVIEW (OR GO-TO-MARKET STRATEGY) </vt:lpstr>
      <vt:lpstr>INDUSTRY OVERVIEW </vt:lpstr>
      <vt:lpstr>OPERATIONAL PLAN </vt:lpstr>
      <vt:lpstr>Financial Projection</vt:lpstr>
      <vt:lpstr>POLICIES </vt:lpstr>
      <vt:lpstr>TEAM  AND ADVISORY </vt:lpstr>
      <vt:lpstr>Διαφάνεια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Οδηγιες προσβασιμοτητασ για εγγραφα word</dc:title>
  <dc:creator>Μηλιτσοπούλου Χρυσάνθη</dc:creator>
  <cp:lastModifiedBy>Χρήστης των Windows</cp:lastModifiedBy>
  <cp:revision>435</cp:revision>
  <dcterms:created xsi:type="dcterms:W3CDTF">2021-05-10T06:08:03Z</dcterms:created>
  <dcterms:modified xsi:type="dcterms:W3CDTF">2023-07-25T06:51:49Z</dcterms:modified>
</cp:coreProperties>
</file>