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61" r:id="rId2"/>
    <p:sldId id="257" r:id="rId3"/>
    <p:sldId id="289" r:id="rId4"/>
    <p:sldId id="292" r:id="rId5"/>
    <p:sldId id="290" r:id="rId6"/>
    <p:sldId id="291" r:id="rId7"/>
    <p:sldId id="293" r:id="rId8"/>
    <p:sldId id="294" r:id="rId9"/>
    <p:sldId id="295" r:id="rId10"/>
    <p:sldId id="297" r:id="rId11"/>
    <p:sldId id="298" r:id="rId12"/>
    <p:sldId id="29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Libre Franklin" pitchFamily="2" charset="0"/>
      <p:regular r:id="rId39"/>
      <p:bold r:id="rId40"/>
      <p:italic r:id="rId41"/>
      <p:boldItalic r:id="rId42"/>
    </p:embeddedFont>
    <p:embeddedFont>
      <p:font typeface="Nunito"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F9F9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56" d="100"/>
          <a:sy n="156" d="100"/>
        </p:scale>
        <p:origin x="634" y="101"/>
      </p:cViewPr>
      <p:guideLst>
        <p:guide orient="horz" pos="1620"/>
        <p:guide pos="2880"/>
      </p:guideLst>
    </p:cSldViewPr>
  </p:slideViewPr>
  <p:outlineViewPr>
    <p:cViewPr>
      <p:scale>
        <a:sx n="33" d="100"/>
        <a:sy n="33" d="100"/>
      </p:scale>
      <p:origin x="0" y="-391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11</a:t>
            </a:fld>
            <a:endParaRPr/>
          </a:p>
        </p:txBody>
      </p:sp>
    </p:spTree>
    <p:extLst>
      <p:ext uri="{BB962C8B-B14F-4D97-AF65-F5344CB8AC3E}">
        <p14:creationId xmlns:p14="http://schemas.microsoft.com/office/powerpoint/2010/main" val="3779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12</a:t>
            </a:fld>
            <a:endParaRPr/>
          </a:p>
        </p:txBody>
      </p:sp>
    </p:spTree>
    <p:extLst>
      <p:ext uri="{BB962C8B-B14F-4D97-AF65-F5344CB8AC3E}">
        <p14:creationId xmlns:p14="http://schemas.microsoft.com/office/powerpoint/2010/main" val="190463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6f8a3039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6f8a3039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6f8a3039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6f8a303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6f8a303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6f8a303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6f8a303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6f8a303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6f8a3039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6f8a3039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6f8a3039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6f8a3039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6f8a3039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6f8a3039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6f8a3039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6f8a3039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3</a:t>
            </a:fld>
            <a:endParaRPr/>
          </a:p>
        </p:txBody>
      </p:sp>
    </p:spTree>
    <p:extLst>
      <p:ext uri="{BB962C8B-B14F-4D97-AF65-F5344CB8AC3E}">
        <p14:creationId xmlns:p14="http://schemas.microsoft.com/office/powerpoint/2010/main" val="337570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6f8a3039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6f8a3039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6f8a3039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6f8a303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6f8a3039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6f8a3039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6f8a3039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6f8a3039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6f8a30398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6f8a3039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6f8a3039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6f8a3039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6f8a303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6f8a303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6f8a3039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6f8a3039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6f8a3039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6f8a3039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6f8a3039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6f8a3039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4</a:t>
            </a:fld>
            <a:endParaRPr/>
          </a:p>
        </p:txBody>
      </p:sp>
    </p:spTree>
    <p:extLst>
      <p:ext uri="{BB962C8B-B14F-4D97-AF65-F5344CB8AC3E}">
        <p14:creationId xmlns:p14="http://schemas.microsoft.com/office/powerpoint/2010/main" val="642732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6f8a3039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56f8a3039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80412833a_2_6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580412833a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5</a:t>
            </a:fld>
            <a:endParaRPr/>
          </a:p>
        </p:txBody>
      </p:sp>
    </p:spTree>
    <p:extLst>
      <p:ext uri="{BB962C8B-B14F-4D97-AF65-F5344CB8AC3E}">
        <p14:creationId xmlns:p14="http://schemas.microsoft.com/office/powerpoint/2010/main" val="179044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6</a:t>
            </a:fld>
            <a:endParaRPr/>
          </a:p>
        </p:txBody>
      </p:sp>
    </p:spTree>
    <p:extLst>
      <p:ext uri="{BB962C8B-B14F-4D97-AF65-F5344CB8AC3E}">
        <p14:creationId xmlns:p14="http://schemas.microsoft.com/office/powerpoint/2010/main" val="253160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7</a:t>
            </a:fld>
            <a:endParaRPr/>
          </a:p>
        </p:txBody>
      </p:sp>
    </p:spTree>
    <p:extLst>
      <p:ext uri="{BB962C8B-B14F-4D97-AF65-F5344CB8AC3E}">
        <p14:creationId xmlns:p14="http://schemas.microsoft.com/office/powerpoint/2010/main" val="80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8</a:t>
            </a:fld>
            <a:endParaRPr/>
          </a:p>
        </p:txBody>
      </p:sp>
    </p:spTree>
    <p:extLst>
      <p:ext uri="{BB962C8B-B14F-4D97-AF65-F5344CB8AC3E}">
        <p14:creationId xmlns:p14="http://schemas.microsoft.com/office/powerpoint/2010/main" val="187957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9</a:t>
            </a:fld>
            <a:endParaRPr/>
          </a:p>
        </p:txBody>
      </p:sp>
    </p:spTree>
    <p:extLst>
      <p:ext uri="{BB962C8B-B14F-4D97-AF65-F5344CB8AC3E}">
        <p14:creationId xmlns:p14="http://schemas.microsoft.com/office/powerpoint/2010/main" val="4498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10</a:t>
            </a:fld>
            <a:endParaRPr/>
          </a:p>
        </p:txBody>
      </p:sp>
    </p:spTree>
    <p:extLst>
      <p:ext uri="{BB962C8B-B14F-4D97-AF65-F5344CB8AC3E}">
        <p14:creationId xmlns:p14="http://schemas.microsoft.com/office/powerpoint/2010/main" val="80768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53" name="Google Shape;53;p13"/>
          <p:cNvSpPr txBox="1">
            <a:spLocks noGrp="1"/>
          </p:cNvSpPr>
          <p:nvPr>
            <p:ph type="dt" idx="10"/>
          </p:nvPr>
        </p:nvSpPr>
        <p:spPr>
          <a:xfrm>
            <a:off x="1042988" y="4840040"/>
            <a:ext cx="903300" cy="303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2170173" y="4840040"/>
            <a:ext cx="4710600" cy="303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https://omiros-project.aegean.gr/" TargetMode="Externa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nnuka.com/e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naleia.com/e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nktr.ee/cool_crip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metadrasi.org/%ce%b7-%ce%bc%ce%b5%cf%84%ce%b1%ce%b4%cf%81%ce%b1%cf%83%ce%b7/"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6816-068D-5908-7AED-C3177630B5AA}"/>
              </a:ext>
            </a:extLst>
          </p:cNvPr>
          <p:cNvSpPr>
            <a:spLocks noGrp="1"/>
          </p:cNvSpPr>
          <p:nvPr>
            <p:ph type="title"/>
          </p:nvPr>
        </p:nvSpPr>
        <p:spPr>
          <a:xfrm>
            <a:off x="1881559" y="1203762"/>
            <a:ext cx="7036082" cy="934320"/>
          </a:xfrm>
        </p:spPr>
        <p:txBody>
          <a:bodyPr>
            <a:normAutofit/>
          </a:bodyPr>
          <a:lstStyle/>
          <a:p>
            <a:r>
              <a:rPr lang="el-GR" sz="2625" dirty="0"/>
              <a:t>Ενότητα </a:t>
            </a:r>
            <a:r>
              <a:rPr lang="en-US" sz="2625" dirty="0"/>
              <a:t>1</a:t>
            </a:r>
            <a:br>
              <a:rPr lang="el-GR" sz="2625" dirty="0"/>
            </a:br>
            <a:r>
              <a:rPr lang="el" sz="2000" b="1" dirty="0"/>
              <a:t>Η επιχειρηματικότητα ως μέσο ενδυνάμωσης και ένταξης</a:t>
            </a:r>
            <a:endParaRPr lang="el-GR" sz="2000" dirty="0">
              <a:latin typeface="Arial" panose="020B0604020202020204" pitchFamily="34" charset="0"/>
            </a:endParaRPr>
          </a:p>
        </p:txBody>
      </p:sp>
      <p:sp>
        <p:nvSpPr>
          <p:cNvPr id="10" name="TextBox 9">
            <a:extLst>
              <a:ext uri="{FF2B5EF4-FFF2-40B4-BE49-F238E27FC236}">
                <a16:creationId xmlns:a16="http://schemas.microsoft.com/office/drawing/2014/main" id="{435A5059-549C-A201-2E73-A6FFBB225833}"/>
              </a:ext>
            </a:extLst>
          </p:cNvPr>
          <p:cNvSpPr txBox="1"/>
          <p:nvPr/>
        </p:nvSpPr>
        <p:spPr>
          <a:xfrm>
            <a:off x="1896298" y="2334315"/>
            <a:ext cx="6735764" cy="1664558"/>
          </a:xfrm>
          <a:prstGeom prst="rect">
            <a:avLst/>
          </a:prstGeom>
          <a:noFill/>
        </p:spPr>
        <p:txBody>
          <a:bodyPr wrap="square" rtlCol="0">
            <a:spAutoFit/>
          </a:bodyPr>
          <a:lstStyle/>
          <a:p>
            <a:pPr>
              <a:lnSpc>
                <a:spcPct val="107000"/>
              </a:lnSpc>
            </a:pPr>
            <a:r>
              <a:rPr lang="en-001" sz="1100" dirty="0">
                <a:effectLst/>
                <a:latin typeface="Calibri" panose="020F0502020204030204" pitchFamily="34" charset="0"/>
                <a:ea typeface="Calibri" panose="020F0502020204030204" pitchFamily="34" charset="0"/>
                <a:cs typeface="Times New Roman" panose="02020603050405020304" pitchFamily="18" charset="0"/>
              </a:rPr>
              <a:t>Disclaimer: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Το</a:t>
            </a:r>
            <a:r>
              <a:rPr lang="en-US" sz="1100" dirty="0">
                <a:effectLst/>
                <a:latin typeface="Calibri" panose="020F0502020204030204" pitchFamily="34" charset="0"/>
                <a:ea typeface="Calibri" panose="020F0502020204030204" pitchFamily="34" charset="0"/>
                <a:cs typeface="Times New Roman" panose="02020603050405020304" pitchFamily="18" charset="0"/>
              </a:rPr>
              <a:t> Πα</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νε</a:t>
            </a:r>
            <a:r>
              <a:rPr lang="en-US" sz="1100" dirty="0">
                <a:effectLst/>
                <a:latin typeface="Calibri" panose="020F0502020204030204" pitchFamily="34" charset="0"/>
                <a:ea typeface="Calibri" panose="020F0502020204030204" pitchFamily="34" charset="0"/>
                <a:cs typeface="Times New Roman" panose="02020603050405020304" pitchFamily="18" charset="0"/>
              </a:rPr>
              <a:t>πιστήμιο Αιγαίου και η Βιβλιοθήκη του Πανεπιστημίου Κύπρου </a:t>
            </a:r>
            <a:r>
              <a:rPr lang="el-GR" sz="1100" dirty="0">
                <a:effectLst/>
                <a:latin typeface="Calibri" panose="020F0502020204030204" pitchFamily="34" charset="0"/>
                <a:ea typeface="Calibri" panose="020F0502020204030204" pitchFamily="34" charset="0"/>
                <a:cs typeface="Times New Roman" panose="02020603050405020304" pitchFamily="18" charset="0"/>
              </a:rPr>
              <a:t>αναγνωρίζει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ότι</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το παραγόμενο έργο, τα εργαλεία και η μεθοδολογία αποτελεί </a:t>
            </a:r>
            <a:r>
              <a:rPr lang="en-US" sz="1100" dirty="0">
                <a:effectLst/>
                <a:latin typeface="Calibri" panose="020F0502020204030204" pitchFamily="34" charset="0"/>
                <a:ea typeface="Calibri" panose="020F0502020204030204" pitchFamily="34" charset="0"/>
                <a:cs typeface="Times New Roman" panose="02020603050405020304" pitchFamily="18" charset="0"/>
              </a:rPr>
              <a:t>π</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νευμ</a:t>
            </a:r>
            <a:r>
              <a:rPr lang="en-US" sz="1100" dirty="0">
                <a:effectLst/>
                <a:latin typeface="Calibri" panose="020F0502020204030204" pitchFamily="34" charset="0"/>
                <a:ea typeface="Calibri" panose="020F0502020204030204" pitchFamily="34" charset="0"/>
                <a:cs typeface="Times New Roman" panose="02020603050405020304" pitchFamily="18" charset="0"/>
              </a:rPr>
              <a:t>ατική</a:t>
            </a:r>
            <a:r>
              <a:rPr lang="el-GR" sz="1100" dirty="0">
                <a:effectLst/>
                <a:latin typeface="Calibri" panose="020F0502020204030204" pitchFamily="34" charset="0"/>
                <a:ea typeface="Calibri" panose="020F0502020204030204" pitchFamily="34" charset="0"/>
                <a:cs typeface="Times New Roman" panose="02020603050405020304" pitchFamily="18" charset="0"/>
              </a:rPr>
              <a:t> ιδιοκτησία του </a:t>
            </a:r>
            <a:r>
              <a:rPr lang="en-US" sz="1100" dirty="0">
                <a:effectLst/>
                <a:latin typeface="Calibri" panose="020F0502020204030204" pitchFamily="34" charset="0"/>
                <a:ea typeface="Calibri" panose="020F0502020204030204" pitchFamily="34" charset="0"/>
                <a:cs typeface="Times New Roman" panose="02020603050405020304" pitchFamily="18" charset="0"/>
              </a:rPr>
              <a:t>Impact Hub Athens</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αποδέκτης του παραγόμενου έργου είναι αποκλειστικά μέλη του </a:t>
            </a: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των συνεργατών του </a:t>
            </a:r>
            <a:r>
              <a:rPr lang="en-US" sz="1100" dirty="0">
                <a:effectLst/>
                <a:latin typeface="Calibri" panose="020F0502020204030204" pitchFamily="34" charset="0"/>
                <a:ea typeface="Calibri" panose="020F0502020204030204" pitchFamily="34" charset="0"/>
                <a:cs typeface="Times New Roman" panose="02020603050405020304" pitchFamily="18" charset="0"/>
              </a:rPr>
              <a:t>consortium</a:t>
            </a:r>
            <a:r>
              <a:rPr lang="el-GR" sz="1100" dirty="0">
                <a:effectLst/>
                <a:latin typeface="Calibri" panose="020F0502020204030204" pitchFamily="34" charset="0"/>
                <a:ea typeface="Calibri" panose="020F0502020204030204" pitchFamily="34" charset="0"/>
                <a:cs typeface="Times New Roman" panose="02020603050405020304" pitchFamily="18" charset="0"/>
              </a:rPr>
              <a:t> για χρήση σχετικά με την υλοποίηση του έργου</a:t>
            </a:r>
            <a:r>
              <a:rPr lang="en-US" sz="1100" dirty="0">
                <a:effectLst/>
                <a:latin typeface="Calibri" panose="020F0502020204030204" pitchFamily="34" charset="0"/>
                <a:ea typeface="Calibri" panose="020F0502020204030204" pitchFamily="34" charset="0"/>
                <a:cs typeface="Times New Roman" panose="02020603050405020304" pitchFamily="18" charset="0"/>
              </a:rPr>
              <a:t> Interreg V</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a:t>
            </a:r>
            <a:r>
              <a:rPr lang="el-GR" sz="1100" dirty="0">
                <a:effectLst/>
                <a:latin typeface="Calibri" panose="020F0502020204030204" pitchFamily="34" charset="0"/>
                <a:ea typeface="Calibri" panose="020F0502020204030204" pitchFamily="34" charset="0"/>
                <a:cs typeface="Times New Roman" panose="02020603050405020304" pitchFamily="18" charset="0"/>
              </a:rPr>
              <a:t> Ελλάδα-Κύπρος 2014-2020 με τίτλο «</a:t>
            </a:r>
            <a:r>
              <a:rPr lang="el-GR" sz="11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Διασυνοριακό δίκτυο προώθησης της επιχειρηματικότητας σε </a:t>
            </a:r>
            <a:r>
              <a:rPr lang="el-GR" sz="110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εντυπο</a:t>
            </a:r>
            <a:r>
              <a:rPr lang="el-GR" sz="11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-ανάπηρα άτομα με χρήση έξυπνων εργαλείων πρόσβασης στις βιβλιοθήκες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ακρωνύμιο «ΟΜΗΡΟΣ»</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και του φοιτητικού τους κοινού.</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l-GR" sz="1100" dirty="0">
                <a:effectLst/>
                <a:latin typeface="Calibri" panose="020F0502020204030204" pitchFamily="34" charset="0"/>
                <a:ea typeface="Calibri" panose="020F0502020204030204" pitchFamily="34" charset="0"/>
                <a:cs typeface="Times New Roman" panose="02020603050405020304" pitchFamily="18" charset="0"/>
              </a:rPr>
              <a:t>Η χρήση πέραν των συμφωνημένων σκοπών και ατόμων</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 δεν επιτρέπεται χωρίς τη σύμφωνη γνώμη της</a:t>
            </a:r>
            <a:r>
              <a:rPr lang="en-US" sz="1100" dirty="0">
                <a:effectLst/>
                <a:latin typeface="Calibri" panose="020F0502020204030204" pitchFamily="34" charset="0"/>
                <a:ea typeface="Calibri" panose="020F0502020204030204" pitchFamily="34" charset="0"/>
                <a:cs typeface="Times New Roman" panose="02020603050405020304" pitchFamily="18" charset="0"/>
              </a:rPr>
              <a:t> Impact Hub Athens</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p>
        </p:txBody>
      </p:sp>
      <p:pic>
        <p:nvPicPr>
          <p:cNvPr id="7" name="Picture 6" descr="Λογότυπο προγράμματος Όμηρος">
            <a:extLst>
              <a:ext uri="{FF2B5EF4-FFF2-40B4-BE49-F238E27FC236}">
                <a16:creationId xmlns:a16="http://schemas.microsoft.com/office/drawing/2014/main" id="{C6D9B908-E926-E120-BBFA-FC97D8E92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18" y="3895054"/>
            <a:ext cx="6464924" cy="1140869"/>
          </a:xfrm>
          <a:prstGeom prst="rect">
            <a:avLst/>
          </a:prstGeom>
        </p:spPr>
      </p:pic>
      <p:grpSp>
        <p:nvGrpSpPr>
          <p:cNvPr id="3" name="Ομάδα 2" descr="Λογότυπα του Πανεπιστημίου Αιγαίου, της Βιβλιοθήκης Πανεπιστημίου Κύπρου, του Εθνικού Μετσόβιου Πολυτεχνείου, της Παγκύπριας Οργάνωσης Τυφλών, και του Δήμου Μυκόνου">
            <a:extLst>
              <a:ext uri="{FF2B5EF4-FFF2-40B4-BE49-F238E27FC236}">
                <a16:creationId xmlns:a16="http://schemas.microsoft.com/office/drawing/2014/main" id="{58035CF4-5AC6-10BC-A206-F81D684DF7DB}"/>
              </a:ext>
            </a:extLst>
          </p:cNvPr>
          <p:cNvGrpSpPr/>
          <p:nvPr/>
        </p:nvGrpSpPr>
        <p:grpSpPr>
          <a:xfrm>
            <a:off x="1883246" y="375178"/>
            <a:ext cx="6328668" cy="632351"/>
            <a:chOff x="661387" y="3572329"/>
            <a:chExt cx="6853468" cy="662076"/>
          </a:xfrm>
        </p:grpSpPr>
        <p:pic>
          <p:nvPicPr>
            <p:cNvPr id="4" name="Εικόνα 3">
              <a:extLst>
                <a:ext uri="{FF2B5EF4-FFF2-40B4-BE49-F238E27FC236}">
                  <a16:creationId xmlns:a16="http://schemas.microsoft.com/office/drawing/2014/main" id="{4071238B-CB9C-126C-9D3F-E2B10E873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87" y="3629795"/>
              <a:ext cx="1256190" cy="523414"/>
            </a:xfrm>
            <a:prstGeom prst="rect">
              <a:avLst/>
            </a:prstGeom>
          </p:spPr>
        </p:pic>
        <p:pic>
          <p:nvPicPr>
            <p:cNvPr id="5" name="Εικόνα 4">
              <a:extLst>
                <a:ext uri="{FF2B5EF4-FFF2-40B4-BE49-F238E27FC236}">
                  <a16:creationId xmlns:a16="http://schemas.microsoft.com/office/drawing/2014/main" id="{F561278A-1918-2657-055B-0CEE46068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965" y="3572329"/>
              <a:ext cx="925890" cy="593519"/>
            </a:xfrm>
            <a:prstGeom prst="rect">
              <a:avLst/>
            </a:prstGeom>
          </p:spPr>
        </p:pic>
        <p:pic>
          <p:nvPicPr>
            <p:cNvPr id="6" name="Εικόνα 5">
              <a:extLst>
                <a:ext uri="{FF2B5EF4-FFF2-40B4-BE49-F238E27FC236}">
                  <a16:creationId xmlns:a16="http://schemas.microsoft.com/office/drawing/2014/main" id="{BDBAD71C-B4BB-54AB-396B-1773EABE03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155" y="3589863"/>
              <a:ext cx="925890" cy="644542"/>
            </a:xfrm>
            <a:prstGeom prst="rect">
              <a:avLst/>
            </a:prstGeom>
          </p:spPr>
        </p:pic>
        <p:pic>
          <p:nvPicPr>
            <p:cNvPr id="8" name="Εικόνα 7">
              <a:extLst>
                <a:ext uri="{FF2B5EF4-FFF2-40B4-BE49-F238E27FC236}">
                  <a16:creationId xmlns:a16="http://schemas.microsoft.com/office/drawing/2014/main" id="{9DFCD4D3-5F29-C0B5-AC65-CA2311A66459}"/>
                </a:ext>
              </a:extLst>
            </p:cNvPr>
            <p:cNvPicPr>
              <a:picLocks noChangeAspect="1"/>
            </p:cNvPicPr>
            <p:nvPr/>
          </p:nvPicPr>
          <p:blipFill>
            <a:blip r:embed="rId7"/>
            <a:stretch>
              <a:fillRect/>
            </a:stretch>
          </p:blipFill>
          <p:spPr>
            <a:xfrm>
              <a:off x="3587518" y="3684510"/>
              <a:ext cx="1998637" cy="483187"/>
            </a:xfrm>
            <a:prstGeom prst="rect">
              <a:avLst/>
            </a:prstGeom>
          </p:spPr>
        </p:pic>
        <p:pic>
          <p:nvPicPr>
            <p:cNvPr id="9" name="Εικόνα 9">
              <a:extLst>
                <a:ext uri="{FF2B5EF4-FFF2-40B4-BE49-F238E27FC236}">
                  <a16:creationId xmlns:a16="http://schemas.microsoft.com/office/drawing/2014/main" id="{CF7731C9-FB5C-FAF4-8B21-051D39A725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497" y="3642434"/>
              <a:ext cx="1735529" cy="523414"/>
            </a:xfrm>
            <a:prstGeom prst="rect">
              <a:avLst/>
            </a:prstGeom>
          </p:spPr>
        </p:pic>
      </p:grpSp>
    </p:spTree>
    <p:extLst>
      <p:ext uri="{BB962C8B-B14F-4D97-AF65-F5344CB8AC3E}">
        <p14:creationId xmlns:p14="http://schemas.microsoft.com/office/powerpoint/2010/main" val="72515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783373" y="246721"/>
            <a:ext cx="7200900" cy="650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Ποιοί θα σας συνοδέψουν στο εκπαιδευτικό ταξίδι; </a:t>
            </a:r>
          </a:p>
        </p:txBody>
      </p:sp>
      <p:sp>
        <p:nvSpPr>
          <p:cNvPr id="67" name="Google Shape;67;p15"/>
          <p:cNvSpPr txBox="1">
            <a:spLocks noGrp="1"/>
          </p:cNvSpPr>
          <p:nvPr>
            <p:ph type="body" idx="1"/>
          </p:nvPr>
        </p:nvSpPr>
        <p:spPr>
          <a:xfrm>
            <a:off x="260195" y="1405053"/>
            <a:ext cx="8883805" cy="3434987"/>
          </a:xfrm>
          <a:prstGeom prst="rect">
            <a:avLst/>
          </a:prstGeom>
          <a:noFill/>
          <a:ln>
            <a:noFill/>
          </a:ln>
        </p:spPr>
        <p:txBody>
          <a:bodyPr spcFirstLastPara="1" wrap="square" lIns="68575" tIns="34275" rIns="68575" bIns="34275" anchor="t" anchorCtr="0">
            <a:noAutofit/>
          </a:bodyPr>
          <a:lstStyle/>
          <a:p>
            <a:pPr marL="6350" indent="0">
              <a:spcBef>
                <a:spcPts val="900"/>
              </a:spcBef>
              <a:buClr>
                <a:schemeClr val="dk1"/>
              </a:buClr>
              <a:buSzPts val="1500"/>
              <a:buNone/>
            </a:pPr>
            <a:r>
              <a:rPr lang="el-GR" sz="1600" dirty="0">
                <a:solidFill>
                  <a:schemeClr val="tx1"/>
                </a:solidFill>
              </a:rPr>
              <a:t>Παρακάτω παρατίθενται ενδεικτικά ονόματα:</a:t>
            </a:r>
          </a:p>
          <a:p>
            <a:pPr marL="292100" indent="-285750">
              <a:spcBef>
                <a:spcPts val="900"/>
              </a:spcBef>
              <a:buClr>
                <a:schemeClr val="dk1"/>
              </a:buClr>
              <a:buSzPts val="1500"/>
            </a:pPr>
            <a:r>
              <a:rPr lang="el-GR" sz="1600" dirty="0">
                <a:solidFill>
                  <a:schemeClr val="tx1"/>
                </a:solidFill>
              </a:rPr>
              <a:t>Δρ. Παρασκευή Θεοδώρου – Πανεπιστήμιο Πειραιώς, Τμήμα Ψηφιακών Συστημάτων (Εκπαιδεύτρια σεμιναρίων – δια ζώσης)</a:t>
            </a:r>
          </a:p>
          <a:p>
            <a:pPr marL="292100" indent="-285750">
              <a:spcBef>
                <a:spcPts val="900"/>
              </a:spcBef>
              <a:buClr>
                <a:schemeClr val="dk1"/>
              </a:buClr>
              <a:buSzPts val="1500"/>
            </a:pPr>
            <a:r>
              <a:rPr lang="el-GR" sz="1600" dirty="0">
                <a:solidFill>
                  <a:schemeClr val="tx1"/>
                </a:solidFill>
              </a:rPr>
              <a:t>Αναπληρωτής Καθηγητής Δημήτρης Γαβαλάς – Πανεπιστήμιο ΕΚΠΑ, Τμήμα Διαχείρισης Λιμένων και Ναυτιλίας  (Εκπαιδευτής σεμιναρίων – εξ αποστάσεως)</a:t>
            </a:r>
          </a:p>
          <a:p>
            <a:pPr marL="292100" indent="-285750">
              <a:spcBef>
                <a:spcPts val="900"/>
              </a:spcBef>
              <a:buClr>
                <a:schemeClr val="dk1"/>
              </a:buClr>
              <a:buSzPts val="1500"/>
            </a:pPr>
            <a:r>
              <a:rPr lang="el-GR" sz="1600" dirty="0">
                <a:solidFill>
                  <a:schemeClr val="tx1"/>
                </a:solidFill>
              </a:rPr>
              <a:t>Σταύρος </a:t>
            </a:r>
            <a:r>
              <a:rPr lang="el-GR" sz="1600" dirty="0" err="1">
                <a:solidFill>
                  <a:schemeClr val="tx1"/>
                </a:solidFill>
              </a:rPr>
              <a:t>Πάρλαρης</a:t>
            </a:r>
            <a:r>
              <a:rPr lang="el-GR" sz="1600" dirty="0">
                <a:solidFill>
                  <a:schemeClr val="tx1"/>
                </a:solidFill>
              </a:rPr>
              <a:t> – Καθηγητής Πανεπιστημίου </a:t>
            </a:r>
            <a:r>
              <a:rPr lang="el-GR" sz="1600" dirty="0" err="1">
                <a:solidFill>
                  <a:schemeClr val="tx1"/>
                </a:solidFill>
              </a:rPr>
              <a:t>Frederick</a:t>
            </a:r>
            <a:r>
              <a:rPr lang="el-GR" sz="1600" dirty="0">
                <a:solidFill>
                  <a:schemeClr val="tx1"/>
                </a:solidFill>
              </a:rPr>
              <a:t>, Κύπρος (δια ζώσης)</a:t>
            </a:r>
          </a:p>
          <a:p>
            <a:pPr marL="292100" indent="-285750">
              <a:spcBef>
                <a:spcPts val="900"/>
              </a:spcBef>
              <a:buClr>
                <a:schemeClr val="dk1"/>
              </a:buClr>
              <a:buSzPts val="1500"/>
            </a:pPr>
            <a:r>
              <a:rPr lang="el-GR" sz="1600" dirty="0" err="1">
                <a:solidFill>
                  <a:schemeClr val="tx1"/>
                </a:solidFill>
              </a:rPr>
              <a:t>Άγκαθα</a:t>
            </a:r>
            <a:r>
              <a:rPr lang="el-GR" sz="1600" dirty="0">
                <a:solidFill>
                  <a:schemeClr val="tx1"/>
                </a:solidFill>
              </a:rPr>
              <a:t> Καρρά</a:t>
            </a:r>
            <a:r>
              <a:rPr lang="en-US" sz="1600" dirty="0">
                <a:solidFill>
                  <a:schemeClr val="tx1"/>
                </a:solidFill>
              </a:rPr>
              <a:t>, </a:t>
            </a:r>
            <a:r>
              <a:rPr lang="el-GR" sz="1600" dirty="0">
                <a:solidFill>
                  <a:schemeClr val="tx1"/>
                </a:solidFill>
              </a:rPr>
              <a:t>δικηγόρος </a:t>
            </a:r>
            <a:endParaRPr lang="en-US" sz="1600" dirty="0">
              <a:solidFill>
                <a:schemeClr val="tx1"/>
              </a:solidFill>
            </a:endParaRPr>
          </a:p>
          <a:p>
            <a:pPr marL="292100" indent="-285750">
              <a:spcBef>
                <a:spcPts val="900"/>
              </a:spcBef>
              <a:buClr>
                <a:schemeClr val="dk1"/>
              </a:buClr>
              <a:buSzPts val="1500"/>
            </a:pPr>
            <a:r>
              <a:rPr lang="el-GR" sz="1600" dirty="0">
                <a:solidFill>
                  <a:schemeClr val="tx1"/>
                </a:solidFill>
              </a:rPr>
              <a:t>Χρυσάνθη </a:t>
            </a:r>
            <a:r>
              <a:rPr lang="el-GR" sz="1600" dirty="0" err="1">
                <a:solidFill>
                  <a:schemeClr val="tx1"/>
                </a:solidFill>
              </a:rPr>
              <a:t>Μηλιτσοπούλου</a:t>
            </a:r>
            <a:r>
              <a:rPr lang="el-GR" sz="1600" dirty="0">
                <a:solidFill>
                  <a:schemeClr val="tx1"/>
                </a:solidFill>
              </a:rPr>
              <a:t>, </a:t>
            </a:r>
            <a:r>
              <a:rPr lang="el-GR" sz="1600">
                <a:solidFill>
                  <a:schemeClr val="tx1"/>
                </a:solidFill>
              </a:rPr>
              <a:t>Ελπινίκη Κουρή</a:t>
            </a:r>
            <a:r>
              <a:rPr lang="en-US" sz="1600">
                <a:solidFill>
                  <a:schemeClr val="tx1"/>
                </a:solidFill>
              </a:rPr>
              <a:t>, </a:t>
            </a:r>
            <a:r>
              <a:rPr lang="el-GR" sz="1600" dirty="0">
                <a:solidFill>
                  <a:schemeClr val="tx1"/>
                </a:solidFill>
              </a:rPr>
              <a:t>Α</a:t>
            </a:r>
            <a:r>
              <a:rPr lang="en-US" sz="1600" dirty="0" err="1">
                <a:solidFill>
                  <a:schemeClr val="tx1"/>
                </a:solidFill>
              </a:rPr>
              <a:t>MELib</a:t>
            </a:r>
            <a:r>
              <a:rPr lang="en-US" sz="1600" dirty="0">
                <a:solidFill>
                  <a:schemeClr val="tx1"/>
                </a:solidFill>
              </a:rPr>
              <a:t> – </a:t>
            </a:r>
            <a:r>
              <a:rPr lang="el-GR" sz="1600" dirty="0">
                <a:solidFill>
                  <a:schemeClr val="tx1"/>
                </a:solidFill>
              </a:rPr>
              <a:t>Βιβλιοθήκες Πανεπιστημίου Πατρών &amp; Δημοκρίτειου Πανεπιστημίου Θράκης</a:t>
            </a:r>
          </a:p>
          <a:p>
            <a:pPr marL="292100" indent="-285750">
              <a:spcBef>
                <a:spcPts val="900"/>
              </a:spcBef>
              <a:buClr>
                <a:schemeClr val="dk1"/>
              </a:buClr>
              <a:buSzPts val="1500"/>
            </a:pPr>
            <a:r>
              <a:rPr lang="el-GR" sz="1600" dirty="0">
                <a:solidFill>
                  <a:schemeClr val="tx1"/>
                </a:solidFill>
              </a:rPr>
              <a:t>Παύλος </a:t>
            </a:r>
            <a:r>
              <a:rPr lang="el-GR" sz="1600" dirty="0" err="1">
                <a:solidFill>
                  <a:schemeClr val="tx1"/>
                </a:solidFill>
              </a:rPr>
              <a:t>Ζοζεφίδης</a:t>
            </a:r>
            <a:r>
              <a:rPr lang="el-GR" sz="1600" dirty="0">
                <a:solidFill>
                  <a:schemeClr val="tx1"/>
                </a:solidFill>
              </a:rPr>
              <a:t> – </a:t>
            </a:r>
            <a:r>
              <a:rPr lang="en-US" sz="1600" dirty="0">
                <a:solidFill>
                  <a:schemeClr val="tx1"/>
                </a:solidFill>
              </a:rPr>
              <a:t>PMP </a:t>
            </a:r>
            <a:r>
              <a:rPr lang="el-GR" sz="1600" dirty="0">
                <a:solidFill>
                  <a:schemeClr val="tx1"/>
                </a:solidFill>
              </a:rPr>
              <a:t>(δια ζώσης)</a:t>
            </a:r>
          </a:p>
          <a:p>
            <a:pPr marL="292100" indent="-285750">
              <a:spcBef>
                <a:spcPts val="900"/>
              </a:spcBef>
              <a:buClr>
                <a:schemeClr val="dk1"/>
              </a:buClr>
              <a:buSzPts val="1500"/>
            </a:pPr>
            <a:endParaRPr lang="el-GR" sz="1600" dirty="0">
              <a:solidFill>
                <a:schemeClr val="tx1"/>
              </a:solidFill>
            </a:endParaRPr>
          </a:p>
          <a:p>
            <a:pPr marL="292100" indent="-285750">
              <a:spcBef>
                <a:spcPts val="900"/>
              </a:spcBef>
              <a:buClr>
                <a:schemeClr val="dk1"/>
              </a:buClr>
              <a:buSzPts val="1500"/>
            </a:pPr>
            <a:endParaRPr lang="el-GR" sz="1600" dirty="0">
              <a:solidFill>
                <a:schemeClr val="tx1"/>
              </a:solidFill>
            </a:endParaRPr>
          </a:p>
          <a:p>
            <a:pPr marL="292100" indent="-285750">
              <a:spcBef>
                <a:spcPts val="900"/>
              </a:spcBef>
              <a:buClr>
                <a:schemeClr val="dk1"/>
              </a:buClr>
              <a:buSzPts val="1500"/>
            </a:pPr>
            <a:endParaRPr lang="el-GR" sz="1600" dirty="0">
              <a:solidFill>
                <a:schemeClr val="tx1"/>
              </a:solidFill>
            </a:endParaRPr>
          </a:p>
          <a:p>
            <a:pPr marL="6350" lvl="0" indent="0" algn="l" rtl="0">
              <a:lnSpc>
                <a:spcPct val="94000"/>
              </a:lnSpc>
              <a:spcBef>
                <a:spcPts val="900"/>
              </a:spcBef>
              <a:spcAft>
                <a:spcPts val="0"/>
              </a:spcAft>
              <a:buClr>
                <a:schemeClr val="dk1"/>
              </a:buClr>
              <a:buSzPts val="1500"/>
              <a:buNone/>
            </a:pPr>
            <a:endParaRPr lang="el-GR" sz="16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6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6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10</a:t>
            </a:fld>
            <a:endParaRPr/>
          </a:p>
        </p:txBody>
      </p:sp>
    </p:spTree>
    <p:extLst>
      <p:ext uri="{BB962C8B-B14F-4D97-AF65-F5344CB8AC3E}">
        <p14:creationId xmlns:p14="http://schemas.microsoft.com/office/powerpoint/2010/main" val="239732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Εργαλεία που θα χρησιμοποιήσετε</a:t>
            </a:r>
          </a:p>
        </p:txBody>
      </p:sp>
      <p:sp>
        <p:nvSpPr>
          <p:cNvPr id="67" name="Google Shape;67;p15"/>
          <p:cNvSpPr txBox="1">
            <a:spLocks noGrp="1"/>
          </p:cNvSpPr>
          <p:nvPr>
            <p:ph type="body" idx="1"/>
          </p:nvPr>
        </p:nvSpPr>
        <p:spPr>
          <a:xfrm>
            <a:off x="738768" y="1411094"/>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Εκπαιδευτική πλατφόρμα </a:t>
            </a:r>
            <a:r>
              <a:rPr lang="en-US" dirty="0" err="1">
                <a:solidFill>
                  <a:schemeClr val="tx1"/>
                </a:solidFill>
              </a:rPr>
              <a:t>eClass</a:t>
            </a:r>
            <a:r>
              <a:rPr lang="en-US" dirty="0">
                <a:solidFill>
                  <a:schemeClr val="tx1"/>
                </a:solidFill>
              </a:rPr>
              <a:t> </a:t>
            </a:r>
            <a:r>
              <a:rPr lang="el-GR" dirty="0">
                <a:solidFill>
                  <a:schemeClr val="tx1"/>
                </a:solidFill>
              </a:rPr>
              <a:t>ΟΜΗΡΟΣ </a:t>
            </a:r>
          </a:p>
          <a:p>
            <a:pPr marL="6350" indent="0">
              <a:spcBef>
                <a:spcPts val="900"/>
              </a:spcBef>
              <a:buClr>
                <a:schemeClr val="dk1"/>
              </a:buClr>
              <a:buSzPts val="1500"/>
              <a:buNone/>
            </a:pPr>
            <a:endParaRPr lang="el-GR" dirty="0"/>
          </a:p>
          <a:p>
            <a:pPr marL="292100" indent="-285750">
              <a:spcBef>
                <a:spcPts val="900"/>
              </a:spcBef>
              <a:buClr>
                <a:schemeClr val="dk1"/>
              </a:buClr>
              <a:buSzPts val="1500"/>
            </a:pPr>
            <a:r>
              <a:rPr lang="el-GR" dirty="0">
                <a:solidFill>
                  <a:schemeClr val="tx1"/>
                </a:solidFill>
              </a:rPr>
              <a:t>Ψηφιακή βιβλιοθήκη Πανεπιστημίου Κύπρου </a:t>
            </a:r>
          </a:p>
          <a:p>
            <a:pPr marL="292100" indent="-285750">
              <a:spcBef>
                <a:spcPts val="900"/>
              </a:spcBef>
              <a:buClr>
                <a:schemeClr val="dk1"/>
              </a:buClr>
              <a:buSzPts val="1500"/>
            </a:pPr>
            <a:endParaRPr lang="el-GR" dirty="0"/>
          </a:p>
          <a:p>
            <a:pPr marL="292100" indent="-285750">
              <a:spcBef>
                <a:spcPts val="900"/>
              </a:spcBef>
              <a:buClr>
                <a:schemeClr val="dk1"/>
              </a:buClr>
              <a:buSzPts val="1500"/>
            </a:pPr>
            <a:r>
              <a:rPr lang="el-GR" dirty="0">
                <a:solidFill>
                  <a:schemeClr val="tx1"/>
                </a:solidFill>
              </a:rPr>
              <a:t>Πολυτροπική ψηφιακή βιβλιοθήκη </a:t>
            </a:r>
            <a:r>
              <a:rPr lang="en-US" dirty="0" err="1">
                <a:solidFill>
                  <a:schemeClr val="tx1"/>
                </a:solidFill>
              </a:rPr>
              <a:t>Amelib</a:t>
            </a:r>
            <a:endParaRPr lang="en-US" dirty="0">
              <a:solidFill>
                <a:schemeClr val="tx1"/>
              </a:solidFill>
            </a:endParaRPr>
          </a:p>
          <a:p>
            <a:pPr marL="292100" indent="-285750">
              <a:spcBef>
                <a:spcPts val="900"/>
              </a:spcBef>
              <a:buClr>
                <a:schemeClr val="dk1"/>
              </a:buClr>
              <a:buSzPts val="1500"/>
            </a:pPr>
            <a:endParaRPr lang="en-US" dirty="0"/>
          </a:p>
          <a:p>
            <a:pPr marL="292100" indent="-285750">
              <a:spcBef>
                <a:spcPts val="900"/>
              </a:spcBef>
              <a:buClr>
                <a:schemeClr val="dk1"/>
              </a:buClr>
              <a:buSzPts val="1500"/>
            </a:pPr>
            <a:r>
              <a:rPr lang="el-GR" dirty="0">
                <a:solidFill>
                  <a:schemeClr val="tx1"/>
                </a:solidFill>
              </a:rPr>
              <a:t>Πλούσια βιβλιογραφία στο </a:t>
            </a:r>
            <a:r>
              <a:rPr lang="el-GR" dirty="0" err="1">
                <a:solidFill>
                  <a:schemeClr val="tx1"/>
                </a:solidFill>
              </a:rPr>
              <a:t>επιχειρείν</a:t>
            </a:r>
            <a:r>
              <a:rPr lang="el-GR" dirty="0">
                <a:solidFill>
                  <a:schemeClr val="tx1"/>
                </a:solidFill>
              </a:rPr>
              <a:t> και το κοινωνικό </a:t>
            </a:r>
            <a:r>
              <a:rPr lang="el-GR" dirty="0" err="1">
                <a:solidFill>
                  <a:schemeClr val="tx1"/>
                </a:solidFill>
              </a:rPr>
              <a:t>επιχειρείν</a:t>
            </a:r>
            <a:endParaRPr lang="el-GR" dirty="0">
              <a:solidFill>
                <a:schemeClr val="tx1"/>
              </a:solidFill>
            </a:endParaRP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11</a:t>
            </a:fld>
            <a:endParaRPr/>
          </a:p>
        </p:txBody>
      </p:sp>
    </p:spTree>
    <p:extLst>
      <p:ext uri="{BB962C8B-B14F-4D97-AF65-F5344CB8AC3E}">
        <p14:creationId xmlns:p14="http://schemas.microsoft.com/office/powerpoint/2010/main" val="193169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Ωράρια εργαστηρίων και τρόπος παράδοσης </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Τα εργαστήρια θα έχουν κατά μέσο όρο 4 ωρη διάρκεια </a:t>
            </a:r>
          </a:p>
          <a:p>
            <a:pPr marL="292100" indent="-285750">
              <a:spcBef>
                <a:spcPts val="900"/>
              </a:spcBef>
              <a:buClr>
                <a:schemeClr val="dk1"/>
              </a:buClr>
              <a:buSzPts val="1500"/>
            </a:pPr>
            <a:r>
              <a:rPr lang="el-GR" dirty="0">
                <a:solidFill>
                  <a:schemeClr val="tx1"/>
                </a:solidFill>
              </a:rPr>
              <a:t>Μικτή παρουσία (</a:t>
            </a:r>
            <a:r>
              <a:rPr lang="en-US" dirty="0">
                <a:solidFill>
                  <a:schemeClr val="tx1"/>
                </a:solidFill>
              </a:rPr>
              <a:t>Blended Learning</a:t>
            </a:r>
            <a:r>
              <a:rPr lang="el-GR" dirty="0">
                <a:solidFill>
                  <a:schemeClr val="tx1"/>
                </a:solidFill>
              </a:rPr>
              <a:t>)</a:t>
            </a:r>
          </a:p>
          <a:p>
            <a:pPr marL="749300" lvl="2" indent="-285750">
              <a:spcBef>
                <a:spcPts val="900"/>
              </a:spcBef>
              <a:buClr>
                <a:schemeClr val="dk1"/>
              </a:buClr>
              <a:buSzPts val="1500"/>
              <a:buFont typeface="Arial"/>
              <a:buChar char="●"/>
            </a:pPr>
            <a:r>
              <a:rPr lang="el-GR" sz="1800" dirty="0">
                <a:solidFill>
                  <a:schemeClr val="tx1"/>
                </a:solidFill>
              </a:rPr>
              <a:t>Δια ζώσης </a:t>
            </a:r>
          </a:p>
          <a:p>
            <a:pPr marL="749300" lvl="2" indent="-285750">
              <a:spcBef>
                <a:spcPts val="900"/>
              </a:spcBef>
              <a:buClr>
                <a:schemeClr val="dk1"/>
              </a:buClr>
              <a:buSzPts val="1500"/>
              <a:buFont typeface="Arial"/>
              <a:buChar char="●"/>
            </a:pPr>
            <a:r>
              <a:rPr lang="el-GR" sz="1800" dirty="0">
                <a:solidFill>
                  <a:schemeClr val="tx1"/>
                </a:solidFill>
              </a:rPr>
              <a:t>Τηλεδιδασκαλία</a:t>
            </a:r>
          </a:p>
          <a:p>
            <a:pPr marL="292100" indent="-285750">
              <a:spcBef>
                <a:spcPts val="900"/>
              </a:spcBef>
              <a:buClr>
                <a:schemeClr val="dk1"/>
              </a:buClr>
              <a:buSzPts val="1500"/>
            </a:pPr>
            <a:r>
              <a:rPr lang="el-GR" dirty="0">
                <a:solidFill>
                  <a:schemeClr val="tx1"/>
                </a:solidFill>
              </a:rPr>
              <a:t>Μικτή παρουσία ατόμων με και χωρίς αναπηρία στα πρότυπα της συμπερίληψης </a:t>
            </a:r>
          </a:p>
          <a:p>
            <a:pPr marL="292100" indent="-285750">
              <a:spcBef>
                <a:spcPts val="900"/>
              </a:spcBef>
              <a:buClr>
                <a:schemeClr val="dk1"/>
              </a:buClr>
              <a:buSzPts val="1500"/>
            </a:pPr>
            <a:endParaRPr lang="el-GR" dirty="0"/>
          </a:p>
          <a:p>
            <a:pPr marL="292100" indent="-285750">
              <a:spcBef>
                <a:spcPts val="900"/>
              </a:spcBef>
              <a:buClr>
                <a:schemeClr val="dk1"/>
              </a:buClr>
              <a:buSzPts val="1500"/>
            </a:pP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12</a:t>
            </a:fld>
            <a:endParaRPr/>
          </a:p>
        </p:txBody>
      </p:sp>
    </p:spTree>
    <p:extLst>
      <p:ext uri="{BB962C8B-B14F-4D97-AF65-F5344CB8AC3E}">
        <p14:creationId xmlns:p14="http://schemas.microsoft.com/office/powerpoint/2010/main" val="46393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Τι είναι επιχειρηματικότητα</a:t>
            </a:r>
            <a:endParaRPr b="1" dirty="0">
              <a:solidFill>
                <a:schemeClr val="tx1"/>
              </a:solidFill>
            </a:endParaRPr>
          </a:p>
        </p:txBody>
      </p:sp>
      <p:sp>
        <p:nvSpPr>
          <p:cNvPr id="109" name="Google Shape;10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chemeClr val="tx1"/>
                </a:solidFill>
              </a:rPr>
              <a:t>Η ετυμολογία της λέξης “entrepreneur”</a:t>
            </a:r>
            <a:endParaRPr dirty="0">
              <a:solidFill>
                <a:schemeClr val="tx1"/>
              </a:solidFill>
            </a:endParaRPr>
          </a:p>
          <a:p>
            <a:pPr marL="0" marR="0" lvl="0" indent="0" algn="l" rtl="0">
              <a:lnSpc>
                <a:spcPct val="115000"/>
              </a:lnSpc>
              <a:spcBef>
                <a:spcPts val="1200"/>
              </a:spcBef>
              <a:spcAft>
                <a:spcPts val="0"/>
              </a:spcAft>
              <a:buNone/>
            </a:pPr>
            <a:r>
              <a:rPr lang="el" sz="1700" i="1" dirty="0">
                <a:solidFill>
                  <a:schemeClr val="tx1"/>
                </a:solidFill>
              </a:rPr>
              <a:t>Η λέξη “entrepreneur” έρχεται από την γαλλική λέξη “entreprendre”, που είναι “αυτός που αναλαμβάνει δράση”.</a:t>
            </a:r>
            <a:endParaRPr sz="1700" i="1" dirty="0">
              <a:solidFill>
                <a:schemeClr val="tx1"/>
              </a:solidFill>
            </a:endParaRPr>
          </a:p>
          <a:p>
            <a:pPr marL="0" marR="0" lvl="0" indent="0" algn="l" rtl="0">
              <a:lnSpc>
                <a:spcPct val="115000"/>
              </a:lnSpc>
              <a:spcBef>
                <a:spcPts val="1200"/>
              </a:spcBef>
              <a:spcAft>
                <a:spcPts val="0"/>
              </a:spcAft>
              <a:buNone/>
            </a:pPr>
            <a:endParaRPr sz="1700" i="1" dirty="0">
              <a:solidFill>
                <a:schemeClr val="tx1"/>
              </a:solidFill>
            </a:endParaRPr>
          </a:p>
          <a:p>
            <a:pPr marL="0" marR="0" lvl="0" indent="0" algn="ctr" rtl="0">
              <a:lnSpc>
                <a:spcPct val="115000"/>
              </a:lnSpc>
              <a:spcBef>
                <a:spcPts val="1200"/>
              </a:spcBef>
              <a:spcAft>
                <a:spcPts val="1200"/>
              </a:spcAft>
              <a:buNone/>
            </a:pPr>
            <a:r>
              <a:rPr lang="el" b="1" dirty="0">
                <a:solidFill>
                  <a:schemeClr val="tx1"/>
                </a:solidFill>
              </a:rPr>
              <a:t>Τι σας έρχεται στο μυαλό όταν ακούτε την λέξη επιχειρηματικότητα ή επιχειρηματίας;</a:t>
            </a:r>
            <a:endParaRPr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Τα στάδια εξέλιξης της επιχειρηματικότητας</a:t>
            </a:r>
            <a:endParaRPr b="1" dirty="0"/>
          </a:p>
        </p:txBody>
      </p:sp>
      <p:sp>
        <p:nvSpPr>
          <p:cNvPr id="115" name="Google Shape;11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romanUcPeriod"/>
            </a:pPr>
            <a:r>
              <a:rPr lang="el" dirty="0">
                <a:solidFill>
                  <a:schemeClr val="tx1"/>
                </a:solidFill>
              </a:rPr>
              <a:t>Οι ρίζες της επιχειρηματικότητας</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Η ανάπτυξη των εμπορικών δρόμων</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Από το εμπόριο στην εφεύρεση του χρήματος</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Η βιομηχανική επανάσταση</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1</a:t>
            </a:r>
            <a:r>
              <a:rPr lang="el" baseline="30000" dirty="0">
                <a:solidFill>
                  <a:schemeClr val="tx1"/>
                </a:solidFill>
              </a:rPr>
              <a:t>η</a:t>
            </a:r>
            <a:r>
              <a:rPr lang="el" dirty="0">
                <a:solidFill>
                  <a:schemeClr val="tx1"/>
                </a:solidFill>
              </a:rPr>
              <a:t> βιομηχανική επανάσταση: Από την γεωργία στην βιομηχανία</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2</a:t>
            </a:r>
            <a:r>
              <a:rPr lang="el" baseline="30000" dirty="0">
                <a:solidFill>
                  <a:schemeClr val="tx1"/>
                </a:solidFill>
              </a:rPr>
              <a:t>η</a:t>
            </a:r>
            <a:r>
              <a:rPr lang="el" dirty="0">
                <a:solidFill>
                  <a:schemeClr val="tx1"/>
                </a:solidFill>
              </a:rPr>
              <a:t> βιομηχανική επανάσταση: Ηλεκτρισμός, αέριο και πετρέλαιο</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3</a:t>
            </a:r>
            <a:r>
              <a:rPr lang="el" baseline="30000" dirty="0">
                <a:solidFill>
                  <a:schemeClr val="tx1"/>
                </a:solidFill>
              </a:rPr>
              <a:t>η</a:t>
            </a:r>
            <a:r>
              <a:rPr lang="el" dirty="0">
                <a:solidFill>
                  <a:schemeClr val="tx1"/>
                </a:solidFill>
              </a:rPr>
              <a:t> βιομηχανική επανάσταση: Ηλεκτρικά μηχανήματα, διαδίκτυο και πυρηνική ενέργεια</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4</a:t>
            </a:r>
            <a:r>
              <a:rPr lang="el" baseline="30000" dirty="0">
                <a:solidFill>
                  <a:schemeClr val="tx1"/>
                </a:solidFill>
              </a:rPr>
              <a:t>η</a:t>
            </a:r>
            <a:r>
              <a:rPr lang="el" dirty="0">
                <a:solidFill>
                  <a:schemeClr val="tx1"/>
                </a:solidFill>
              </a:rPr>
              <a:t> βιομηχανική επανάσταση: Διασυνδεδεμενες τεχνολογίες και ανανεώσιμες πηγές ενέργειας </a:t>
            </a:r>
          </a:p>
          <a:p>
            <a:pPr marL="914400" lvl="1" indent="-317500" algn="l" rtl="0">
              <a:spcBef>
                <a:spcPts val="0"/>
              </a:spcBef>
              <a:spcAft>
                <a:spcPts val="0"/>
              </a:spcAft>
              <a:buSzPts val="1400"/>
              <a:buAutoNum type="alphaUcPeriod"/>
            </a:pPr>
            <a:r>
              <a:rPr lang="el" dirty="0">
                <a:solidFill>
                  <a:schemeClr val="tx1"/>
                </a:solidFill>
              </a:rPr>
              <a:t>5</a:t>
            </a:r>
            <a:r>
              <a:rPr lang="el" baseline="30000" dirty="0">
                <a:solidFill>
                  <a:schemeClr val="tx1"/>
                </a:solidFill>
              </a:rPr>
              <a:t>η</a:t>
            </a:r>
            <a:r>
              <a:rPr lang="el" dirty="0">
                <a:solidFill>
                  <a:schemeClr val="tx1"/>
                </a:solidFill>
              </a:rPr>
              <a:t> βιομηχανική επανάσταση: Ποιοι είναι οι τομείς που θεωρείτε ότι θα αφορά;</a:t>
            </a:r>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Ο ορισμός της επιχειρηματικότητας μέσα στα χρόνια</a:t>
            </a:r>
            <a:endParaRPr b="1" dirty="0">
              <a:solidFill>
                <a:schemeClr val="tx1"/>
              </a:solidFill>
            </a:endParaRPr>
          </a:p>
        </p:txBody>
      </p:sp>
      <p:sp>
        <p:nvSpPr>
          <p:cNvPr id="121" name="Google Shape;121;p25"/>
          <p:cNvSpPr txBox="1">
            <a:spLocks noGrp="1"/>
          </p:cNvSpPr>
          <p:nvPr>
            <p:ph type="body" idx="1"/>
          </p:nvPr>
        </p:nvSpPr>
        <p:spPr>
          <a:xfrm>
            <a:off x="311700" y="1152475"/>
            <a:ext cx="8520600" cy="35460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r>
              <a:rPr lang="el" dirty="0">
                <a:solidFill>
                  <a:schemeClr val="tx1"/>
                </a:solidFill>
              </a:rPr>
              <a:t>«Κάποιος που ασχολείται με τις συναλλαγές για κέρδος· κάποιος που ασκεί επιχειρηματική κριτική απέναντι στην αβεβαιότητα».</a:t>
            </a:r>
            <a:r>
              <a:rPr lang="el" sz="1600" dirty="0">
                <a:solidFill>
                  <a:schemeClr val="tx1"/>
                </a:solidFill>
              </a:rPr>
              <a:t> (</a:t>
            </a:r>
            <a:r>
              <a:rPr lang="el" sz="1400" i="1" dirty="0">
                <a:solidFill>
                  <a:schemeClr val="tx1"/>
                </a:solidFill>
              </a:rPr>
              <a:t>Richard Cantillon 1680-1734)</a:t>
            </a:r>
            <a:endParaRPr sz="1400" i="1" dirty="0">
              <a:solidFill>
                <a:schemeClr val="tx1"/>
              </a:solidFill>
            </a:endParaRPr>
          </a:p>
          <a:p>
            <a:pPr marL="0" marR="0" lvl="0" indent="0" algn="l" rtl="0">
              <a:lnSpc>
                <a:spcPct val="115000"/>
              </a:lnSpc>
              <a:spcBef>
                <a:spcPts val="1200"/>
              </a:spcBef>
              <a:spcAft>
                <a:spcPts val="0"/>
              </a:spcAft>
              <a:buNone/>
            </a:pPr>
            <a:r>
              <a:rPr lang="el" dirty="0">
                <a:solidFill>
                  <a:schemeClr val="tx1"/>
                </a:solidFill>
              </a:rPr>
              <a:t>«Επιχειρηματίας είναι αυτός που θέλει και μπορεί να μετατρέψει μια ιδέα σε μια επιτυχημένη καινοτομία». (Joseph Schumpeter 1883-1950)</a:t>
            </a:r>
          </a:p>
          <a:p>
            <a:pPr marL="0" marR="0" lvl="0" indent="0" algn="l" rtl="0">
              <a:lnSpc>
                <a:spcPct val="115000"/>
              </a:lnSpc>
              <a:spcBef>
                <a:spcPts val="1200"/>
              </a:spcBef>
              <a:spcAft>
                <a:spcPts val="0"/>
              </a:spcAft>
              <a:buNone/>
            </a:pPr>
            <a:r>
              <a:rPr lang="el-GR" dirty="0">
                <a:solidFill>
                  <a:schemeClr val="tx1"/>
                </a:solidFill>
              </a:rPr>
              <a:t>«Επιχειρηματίας είναι αυτός που δημιουργεί μια επιχείρηση αναλαμβάνοντας χρηματοοικονομικούς κινδύνους, με σκοπό το κέρδος.</a:t>
            </a:r>
            <a:endParaRPr dirty="0">
              <a:solidFill>
                <a:schemeClr val="tx1"/>
              </a:solidFill>
            </a:endParaRPr>
          </a:p>
          <a:p>
            <a:pPr marL="0" lvl="0" indent="0" algn="l" rtl="0">
              <a:spcBef>
                <a:spcPts val="1200"/>
              </a:spcBef>
              <a:spcAft>
                <a:spcPts val="0"/>
              </a:spcAft>
              <a:buClr>
                <a:schemeClr val="dk1"/>
              </a:buClr>
              <a:buSzPts val="1100"/>
              <a:buFont typeface="Arial"/>
              <a:buNone/>
            </a:pPr>
            <a:r>
              <a:rPr lang="el" dirty="0">
                <a:solidFill>
                  <a:schemeClr val="tx1"/>
                </a:solidFill>
              </a:rPr>
              <a:t>«Ως επιχειρηματικότητα ορίζεται η συστημική καινοτομία, η οποία εμπεριέχει την στοχευμένη και οργανωμένη έρευνα για αλλαγές και η συστηματική ανάλυση ευκαιριών που μπορούν να προσφέρουν αυτές οι αλλαγές για κοινωνική και οικονομική καινοτομία». </a:t>
            </a:r>
            <a:r>
              <a:rPr lang="el" sz="1400" i="1" dirty="0">
                <a:solidFill>
                  <a:schemeClr val="tx1"/>
                </a:solidFill>
              </a:rPr>
              <a:t>(Peter Drucker 1909-2005)</a:t>
            </a:r>
          </a:p>
          <a:p>
            <a:pPr marL="0" lvl="0" indent="0" algn="l" rtl="0">
              <a:spcBef>
                <a:spcPts val="1200"/>
              </a:spcBef>
              <a:spcAft>
                <a:spcPts val="0"/>
              </a:spcAft>
              <a:buClr>
                <a:schemeClr val="dk1"/>
              </a:buClr>
              <a:buSzPts val="1100"/>
              <a:buFont typeface="Arial"/>
              <a:buNone/>
            </a:pPr>
            <a:endParaRPr sz="1400" i="1" dirty="0"/>
          </a:p>
          <a:p>
            <a:pPr marL="0" marR="0" lvl="0" indent="0" algn="l" rtl="0">
              <a:lnSpc>
                <a:spcPct val="115000"/>
              </a:lnSpc>
              <a:spcBef>
                <a:spcPts val="1200"/>
              </a:spcBef>
              <a:spcAft>
                <a:spcPts val="0"/>
              </a:spcAft>
              <a:buNone/>
            </a:pPr>
            <a:endParaRPr sz="1400" dirty="0"/>
          </a:p>
          <a:p>
            <a:pPr marL="0" lvl="0" indent="0" algn="l" rtl="0">
              <a:spcBef>
                <a:spcPts val="120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Η σύγχρονη προσέγγιση της επιχειρηματικότητας</a:t>
            </a:r>
            <a:endParaRPr b="1" dirty="0">
              <a:solidFill>
                <a:schemeClr val="tx1"/>
              </a:solidFill>
            </a:endParaRPr>
          </a:p>
        </p:txBody>
      </p:sp>
      <p:sp>
        <p:nvSpPr>
          <p:cNvPr id="127" name="Google Shape;12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dirty="0">
                <a:solidFill>
                  <a:schemeClr val="tx1"/>
                </a:solidFill>
              </a:rPr>
              <a:t>Συμπερίληψη και Κοινωνικός αντίκτυπος</a:t>
            </a:r>
            <a:endParaRPr dirty="0">
              <a:solidFill>
                <a:schemeClr val="tx1"/>
              </a:solidFill>
            </a:endParaRPr>
          </a:p>
          <a:p>
            <a:pPr marL="0" lvl="0" indent="0" algn="l" rtl="0">
              <a:spcBef>
                <a:spcPts val="1200"/>
              </a:spcBef>
              <a:spcAft>
                <a:spcPts val="0"/>
              </a:spcAft>
              <a:buNone/>
            </a:pPr>
            <a:r>
              <a:rPr lang="el" dirty="0">
                <a:solidFill>
                  <a:schemeClr val="tx1"/>
                </a:solidFill>
              </a:rPr>
              <a:t>Σήμερα, η επιχειρηματικότητα αντιμετωπίζεται όλο και περισσότερο μέσα από το πρίσμα της ένταξης και του κοινωνικού αντίκτυπου. Περιλαμβάνει όχι μόνο τη δημιουργία οικονομικής αξίας αλλά και την επιδίωξη κοινωνικών και περιβαλλοντικών στόχων. </a:t>
            </a:r>
            <a:endParaRPr dirty="0">
              <a:solidFill>
                <a:schemeClr val="tx1"/>
              </a:solidFill>
            </a:endParaRPr>
          </a:p>
          <a:p>
            <a:pPr marL="0" lvl="0" indent="0" algn="l" rtl="0">
              <a:spcBef>
                <a:spcPts val="1200"/>
              </a:spcBef>
              <a:spcAft>
                <a:spcPts val="0"/>
              </a:spcAft>
              <a:buClr>
                <a:schemeClr val="dk1"/>
              </a:buClr>
              <a:buSzPts val="1100"/>
              <a:buFont typeface="Arial"/>
              <a:buNone/>
            </a:pPr>
            <a:r>
              <a:rPr lang="el" dirty="0">
                <a:solidFill>
                  <a:schemeClr val="tx1"/>
                </a:solidFill>
              </a:rPr>
              <a:t>Οι επιχειρηματίες αναγνωρίζονται ως φορείς αλλαγής που αντιμετωπίζουν τις κοινωνικές προκλήσεις, προωθούν την ποικιλομορφία και την ένταξη και επιδιώκουν βιώσιμες και υπεύθυνες επιχειρηματικές πρακτικές.</a:t>
            </a:r>
            <a:endParaRPr dirty="0">
              <a:solidFill>
                <a:schemeClr val="tx1"/>
              </a:solidFill>
            </a:endParaRPr>
          </a:p>
          <a:p>
            <a:pPr marL="0" lvl="0" indent="0" algn="l" rtl="0">
              <a:spcBef>
                <a:spcPts val="1200"/>
              </a:spcBef>
              <a:spcAft>
                <a:spcPts val="1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320" b="1" dirty="0"/>
              <a:t>Κίνητρα για κάποιον που επιλέγει να γίνει επιχειρηματίας</a:t>
            </a:r>
            <a:endParaRPr sz="2220" b="1" dirty="0"/>
          </a:p>
        </p:txBody>
      </p:sp>
      <p:sp>
        <p:nvSpPr>
          <p:cNvPr id="133" name="Google Shape;13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chemeClr val="tx1"/>
                </a:solidFill>
              </a:rPr>
              <a:t>Τα κίνητρα των ατόμων που επιλέγουν την επιχειρηματικότητα ως επαγγελματική σταδιοδρομία είναι ποικίλα και πολύπλευρα. Κάποια από τα κίνητρα είναι τα παρακάτω:</a:t>
            </a:r>
            <a:endParaRPr dirty="0">
              <a:solidFill>
                <a:schemeClr val="tx1"/>
              </a:solidFill>
            </a:endParaRPr>
          </a:p>
          <a:p>
            <a:pPr marL="457200" lvl="0" indent="-330200" algn="l" rtl="0">
              <a:spcBef>
                <a:spcPts val="1200"/>
              </a:spcBef>
              <a:spcAft>
                <a:spcPts val="0"/>
              </a:spcAft>
              <a:buSzPts val="1600"/>
              <a:buAutoNum type="arabicPeriod"/>
            </a:pPr>
            <a:r>
              <a:rPr lang="el" sz="1600" dirty="0">
                <a:solidFill>
                  <a:schemeClr val="tx1"/>
                </a:solidFill>
              </a:rPr>
              <a:t>Αυτονομία και ανεξαρτησία</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Πάθος και σκοπός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Προοπτική για αύξηση εισοδήματος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Καινοτομία και δημιουργικότητα</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Ευελιξία και ισορροπία μεταξύ επαγγελματικής και προσωπικής ζωής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Προσωπική ανάπτυξη και μάθηση</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Αντίκτυπος και υστεροφημία</a:t>
            </a:r>
            <a:endParaRPr sz="16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420" b="1" dirty="0"/>
              <a:t>Η κοινωνική αξία της επιχειρηματικότητας</a:t>
            </a:r>
            <a:endParaRPr sz="2420" b="1" dirty="0"/>
          </a:p>
        </p:txBody>
      </p:sp>
      <p:sp>
        <p:nvSpPr>
          <p:cNvPr id="139" name="Google Shape;13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l" b="1" dirty="0">
                <a:solidFill>
                  <a:schemeClr val="tx1"/>
                </a:solidFill>
              </a:rPr>
              <a:t>Δημιουργία θέσεων εργασίας και οικονομική ανάπτυξη:</a:t>
            </a:r>
            <a:r>
              <a:rPr lang="el" dirty="0">
                <a:solidFill>
                  <a:schemeClr val="tx1"/>
                </a:solidFill>
              </a:rPr>
              <a:t> Η δραστηριότητα των επιχειρήσεων σε ανάπτυξη δημιουργεί ευκαιρίες απασχόληση και κατ’ επέκταση αύξηση των εισοδημάτων και μείωση της ανεργίας.</a:t>
            </a:r>
            <a:endParaRPr dirty="0">
              <a:solidFill>
                <a:schemeClr val="tx1"/>
              </a:solidFill>
            </a:endParaRPr>
          </a:p>
          <a:p>
            <a:pPr marL="0" lvl="0" indent="0" algn="l" rtl="0">
              <a:spcBef>
                <a:spcPts val="1200"/>
              </a:spcBef>
              <a:spcAft>
                <a:spcPts val="0"/>
              </a:spcAft>
              <a:buNone/>
            </a:pPr>
            <a:r>
              <a:rPr lang="el" b="1" dirty="0">
                <a:solidFill>
                  <a:schemeClr val="tx1"/>
                </a:solidFill>
              </a:rPr>
              <a:t>Καινοτομία και τεχνολογική πρόοδος:</a:t>
            </a:r>
            <a:r>
              <a:rPr lang="el" dirty="0">
                <a:solidFill>
                  <a:schemeClr val="tx1"/>
                </a:solidFill>
              </a:rPr>
              <a:t> Οι επιχειρηματίες συνήθως βρίσκονται στην πρώτη γραμμή της καινοτομίας δημιουργώντας προϊόντα και υπηρεσίες που έχουν κοινωνικά οφέλη, από την υγεία μέχρι την ενέργεια, και βελτιώνουν την ποιότητα ζωής των πολιτών.</a:t>
            </a:r>
            <a:endParaRPr dirty="0">
              <a:solidFill>
                <a:schemeClr val="tx1"/>
              </a:solidFill>
            </a:endParaRPr>
          </a:p>
          <a:p>
            <a:pPr marL="0" lvl="0" indent="0" algn="l" rtl="0">
              <a:spcBef>
                <a:spcPts val="1200"/>
              </a:spcBef>
              <a:spcAft>
                <a:spcPts val="0"/>
              </a:spcAft>
              <a:buNone/>
            </a:pPr>
            <a:r>
              <a:rPr lang="el" b="1" dirty="0">
                <a:solidFill>
                  <a:schemeClr val="tx1"/>
                </a:solidFill>
              </a:rPr>
              <a:t>Κοινωνικός αντίκτυπος και επίλυση προβλημάτων:</a:t>
            </a:r>
            <a:r>
              <a:rPr lang="el" dirty="0">
                <a:solidFill>
                  <a:schemeClr val="tx1"/>
                </a:solidFill>
              </a:rPr>
              <a:t> Η επιχειρηματικότητα έχει την δυνατότητα να προσφέρει στην θετική κοινωνική αλλαγή ενός τόπου μέσω της αντιμετώπισης κοινωνικών και περιβαλλοντικών προκλήσεων.</a:t>
            </a:r>
            <a:endParaRPr dirty="0">
              <a:solidFill>
                <a:schemeClr val="tx1"/>
              </a:solidFill>
            </a:endParaRPr>
          </a:p>
          <a:p>
            <a:pPr marL="0" lvl="0" indent="0" algn="l" rtl="0">
              <a:spcBef>
                <a:spcPts val="1200"/>
              </a:spcBef>
              <a:spcAft>
                <a:spcPts val="0"/>
              </a:spcAft>
              <a:buNone/>
            </a:pPr>
            <a:r>
              <a:rPr lang="el" b="1" dirty="0">
                <a:solidFill>
                  <a:schemeClr val="tx1"/>
                </a:solidFill>
              </a:rPr>
              <a:t>Κοινοτική ανάπτυξη και ενδυνάμωση:</a:t>
            </a:r>
            <a:r>
              <a:rPr lang="el" dirty="0">
                <a:solidFill>
                  <a:schemeClr val="tx1"/>
                </a:solidFill>
              </a:rPr>
              <a:t> Οι επιχειρηματίες συχνά δημιουργούν επιχειρήσεις που συνδέονται βαθειά με τις κοινότητες στις οποίες ανήκουν. Μπορούν να συμβάλουν στην ανάπτυξη της κοινότητας αναζωογονώντας τις τοπικές οικονομίες, διατηρώντας την πολιτιστική κληρονομιά και υποστηρίζοντας κοινωνικές πρωτοβουλίες</a:t>
            </a:r>
            <a:endParaRPr dirty="0">
              <a:solidFill>
                <a:schemeClr val="tx1"/>
              </a:solidFill>
            </a:endParaRPr>
          </a:p>
          <a:p>
            <a:pPr marL="0" lvl="0" indent="0" algn="l" rtl="0">
              <a:spcBef>
                <a:spcPts val="1200"/>
              </a:spcBef>
              <a:spcAft>
                <a:spcPts val="1200"/>
              </a:spcAft>
              <a:buNone/>
            </a:pPr>
            <a:r>
              <a:rPr lang="el" b="1" dirty="0">
                <a:solidFill>
                  <a:schemeClr val="tx1"/>
                </a:solidFill>
              </a:rPr>
              <a:t>Φιλανθρωπία και ανταποδοτικότητα:</a:t>
            </a:r>
            <a:r>
              <a:rPr lang="el" dirty="0">
                <a:solidFill>
                  <a:schemeClr val="tx1"/>
                </a:solidFill>
              </a:rPr>
              <a:t> Πολλές φορές οι επιχειρηματίες υποστηρίζουν φιλανθρωπικούς σκοπούς, να ιδρύουν ιδρύματα ή να συμβάλλουν ενεργά σε κοινωνικά έργα. </a:t>
            </a:r>
            <a:endParaRP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Η επιχειρηματικότητα ως κοινωνικό κίνημα</a:t>
            </a:r>
            <a:endParaRPr b="1" dirty="0">
              <a:solidFill>
                <a:schemeClr val="tx1"/>
              </a:solidFill>
            </a:endParaRPr>
          </a:p>
        </p:txBody>
      </p:sp>
      <p:sp>
        <p:nvSpPr>
          <p:cNvPr id="145" name="Google Shape;14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08610" algn="l" rtl="0">
              <a:spcBef>
                <a:spcPts val="0"/>
              </a:spcBef>
              <a:spcAft>
                <a:spcPts val="0"/>
              </a:spcAft>
              <a:buSzPct val="100000"/>
              <a:buAutoNum type="arabicPeriod"/>
            </a:pPr>
            <a:r>
              <a:rPr lang="el" b="1" dirty="0">
                <a:solidFill>
                  <a:schemeClr val="tx1"/>
                </a:solidFill>
              </a:rPr>
              <a:t>Κοινωνική επιχειρηματικότητα:</a:t>
            </a:r>
            <a:br>
              <a:rPr lang="en-US" b="1" dirty="0">
                <a:solidFill>
                  <a:schemeClr val="tx1"/>
                </a:solidFill>
              </a:rPr>
            </a:br>
            <a:r>
              <a:rPr lang="el" dirty="0">
                <a:solidFill>
                  <a:schemeClr val="tx1"/>
                </a:solidFill>
              </a:rPr>
              <a:t>Η αναζήτηση καινοτόμων λύσεων σε κοινωνικά προβλήματα, συνδυάζοντας τις επιχειρηματικές πρακτικές με την αποστολή της δημιουργίας θετικού κοινωνικού αντίκτυπου.</a:t>
            </a:r>
            <a:endParaRPr lang="el-GR" dirty="0">
              <a:solidFill>
                <a:schemeClr val="tx1"/>
              </a:solidFill>
            </a:endParaRPr>
          </a:p>
          <a:p>
            <a:pPr marL="457200" lvl="0" indent="-308610" algn="l" rtl="0">
              <a:spcBef>
                <a:spcPts val="1200"/>
              </a:spcBef>
              <a:spcAft>
                <a:spcPts val="0"/>
              </a:spcAft>
              <a:buSzPct val="100000"/>
              <a:buAutoNum type="arabicPeriod"/>
            </a:pPr>
            <a:r>
              <a:rPr lang="el-GR" b="1" dirty="0">
                <a:solidFill>
                  <a:schemeClr val="tx1"/>
                </a:solidFill>
              </a:rPr>
              <a:t>Βιώσιμη επιχειρηματικότητα:</a:t>
            </a:r>
            <a:br>
              <a:rPr lang="en-US" b="1" dirty="0">
                <a:solidFill>
                  <a:schemeClr val="tx1"/>
                </a:solidFill>
              </a:rPr>
            </a:br>
            <a:r>
              <a:rPr lang="el" dirty="0">
                <a:solidFill>
                  <a:schemeClr val="tx1"/>
                </a:solidFill>
              </a:rPr>
              <a:t>H δημιουργία και λειτουργία επιχείρησης που δίνει προτεραιότητα στην περιβαλλοντική υπευθυνότητα και συμβάλλει στη μακροπρόθεσμη ευημερία τόσο της κοινωνίας όσο και του πλανήτη.</a:t>
            </a:r>
            <a:endParaRPr dirty="0">
              <a:solidFill>
                <a:schemeClr val="tx1"/>
              </a:solidFill>
            </a:endParaRPr>
          </a:p>
          <a:p>
            <a:pPr marL="457200" lvl="0" indent="-308610" algn="l" rtl="0">
              <a:spcBef>
                <a:spcPts val="1200"/>
              </a:spcBef>
              <a:spcAft>
                <a:spcPts val="0"/>
              </a:spcAft>
              <a:buSzPct val="100000"/>
              <a:buAutoNum type="arabicPeriod"/>
            </a:pPr>
            <a:r>
              <a:rPr lang="el" b="1" dirty="0">
                <a:solidFill>
                  <a:schemeClr val="tx1"/>
                </a:solidFill>
              </a:rPr>
              <a:t>Συμπεριληπτική επιχειρηματικότητα:</a:t>
            </a:r>
            <a:br>
              <a:rPr lang="en-US" b="1" dirty="0">
                <a:solidFill>
                  <a:schemeClr val="tx1"/>
                </a:solidFill>
              </a:rPr>
            </a:br>
            <a:r>
              <a:rPr lang="el">
                <a:solidFill>
                  <a:schemeClr val="tx1"/>
                </a:solidFill>
              </a:rPr>
              <a:t>Επιχειρηματική </a:t>
            </a:r>
            <a:r>
              <a:rPr lang="el" dirty="0">
                <a:solidFill>
                  <a:schemeClr val="tx1"/>
                </a:solidFill>
              </a:rPr>
              <a:t>δραστηριότητα που παρέχει ίσες ευκαιρίες, πόρους και υποστήριξη σε άτομα με διαφορετικό υπόβαθρο, συμπεριλαμβανομένων των γυναικών, των μειονοτήτων και των ατόμων με αναπηρίες.</a:t>
            </a:r>
            <a:endParaRPr dirty="0">
              <a:solidFill>
                <a:schemeClr val="tx1"/>
              </a:solidFill>
            </a:endParaRPr>
          </a:p>
          <a:p>
            <a:pPr marL="457200" lvl="0" indent="0" algn="l" rtl="0">
              <a:spcBef>
                <a:spcPts val="120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 b="1" dirty="0"/>
              <a:t>Περιεχόμενα</a:t>
            </a:r>
            <a:endParaRPr b="1" dirty="0"/>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rmAutofit/>
          </a:bodyPr>
          <a:lstStyle/>
          <a:p>
            <a:pPr indent="-325755">
              <a:lnSpc>
                <a:spcPct val="105000"/>
              </a:lnSpc>
              <a:spcBef>
                <a:spcPts val="0"/>
              </a:spcBef>
              <a:buSzPct val="100000"/>
            </a:pPr>
            <a:r>
              <a:rPr lang="el" dirty="0">
                <a:solidFill>
                  <a:schemeClr val="tx1"/>
                </a:solidFill>
                <a:latin typeface="+mn-lt"/>
              </a:rPr>
              <a:t>Παρουσίαση του έργου HOMER και στόχων</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Παρουσίαση του εκπαιδευτικού προγράμματος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Εισαγωγή στην επιχειρηματικότητα ως μέσο ένταξης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Σύγχρονες προσεγγίσεις στην επιχειρηματικότητα</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Η κοινωνική αξία της επιχειρηματικότητας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Επιχειρηματικότητα και υποεκπροσωπούμενες ομάδες</a:t>
            </a:r>
            <a:endParaRPr dirty="0">
              <a:solidFill>
                <a:schemeClr val="tx1"/>
              </a:solidFill>
              <a:latin typeface="+mn-lt"/>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Οι υποεκπροσωπούμενες ομάδες</a:t>
            </a:r>
            <a:endParaRPr b="1" dirty="0"/>
          </a:p>
        </p:txBody>
      </p:sp>
      <p:sp>
        <p:nvSpPr>
          <p:cNvPr id="151" name="Google Shape;15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l" dirty="0">
                <a:solidFill>
                  <a:schemeClr val="tx1"/>
                </a:solidFill>
              </a:rPr>
              <a:t>Γυναίκες</a:t>
            </a:r>
            <a:endParaRPr dirty="0">
              <a:solidFill>
                <a:schemeClr val="tx1"/>
              </a:solidFill>
            </a:endParaRPr>
          </a:p>
          <a:p>
            <a:pPr marL="457200" lvl="0" indent="-342900" algn="l" rtl="0">
              <a:spcBef>
                <a:spcPts val="0"/>
              </a:spcBef>
              <a:spcAft>
                <a:spcPts val="0"/>
              </a:spcAft>
              <a:buSzPts val="1800"/>
              <a:buAutoNum type="arabicPeriod"/>
            </a:pPr>
            <a:r>
              <a:rPr lang="el" dirty="0">
                <a:solidFill>
                  <a:schemeClr val="tx1"/>
                </a:solidFill>
              </a:rPr>
              <a:t>Άτομα με αναπηρίες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Εθνοτικές και φυλετικές μειονότητες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Νέοι και έφηβοι</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Κοινότητα ΛΟΑΤΚΙ+</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Μετανάστες και πρόσφυγες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Ηλικιωμένος πληθυσμός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Αυτόχθονες πληθυσμοί</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Άτομα με χαμηλό εισόδημα και κοινωνικοοικονομικά μειονεκτούντα άτομα (πλέον των αστικών κέντρων, άτομα που ζουν στην περιφέρεια σε μη εξυπηρετούμενες περιοχές)</a:t>
            </a:r>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311699" y="445025"/>
            <a:ext cx="8769955" cy="9335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l" sz="2420" b="1" dirty="0"/>
              <a:t>Η επιχειρηματικότητα ως εργαλείο ένταξης και ενδυνάμωσης</a:t>
            </a:r>
            <a:r>
              <a:rPr lang="en-US" sz="2420" b="1" dirty="0"/>
              <a:t> (1)</a:t>
            </a:r>
            <a:endParaRPr sz="2420" b="1" dirty="0"/>
          </a:p>
          <a:p>
            <a:pPr marL="0" lvl="0" indent="0" algn="l" rtl="0">
              <a:spcBef>
                <a:spcPts val="0"/>
              </a:spcBef>
              <a:spcAft>
                <a:spcPts val="0"/>
              </a:spcAft>
              <a:buSzPts val="990"/>
              <a:buNone/>
            </a:pPr>
            <a:endParaRPr sz="2420" dirty="0"/>
          </a:p>
        </p:txBody>
      </p:sp>
      <p:sp>
        <p:nvSpPr>
          <p:cNvPr id="157" name="Google Shape;157;p31"/>
          <p:cNvSpPr txBox="1">
            <a:spLocks noGrp="1"/>
          </p:cNvSpPr>
          <p:nvPr>
            <p:ph type="body" idx="1"/>
          </p:nvPr>
        </p:nvSpPr>
        <p:spPr>
          <a:xfrm>
            <a:off x="311700" y="1378527"/>
            <a:ext cx="8520600" cy="3190348"/>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b="1" dirty="0">
                <a:solidFill>
                  <a:schemeClr val="tx1"/>
                </a:solidFill>
              </a:rPr>
              <a:t>Γυναίκες</a:t>
            </a:r>
            <a:endParaRPr b="1" dirty="0">
              <a:solidFill>
                <a:schemeClr val="tx1"/>
              </a:solidFill>
            </a:endParaRPr>
          </a:p>
          <a:p>
            <a:pPr marL="457200" lvl="0" indent="-325755" algn="l" rtl="0">
              <a:lnSpc>
                <a:spcPct val="115000"/>
              </a:lnSpc>
              <a:spcBef>
                <a:spcPts val="1200"/>
              </a:spcBef>
              <a:spcAft>
                <a:spcPts val="0"/>
              </a:spcAft>
              <a:buSzPct val="100000"/>
              <a:buChar char="●"/>
            </a:pPr>
            <a:r>
              <a:rPr lang="el" dirty="0">
                <a:solidFill>
                  <a:schemeClr val="tx1"/>
                </a:solidFill>
              </a:rPr>
              <a:t>Η προώθηση της ισότητας των φύλων στον εργασιακό χώρο θα μπορούσε να προσθέσει 12 τρισεκατομμύρια δολάρια στο παγκόσμιο ΑΕΠ έως το 2025, με τις γυναίκες επιχειρηματίες να διαδραματίζουν ζωτικό ρόλο στην προώθηση αυτής της ανάπτυξης.</a:t>
            </a:r>
            <a:endParaRPr dirty="0">
              <a:solidFill>
                <a:schemeClr val="tx1"/>
              </a:solidFill>
            </a:endParaRPr>
          </a:p>
          <a:p>
            <a:pPr marL="457200" lvl="0" indent="-325755" algn="l" rtl="0">
              <a:lnSpc>
                <a:spcPct val="115000"/>
              </a:lnSpc>
              <a:spcBef>
                <a:spcPts val="0"/>
              </a:spcBef>
              <a:spcAft>
                <a:spcPts val="0"/>
              </a:spcAft>
              <a:buSzPct val="100000"/>
              <a:buChar char="●"/>
            </a:pPr>
            <a:r>
              <a:rPr lang="el" dirty="0">
                <a:solidFill>
                  <a:schemeClr val="tx1"/>
                </a:solidFill>
              </a:rPr>
              <a:t>Οι επιχειρήσεις που διευθύνονται από γυναίκες τείνουν να προσλαμβάνουν περισσότερες γυναίκες υπαλλήλους, προωθώντας έτσι την οικονομική συμμετοχή των γυναικών και μειώνοντας τις ανισότητες μεταξύ των φύλων στο εργατικό δυναμικό.</a:t>
            </a:r>
            <a:endParaRPr dirty="0">
              <a:solidFill>
                <a:schemeClr val="tx1"/>
              </a:solidFill>
            </a:endParaRPr>
          </a:p>
          <a:p>
            <a:pPr marL="457200" lvl="0" indent="-325755" algn="l" rtl="0">
              <a:lnSpc>
                <a:spcPct val="115000"/>
              </a:lnSpc>
              <a:spcBef>
                <a:spcPts val="0"/>
              </a:spcBef>
              <a:spcAft>
                <a:spcPts val="0"/>
              </a:spcAft>
              <a:buSzPct val="100000"/>
              <a:buChar char="●"/>
            </a:pPr>
            <a:r>
              <a:rPr lang="el" dirty="0">
                <a:solidFill>
                  <a:schemeClr val="tx1"/>
                </a:solidFill>
              </a:rPr>
              <a:t>Οι γυναίκες επιχειρηματίες έχουν την ευκαιρία να κερδίζουν με βάση την αξία που δημιουργούν και την επιτυχία της επιχείρησής τους, αντί να υπόκεινται στις παραδοσιακές δομές αμοιβών που συχνά διαιωνίζουν τις μισθολογικές ανισότητες.</a:t>
            </a:r>
            <a:endParaRPr dirty="0">
              <a:solidFill>
                <a:schemeClr val="tx1"/>
              </a:solidFill>
            </a:endParaRPr>
          </a:p>
          <a:p>
            <a:pPr marL="0" lvl="0" indent="0" algn="l" rtl="0">
              <a:lnSpc>
                <a:spcPct val="115000"/>
              </a:lnSpc>
              <a:spcBef>
                <a:spcPts val="1200"/>
              </a:spcBef>
              <a:spcAft>
                <a:spcPts val="12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311700" y="445025"/>
            <a:ext cx="8520600" cy="84344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l" sz="2420" b="1" dirty="0"/>
              <a:t>Η </a:t>
            </a:r>
            <a:r>
              <a:rPr lang="el" sz="2700" b="1" dirty="0"/>
              <a:t>επιχειρηματικότητα</a:t>
            </a:r>
            <a:r>
              <a:rPr lang="el" sz="2420" b="1" dirty="0"/>
              <a:t> ως εργαλείο ένταξης και ενδυνάμωσης</a:t>
            </a:r>
            <a:r>
              <a:rPr lang="en-US" sz="2420" b="1" dirty="0"/>
              <a:t> (2)</a:t>
            </a:r>
            <a:endParaRPr sz="2420" b="1" dirty="0"/>
          </a:p>
        </p:txBody>
      </p:sp>
      <p:sp>
        <p:nvSpPr>
          <p:cNvPr id="163" name="Google Shape;163;p32"/>
          <p:cNvSpPr txBox="1">
            <a:spLocks noGrp="1"/>
          </p:cNvSpPr>
          <p:nvPr>
            <p:ph type="body" idx="1"/>
          </p:nvPr>
        </p:nvSpPr>
        <p:spPr>
          <a:xfrm>
            <a:off x="311700" y="1394930"/>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b="1" dirty="0"/>
              <a:t>Παράδειγμα:</a:t>
            </a:r>
            <a:endParaRPr b="1" dirty="0"/>
          </a:p>
          <a:p>
            <a:pPr marL="0" lvl="0" indent="0" algn="l" rtl="0">
              <a:spcBef>
                <a:spcPts val="1200"/>
              </a:spcBef>
              <a:spcAft>
                <a:spcPts val="0"/>
              </a:spcAft>
              <a:buNone/>
            </a:pPr>
            <a:r>
              <a:rPr lang="el" dirty="0"/>
              <a:t>Η </a:t>
            </a:r>
            <a:r>
              <a:rPr lang="el" b="1" u="sng" dirty="0">
                <a:solidFill>
                  <a:schemeClr val="hlink"/>
                </a:solidFill>
                <a:hlinkClick r:id="rId3"/>
              </a:rPr>
              <a:t>"Nannuka"</a:t>
            </a:r>
            <a:r>
              <a:rPr lang="el" dirty="0"/>
              <a:t> είναι μια ελληνική διαδικτυακή πλατφόρμα που συνδέει γονείς με ειδικευμένους φροντιστές, όπως μπέιμπι σίτερ, νταντάδες και καθηγητές. Παρέχει στους γονείς μια πλατφόρμα για να βρίσκουν και να προσλαμβάνουν φροντιστές με βάση τις συγκεκριμένες ανάγκες και προτιμήσεις τους.</a:t>
            </a:r>
            <a:endParaRPr dirty="0"/>
          </a:p>
          <a:p>
            <a:pPr marL="0" lvl="0" indent="0" algn="l" rtl="0">
              <a:spcBef>
                <a:spcPts val="1200"/>
              </a:spcBef>
              <a:spcAft>
                <a:spcPts val="0"/>
              </a:spcAft>
              <a:buNone/>
            </a:pPr>
            <a:r>
              <a:rPr lang="el" dirty="0"/>
              <a:t>Η Nannuka προσφέρει μια σειρά από υπηρεσίες, συμπεριλαμβανομένης της αναζήτησης φροντιστών, της επισκόπησης των προφίλ και των αξιολογήσεων των φροντιστών και της διαχείρισης των κρατήσεων και των πληρωμών. Η πλατφόρμα επιτρέπει στους γονείς να αναζητούν φροντιστές με βάση διάφορα κριτήρια, όπως η τοποθεσία, η διαθεσιμότητα, τα προσόντα και οι κριτικές άλλων χρηστών.</a:t>
            </a:r>
            <a:endParaRPr dirty="0"/>
          </a:p>
          <a:p>
            <a:pPr marL="0" lvl="0" indent="0" algn="l" rtl="0">
              <a:spcBef>
                <a:spcPts val="1200"/>
              </a:spcBef>
              <a:spcAft>
                <a:spcPts val="12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445024"/>
            <a:ext cx="8188064" cy="81573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l" sz="2420" b="1" dirty="0"/>
              <a:t>Η επιχειρηματικότητα ως εργαλείο ένταξης και ενδυνάμωσης</a:t>
            </a:r>
            <a:r>
              <a:rPr lang="en-US" sz="2420" b="1" dirty="0"/>
              <a:t> (3)</a:t>
            </a:r>
            <a:endParaRPr sz="2420" b="1" dirty="0"/>
          </a:p>
        </p:txBody>
      </p:sp>
      <p:sp>
        <p:nvSpPr>
          <p:cNvPr id="169" name="Google Shape;16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b="1" dirty="0"/>
              <a:t>Νέοι</a:t>
            </a:r>
            <a:endParaRPr b="1" dirty="0"/>
          </a:p>
          <a:p>
            <a:pPr marL="457200" lvl="0" indent="-325755" algn="l" rtl="0">
              <a:spcBef>
                <a:spcPts val="1200"/>
              </a:spcBef>
              <a:spcAft>
                <a:spcPts val="0"/>
              </a:spcAft>
              <a:buSzPct val="100000"/>
              <a:buChar char="●"/>
            </a:pPr>
            <a:r>
              <a:rPr lang="el" dirty="0"/>
              <a:t>Η επιχειρηματικότητα προάγει τη δημιουργικότητα, την επίλυση προβλημάτων, τη λήψη αποφάσεων, την ηγεσία, την επικοινωνία και την ανθεκτικότητα, μεταξύ άλλων δεξιοτήτων, εξοπλίζοντας τους νέους επιχειρηματίες με τα εργαλεία που χρειάζονται για να επιτύχουν σε διάφορες πτυχές της ζωής.</a:t>
            </a:r>
            <a:endParaRPr dirty="0"/>
          </a:p>
          <a:p>
            <a:pPr marL="457200" lvl="0" indent="-325755" algn="l" rtl="0">
              <a:spcBef>
                <a:spcPts val="0"/>
              </a:spcBef>
              <a:spcAft>
                <a:spcPts val="0"/>
              </a:spcAft>
              <a:buSzPct val="100000"/>
              <a:buChar char="●"/>
            </a:pPr>
            <a:r>
              <a:rPr lang="el" dirty="0"/>
              <a:t>Οι νεανικές νεοφυείς επιχειρήσεις είναι γνωστές για την ικανότητά τους να διαταράσσουν τις παραδοσιακές αγορές και να εισάγουν καινοτόμα προϊόντα και υπηρεσίες.</a:t>
            </a:r>
            <a:endParaRPr dirty="0"/>
          </a:p>
          <a:p>
            <a:pPr marL="457200" lvl="0" indent="-325755" algn="l" rtl="0">
              <a:spcBef>
                <a:spcPts val="0"/>
              </a:spcBef>
              <a:spcAft>
                <a:spcPts val="0"/>
              </a:spcAft>
              <a:buSzPct val="100000"/>
              <a:buChar char="●"/>
            </a:pPr>
            <a:r>
              <a:rPr lang="el" dirty="0"/>
              <a:t>Η εμπειρία της δημιουργίας και ανάπτυξης μιας επιχείρησης ενισχύει την αυτοπεποίθησή τους, την αυτοεκτίμησή τους και την πίστη στις ικανότητές τους.</a:t>
            </a:r>
            <a:endParaRPr dirty="0"/>
          </a:p>
          <a:p>
            <a:pPr marL="457200" lvl="0" indent="-325755" algn="l" rtl="0">
              <a:spcBef>
                <a:spcPts val="0"/>
              </a:spcBef>
              <a:spcAft>
                <a:spcPts val="0"/>
              </a:spcAft>
              <a:buSzPct val="100000"/>
              <a:buChar char="●"/>
            </a:pPr>
            <a:r>
              <a:rPr lang="el" dirty="0"/>
              <a:t>Με την πρόοδο της τεχνολογίας και της συνδεσιμότητας, οι νέοι επιχειρηματίες μπορούν να ξεκινήσουν επιχειρήσεις με διεθνή εμβέλεια, να συνεργαστούν με εταίρους από διαφορετικές χώρες και να αποκτήσουν έκθεση σε διαφορετικές αγορές και πολιτισμούς.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445024"/>
            <a:ext cx="8520600" cy="9291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(4)</a:t>
            </a:r>
            <a:endParaRPr sz="2400" b="1" dirty="0"/>
          </a:p>
        </p:txBody>
      </p:sp>
      <p:sp>
        <p:nvSpPr>
          <p:cNvPr id="175" name="Google Shape;175;p34"/>
          <p:cNvSpPr txBox="1">
            <a:spLocks noGrp="1"/>
          </p:cNvSpPr>
          <p:nvPr>
            <p:ph type="body" idx="1"/>
          </p:nvPr>
        </p:nvSpPr>
        <p:spPr>
          <a:xfrm>
            <a:off x="311700" y="1374148"/>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l" b="1" dirty="0"/>
              <a:t>Παράδειγμα:</a:t>
            </a:r>
            <a:endParaRPr b="1" dirty="0"/>
          </a:p>
          <a:p>
            <a:pPr marL="0" lvl="0" indent="0" algn="l" rtl="0">
              <a:spcBef>
                <a:spcPts val="1200"/>
              </a:spcBef>
              <a:spcAft>
                <a:spcPts val="0"/>
              </a:spcAft>
              <a:buNone/>
            </a:pPr>
            <a:r>
              <a:rPr lang="el" dirty="0"/>
              <a:t>Η “</a:t>
            </a:r>
            <a:r>
              <a:rPr lang="el" u="sng" dirty="0">
                <a:solidFill>
                  <a:schemeClr val="hlink"/>
                </a:solidFill>
                <a:hlinkClick r:id="rId3"/>
              </a:rPr>
              <a:t>Εναλεία</a:t>
            </a:r>
            <a:r>
              <a:rPr lang="el" dirty="0"/>
              <a:t>” είναι ένας οργανισμός με όραμα να καταστήσει το θαλάσσιο οικοσύστημα βιώσιμο μέσω λύσεων κυκλικής και κοινωνικής οικονομίας. Υλοποιεί δράσεις σε όλο τον κόσμο, από μεγαλεπήβολα έργα καθαρισμού των θαλασσών έως συμβουλευτικά και ερευνητικά προγράμματα.</a:t>
            </a:r>
            <a:endParaRPr dirty="0"/>
          </a:p>
          <a:p>
            <a:pPr marL="0" marR="0" lvl="0" indent="0" algn="l" rtl="0">
              <a:lnSpc>
                <a:spcPct val="115000"/>
              </a:lnSpc>
              <a:spcBef>
                <a:spcPts val="1200"/>
              </a:spcBef>
              <a:spcAft>
                <a:spcPts val="0"/>
              </a:spcAft>
              <a:buNone/>
            </a:pPr>
            <a:r>
              <a:rPr lang="el" dirty="0"/>
              <a:t>Εκπαιδεύει επαγγελματίες και νέους αλιείς σε βιώσιμες τεχνικές αλιείας και εξασφαλίζει υψηλότερου εισοδήματος για τις αλιευτικές κοινότητες.</a:t>
            </a:r>
            <a:endParaRPr dirty="0"/>
          </a:p>
          <a:p>
            <a:pPr marL="0" marR="0" lvl="0" indent="0" algn="l" rtl="0">
              <a:lnSpc>
                <a:spcPct val="115000"/>
              </a:lnSpc>
              <a:spcBef>
                <a:spcPts val="1200"/>
              </a:spcBef>
              <a:spcAft>
                <a:spcPts val="0"/>
              </a:spcAft>
              <a:buNone/>
            </a:pPr>
            <a:r>
              <a:rPr lang="el" dirty="0"/>
              <a:t>Υλοποιεί μεγαλεπήβολα έργα καθαρισμού των θαλασσών από πλαστικό, στα οποία συμμετέχουν αλιευτικές κοινότητες και συλλέγουν καθημερινά χιλιάδες κιλά πλαστικού από τη θάλασσα.</a:t>
            </a:r>
            <a:endParaRPr dirty="0"/>
          </a:p>
          <a:p>
            <a:pPr marL="0" marR="0" lvl="0" indent="0" algn="l" rtl="0">
              <a:lnSpc>
                <a:spcPct val="115000"/>
              </a:lnSpc>
              <a:spcBef>
                <a:spcPts val="1200"/>
              </a:spcBef>
              <a:spcAft>
                <a:spcPts val="1200"/>
              </a:spcAft>
              <a:buNone/>
            </a:pPr>
            <a:r>
              <a:rPr lang="el" dirty="0"/>
              <a:t>Βοηθάει στην πρόληψη της περαιτέρω ρύπανσης, παρέχοντας κίνητρα στους αλιείς για να παραδίδουν τα χρησιμοποιημένα αλιευτικά εργαλεία τους, τα οποία θα κατέληγαν στη θάλασσα ή στις χωματερές.</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11700" y="445024"/>
            <a:ext cx="8520600" cy="10053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(5)</a:t>
            </a:r>
            <a:endParaRPr sz="2400" b="1" dirty="0"/>
          </a:p>
        </p:txBody>
      </p:sp>
      <p:sp>
        <p:nvSpPr>
          <p:cNvPr id="181" name="Google Shape;181;p35"/>
          <p:cNvSpPr txBox="1">
            <a:spLocks noGrp="1"/>
          </p:cNvSpPr>
          <p:nvPr>
            <p:ph type="body" idx="1"/>
          </p:nvPr>
        </p:nvSpPr>
        <p:spPr>
          <a:xfrm>
            <a:off x="311700" y="1450348"/>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l" b="1" dirty="0"/>
              <a:t>Άτομα με αναπηρία</a:t>
            </a:r>
            <a:endParaRPr b="1" dirty="0"/>
          </a:p>
          <a:p>
            <a:pPr marL="457200" lvl="0" indent="-317182" algn="l" rtl="0">
              <a:spcBef>
                <a:spcPts val="1200"/>
              </a:spcBef>
              <a:spcAft>
                <a:spcPts val="0"/>
              </a:spcAft>
              <a:buSzPct val="100000"/>
              <a:buChar char="●"/>
            </a:pPr>
            <a:r>
              <a:rPr lang="el" dirty="0"/>
              <a:t>Οι επιχειρηματίες με αναπηρία μπορούν να δημιουργήσουν κοινότητες και δίκτυα υποστήριξης, συνδεόμενοι με ομοϊδεάτες που κατανοούν τις εμπειρίες και τις προκλήσεις τους. Αυτά τα δίκτυα παρέχουν την αίσθηση του ανήκειν, προσφέρουν υποστήριξη από ομοτίμους και διευκολύνουν την ανταλλαγή γνώσεων, τη συνεργασία και την ανταλλαγή πόρων.</a:t>
            </a:r>
            <a:endParaRPr dirty="0"/>
          </a:p>
          <a:p>
            <a:pPr marL="457200" lvl="0" indent="-317182" algn="l" rtl="0">
              <a:spcBef>
                <a:spcPts val="0"/>
              </a:spcBef>
              <a:spcAft>
                <a:spcPts val="0"/>
              </a:spcAft>
              <a:buSzPct val="100000"/>
              <a:buChar char="●"/>
            </a:pPr>
            <a:r>
              <a:rPr lang="el" dirty="0"/>
              <a:t>Αναπτύσσουν προϊόντα ή υπηρεσίες που καλύπτουν τις ανάγκες των ατόμων με αναπηρία, συμβάλλουν στην ένταξη των ατόμων με αναπηρία και υπερασπίζονται τη θετική κοινωνική αλλαγή.</a:t>
            </a:r>
            <a:endParaRPr dirty="0"/>
          </a:p>
          <a:p>
            <a:pPr marL="457200" lvl="0" indent="-317182" algn="l" rtl="0">
              <a:spcBef>
                <a:spcPts val="0"/>
              </a:spcBef>
              <a:spcAft>
                <a:spcPts val="0"/>
              </a:spcAft>
              <a:buSzPct val="100000"/>
              <a:buChar char="●"/>
            </a:pPr>
            <a:r>
              <a:rPr lang="el" dirty="0"/>
              <a:t>Ξεκινώντας τις δικές τους επιχειρήσεις, οι επιχειρηματίες με αναπηρία μπορούν να δημιουργήσουν ευκαιρίες εισοδήματος για τον εαυτό τους και να ξεπεράσουν τα παραδοσιακά εμπόδια στην απασχόληση.</a:t>
            </a:r>
            <a:endParaRPr dirty="0"/>
          </a:p>
          <a:p>
            <a:pPr marL="457200" lvl="0" indent="-317182" algn="l" rtl="0">
              <a:spcBef>
                <a:spcPts val="0"/>
              </a:spcBef>
              <a:spcAft>
                <a:spcPts val="0"/>
              </a:spcAft>
              <a:buSzPct val="100000"/>
              <a:buChar char="●"/>
            </a:pPr>
            <a:r>
              <a:rPr lang="el" dirty="0"/>
              <a:t>Μπορούν να δημιουργήσουν ευέλικτες ρυθμίσεις εργασίας, να τροποποιήσουν το χώρο εργασίας τους και να ορίσουν τα δικά τους ωράρια, εξασφαλίζοντας ότι μπορούν να εργάζονται με τρόπο που να ταιριάζει καλύτερα στις ικανότητες και τις περιστάσεις τους.</a:t>
            </a:r>
            <a:endParaRPr dirty="0"/>
          </a:p>
          <a:p>
            <a:pPr marL="457200" lvl="0" indent="-317182" algn="l" rtl="0">
              <a:spcBef>
                <a:spcPts val="0"/>
              </a:spcBef>
              <a:spcAft>
                <a:spcPts val="0"/>
              </a:spcAft>
              <a:buSzPct val="100000"/>
              <a:buChar char="●"/>
            </a:pPr>
            <a:r>
              <a:rPr lang="el" dirty="0"/>
              <a:t>Οι επιχειρηματίες με αναπηρία αμφισβητούν τα κοινωνικά στερεότυπα και τις λανθασμένες αντιλήψεις για την αναπηρία.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1700" y="445025"/>
            <a:ext cx="8520600" cy="8370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(6)</a:t>
            </a:r>
            <a:endParaRPr sz="2400" b="1" dirty="0"/>
          </a:p>
        </p:txBody>
      </p:sp>
      <p:sp>
        <p:nvSpPr>
          <p:cNvPr id="187" name="Google Shape;187;p36"/>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dirty="0"/>
              <a:t>Παράδειγμα:</a:t>
            </a:r>
            <a:endParaRPr dirty="0"/>
          </a:p>
          <a:p>
            <a:pPr marL="0" lvl="0" indent="0" algn="l" rtl="0">
              <a:spcBef>
                <a:spcPts val="1200"/>
              </a:spcBef>
              <a:spcAft>
                <a:spcPts val="1200"/>
              </a:spcAft>
              <a:buNone/>
            </a:pPr>
            <a:r>
              <a:rPr lang="el" dirty="0"/>
              <a:t>Οι “</a:t>
            </a:r>
            <a:r>
              <a:rPr lang="el" u="sng" dirty="0">
                <a:solidFill>
                  <a:schemeClr val="hlink"/>
                </a:solidFill>
                <a:hlinkClick r:id="rId3"/>
              </a:rPr>
              <a:t>Cool Crips</a:t>
            </a:r>
            <a:r>
              <a:rPr lang="el" dirty="0"/>
              <a:t>” ή αλλιώς ο Σπύρος και ο Γρηγόρης, είναι δύο νεαρά ανάπηρα άτομα από Κομοτηνή και Αθήνα αντίστοιχα, και διαχειρίζονται την σελίδα «η αναπηρία είναι κουλ». Σκοπός τους είναι να κάνουν το ζήτημα της αναπηρίας mainstream και να αυξήσουν την ορατότητα των αναπήρων ατόμων, βάζοντας όμως μια νότα coolness, χιούμορ και (αυτο)σαρκασμού σε κάθε τους δραστηριότητα. Προέκταση των παραπάνω είναι η μείωση των εμποδίων (κοινωνικά και αρχιτεκτονικά) που αντιμετωπίζουν τα ανάπηρα άτομα στην καθημερινότητα τους αλλά και η ενδυνάμωση των ατόμων αυτών ώστε να αγαπήσουν περισσότερο τους εαυτούς τους και ακόμα και να αναπτύξουν το εύρος των δραστηριοτήτων τους. Πέραν των σελίδων στα social media υλοποιούν προσβάσιμες εκδηλώσεις όπως </a:t>
            </a:r>
            <a:r>
              <a:rPr lang="el" b="1" dirty="0"/>
              <a:t>πάρτυ, stand up comedy shows και συναυλίες</a:t>
            </a:r>
            <a:r>
              <a:rPr lang="el" dirty="0"/>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445025"/>
            <a:ext cx="8520600" cy="8434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(7)</a:t>
            </a:r>
            <a:endParaRPr sz="2400" b="1" dirty="0"/>
          </a:p>
        </p:txBody>
      </p:sp>
      <p:sp>
        <p:nvSpPr>
          <p:cNvPr id="193" name="Google Shape;193;p37"/>
          <p:cNvSpPr txBox="1">
            <a:spLocks noGrp="1"/>
          </p:cNvSpPr>
          <p:nvPr>
            <p:ph type="body" idx="1"/>
          </p:nvPr>
        </p:nvSpPr>
        <p:spPr>
          <a:xfrm>
            <a:off x="311700" y="1288473"/>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l" b="1" dirty="0"/>
              <a:t>Μετανάστες και πρόσφυγες</a:t>
            </a:r>
            <a:endParaRPr b="1" dirty="0"/>
          </a:p>
          <a:p>
            <a:pPr marL="457200" lvl="0" indent="-308610" algn="l" rtl="0">
              <a:spcBef>
                <a:spcPts val="1200"/>
              </a:spcBef>
              <a:spcAft>
                <a:spcPts val="0"/>
              </a:spcAft>
              <a:buSzPct val="100000"/>
              <a:buChar char="●"/>
            </a:pPr>
            <a:r>
              <a:rPr lang="el" dirty="0"/>
              <a:t>Η επιχειρηματικότητα παρέχει στους μετανάστες τη δυνατότητα να επιτύχουν οικονομική ενσωμάτωση και αυτάρκεια στις χώρες υποδοχής τους. Ξεκινώντας τις δικές τους επιχειρήσεις, οι μετανάστες μπορούν να δημιουργήσουν ευκαιρίες εισοδήματος, να ξεπεράσουν τα γλωσσικά ή πολιτισμικά εμπόδια και να συμβάλλουν στην τοπική οικονομία.</a:t>
            </a:r>
            <a:endParaRPr dirty="0"/>
          </a:p>
          <a:p>
            <a:pPr marL="457200" lvl="0" indent="-308610" algn="l" rtl="0">
              <a:spcBef>
                <a:spcPts val="0"/>
              </a:spcBef>
              <a:spcAft>
                <a:spcPts val="0"/>
              </a:spcAft>
              <a:buSzPct val="100000"/>
              <a:buChar char="●"/>
            </a:pPr>
            <a:r>
              <a:rPr lang="el" dirty="0"/>
              <a:t>Μέσω των επιχειρηματικών τους προσπαθειών, ενισχύουν τις πολιτιστικές ανταλλαγές, γεφυρώνουν τα χάσματα μεταξύ των κοινοτήτων και προωθούν μια κοινωνία χωρίς αποκλεισμούς και με μεγαλύτερη ποικιλομορφία.</a:t>
            </a:r>
            <a:endParaRPr dirty="0"/>
          </a:p>
          <a:p>
            <a:pPr marL="457200" lvl="0" indent="-308610" algn="l" rtl="0">
              <a:spcBef>
                <a:spcPts val="0"/>
              </a:spcBef>
              <a:spcAft>
                <a:spcPts val="0"/>
              </a:spcAft>
              <a:buSzPct val="100000"/>
              <a:buChar char="●"/>
            </a:pPr>
            <a:r>
              <a:rPr lang="el" dirty="0"/>
              <a:t>Συμβάλλουν στην ανάπτυξη παγκόσμιων δικτύων και εμπορικών συνδέσεων, διευκολύνοντας την οικονομική συνεργασία μεταξύ των χωρών.</a:t>
            </a:r>
            <a:endParaRPr dirty="0"/>
          </a:p>
          <a:p>
            <a:pPr marL="457200" lvl="0" indent="-308610" algn="l" rtl="0">
              <a:spcBef>
                <a:spcPts val="0"/>
              </a:spcBef>
              <a:spcAft>
                <a:spcPts val="0"/>
              </a:spcAft>
              <a:buSzPct val="100000"/>
              <a:buChar char="●"/>
            </a:pPr>
            <a:r>
              <a:rPr lang="el" dirty="0"/>
              <a:t>Οι μετανάστες συχνά επιδεικνύουν ανθεκτικότητα, προσαρμοστικότητα και επινοητικότητα, οι οποίες είναι βασικές ιδιότητες για την επιτυχή επιχειρηματικότητα.</a:t>
            </a:r>
            <a:endParaRPr dirty="0"/>
          </a:p>
          <a:p>
            <a:pPr marL="457200" lvl="0" indent="-308610" algn="l" rtl="0">
              <a:spcBef>
                <a:spcPts val="0"/>
              </a:spcBef>
              <a:spcAft>
                <a:spcPts val="0"/>
              </a:spcAft>
              <a:buSzPct val="100000"/>
              <a:buChar char="●"/>
            </a:pPr>
            <a:r>
              <a:rPr lang="el" dirty="0"/>
              <a:t>Η επιχειρηματικότητα ενδυναμώνει τους μετανάστες, παρέχοντάς τους την αίσθηση της δράσης και του ελέγχου της δικής τους οικονομικής μοίρας. Τους επιτρέπει να διαμορφώνουν την επαγγελματική τους ζωή, να αξιοποιούν τις δεξιότητες και τα ταλέντα τους και να επιδιώκουν τις επιχειρηματικές τους φιλοδοξίες, οδηγώντας σε αυξημένη αυτοεκτίμηση και αυτοπεποίθηση.</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0" y="445024"/>
            <a:ext cx="8520600" cy="7949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(8)</a:t>
            </a:r>
            <a:endParaRPr sz="2400" b="1" dirty="0"/>
          </a:p>
        </p:txBody>
      </p:sp>
      <p:sp>
        <p:nvSpPr>
          <p:cNvPr id="199" name="Google Shape;199;p38"/>
          <p:cNvSpPr txBox="1">
            <a:spLocks noGrp="1"/>
          </p:cNvSpPr>
          <p:nvPr>
            <p:ph type="body" idx="1"/>
          </p:nvPr>
        </p:nvSpPr>
        <p:spPr>
          <a:xfrm>
            <a:off x="311700" y="1436493"/>
            <a:ext cx="8520600" cy="34164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l" b="1" dirty="0"/>
              <a:t>Παράδειγμα:</a:t>
            </a:r>
            <a:endParaRPr b="1" dirty="0"/>
          </a:p>
          <a:p>
            <a:pPr marL="0" lvl="0" indent="0" algn="just" rtl="0">
              <a:spcBef>
                <a:spcPts val="1200"/>
              </a:spcBef>
              <a:spcAft>
                <a:spcPts val="1200"/>
              </a:spcAft>
              <a:buNone/>
            </a:pPr>
            <a:r>
              <a:rPr lang="el" dirty="0"/>
              <a:t>Η “</a:t>
            </a:r>
            <a:r>
              <a:rPr lang="el" u="sng" dirty="0">
                <a:solidFill>
                  <a:schemeClr val="hlink"/>
                </a:solidFill>
                <a:hlinkClick r:id="rId3"/>
              </a:rPr>
              <a:t>Μετάδραση</a:t>
            </a:r>
            <a:r>
              <a:rPr lang="el" dirty="0"/>
              <a:t>”  ιδρύθηκε το Δεκέμβριο του 2009, με αποστολή να καλύψει κρίσιμα κενά στην υποδοχή και ένταξη προσφύγων και μεταναστών στην Ελλάδα. Η ΜΕΤΑδραση είναι αποφασισμένη να στηρίξει και να προστατεύσει, μέσω καινοτόμων παρεμβάσεων, τα θεμελιώδη ανθρώπινα δικαιώματα όλων εκείνων που εκτοπίζονται και διώκονται. Μια από τις βασικές υπηρεσίες της Μετάδρασης είναι η διερμηνεία,η οποία διασφαλίζει το ζωτικό δικαίωμα στην επικοινωνία με τους πρόσφυγες και τους μετανάστες μέσω της απασχόλησης περισσότερων των 350 διερμηνέων, εκπαιδευμένων και πιστοποιημένων από την ΜΕΤΑδραση, σε 43 γλώσσες και διαλέκτους – μία δράση που βρίσκεται στο επίκεντρο κάθε αποτελεσματικής παροχής ανθρωπιστικής βοήθειας.</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Συζήτηση στην ολομέλεια</a:t>
            </a:r>
            <a:endParaRPr b="1" dirty="0"/>
          </a:p>
        </p:txBody>
      </p:sp>
      <p:sp>
        <p:nvSpPr>
          <p:cNvPr id="205" name="Google Shape;20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l" dirty="0"/>
              <a:t>Ποια πιστεύετε ότι είναι τα εμπόδια των υποεκπροσωπούμενων ομάδων ώστε να πάρουν επιχειρηματική πρωτοβουλία;</a:t>
            </a:r>
            <a:endParaRPr dirty="0"/>
          </a:p>
          <a:p>
            <a:pPr marL="457200" lvl="0" indent="-342900" algn="l" rtl="0">
              <a:spcBef>
                <a:spcPts val="0"/>
              </a:spcBef>
              <a:spcAft>
                <a:spcPts val="0"/>
              </a:spcAft>
              <a:buSzPts val="1800"/>
              <a:buAutoNum type="arabicPeriod"/>
            </a:pPr>
            <a:r>
              <a:rPr lang="el" dirty="0"/>
              <a:t>Πως θα μπορούσαμε να ξεπεράσουμε αυτά τα εμπόδια; </a:t>
            </a:r>
            <a:endParaRPr dirty="0"/>
          </a:p>
          <a:p>
            <a:pPr marL="457200" lvl="0" indent="-342900" algn="l" rtl="0">
              <a:spcBef>
                <a:spcPts val="0"/>
              </a:spcBef>
              <a:spcAft>
                <a:spcPts val="0"/>
              </a:spcAft>
              <a:buSzPts val="1800"/>
              <a:buAutoNum type="arabicPeriod"/>
            </a:pPr>
            <a:r>
              <a:rPr lang="el" dirty="0"/>
              <a:t>Ποια είναι τα εργαλεία που χρειάζεται ένας νέος επιχειρηματίας ώστε να μειώσει το ρίσκο που χαρακτηρίζει αυτή την δραστηριότητα;</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Στόχοι του προγράμματος HOMER (1)</a:t>
            </a:r>
          </a:p>
        </p:txBody>
      </p:sp>
      <p:sp>
        <p:nvSpPr>
          <p:cNvPr id="67" name="Google Shape;67;p15"/>
          <p:cNvSpPr txBox="1">
            <a:spLocks noGrp="1"/>
          </p:cNvSpPr>
          <p:nvPr>
            <p:ph type="body" idx="1"/>
          </p:nvPr>
        </p:nvSpPr>
        <p:spPr>
          <a:xfrm>
            <a:off x="1028700" y="1314450"/>
            <a:ext cx="7200900" cy="3444586"/>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sz="1600" dirty="0">
                <a:solidFill>
                  <a:schemeClr val="tx1"/>
                </a:solidFill>
              </a:rPr>
              <a:t>Το πρόγραμμα: </a:t>
            </a:r>
          </a:p>
          <a:p>
            <a:pPr marL="749300" lvl="1" indent="-285750">
              <a:spcBef>
                <a:spcPts val="900"/>
              </a:spcBef>
              <a:buClr>
                <a:schemeClr val="dk1"/>
              </a:buClr>
              <a:buSzPts val="1500"/>
              <a:buFont typeface="Arial"/>
              <a:buChar char="●"/>
            </a:pPr>
            <a:r>
              <a:rPr lang="el-GR" sz="1600" dirty="0">
                <a:solidFill>
                  <a:schemeClr val="tx1"/>
                </a:solidFill>
              </a:rPr>
              <a:t>στοχεύει στην ενίσχυση της επιχειρηματικότητας των ατόμων με εντυποαναπηρία μέσω της δημιουργίας μίας μόνιμης διασυνοριακής δομής δικτύου χωρίς ανάγκη χρηματοδότησης από επόμενα προγράμματα για την μακροημέρευσή της</a:t>
            </a:r>
          </a:p>
          <a:p>
            <a:pPr marL="749300" lvl="1" indent="-285750">
              <a:spcBef>
                <a:spcPts val="900"/>
              </a:spcBef>
              <a:buClr>
                <a:schemeClr val="dk1"/>
              </a:buClr>
              <a:buSzPts val="1500"/>
              <a:buFont typeface="Arial"/>
              <a:buChar char="●"/>
            </a:pPr>
            <a:r>
              <a:rPr lang="el-GR" sz="1600" dirty="0">
                <a:solidFill>
                  <a:schemeClr val="tx1"/>
                </a:solidFill>
              </a:rPr>
              <a:t>λειτουργεί ως χώρος γέννησης ιδεών και επιταχυντής των διαδικασιών </a:t>
            </a:r>
            <a:endParaRPr lang="en-US" sz="1600" dirty="0">
              <a:solidFill>
                <a:schemeClr val="tx1"/>
              </a:solidFill>
            </a:endParaRPr>
          </a:p>
          <a:p>
            <a:pPr marL="749300" lvl="1" indent="-285750">
              <a:spcBef>
                <a:spcPts val="900"/>
              </a:spcBef>
              <a:buClr>
                <a:schemeClr val="dk1"/>
              </a:buClr>
              <a:buSzPts val="1500"/>
              <a:buFont typeface="Arial"/>
              <a:buChar char="●"/>
            </a:pPr>
            <a:r>
              <a:rPr lang="el-GR" sz="1600" dirty="0">
                <a:solidFill>
                  <a:schemeClr val="tx1"/>
                </a:solidFill>
              </a:rPr>
              <a:t>δίνει το έναυσμα να πραγματοποιήσουν οι συμμετέχοντες τα επιχειρηματικά τους σχέδια και οράματα στην επιχειρηματικότητα μέσω της εκπαίδευσης και της ψυχικής τους ενδυνάμωση. </a:t>
            </a:r>
          </a:p>
          <a:p>
            <a:pPr marL="749300" lvl="1" indent="-285750">
              <a:spcBef>
                <a:spcPts val="900"/>
              </a:spcBef>
              <a:buClr>
                <a:schemeClr val="dk1"/>
              </a:buClr>
              <a:buSzPts val="1500"/>
              <a:buFont typeface="Arial"/>
              <a:buChar char="●"/>
            </a:pPr>
            <a:r>
              <a:rPr lang="el-GR" sz="1600" dirty="0">
                <a:solidFill>
                  <a:schemeClr val="tx1"/>
                </a:solidFill>
              </a:rPr>
              <a:t>επιτρέπει τη διασύνδεση με την αγορά εργασίας </a:t>
            </a:r>
            <a:endParaRPr lang="en-US" sz="1600" dirty="0">
              <a:solidFill>
                <a:schemeClr val="tx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4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3</a:t>
            </a:fld>
            <a:endParaRPr/>
          </a:p>
        </p:txBody>
      </p:sp>
    </p:spTree>
    <p:extLst>
      <p:ext uri="{BB962C8B-B14F-4D97-AF65-F5344CB8AC3E}">
        <p14:creationId xmlns:p14="http://schemas.microsoft.com/office/powerpoint/2010/main" val="378854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Βασικά εργαλεία υποστήριξης νέων επιχειρηματιών</a:t>
            </a:r>
            <a:endParaRPr b="1" dirty="0"/>
          </a:p>
        </p:txBody>
      </p:sp>
      <p:sp>
        <p:nvSpPr>
          <p:cNvPr id="211" name="Google Shape;211;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l" dirty="0"/>
              <a:t>Πρόσβαση στην χρηματοδότηση</a:t>
            </a:r>
            <a:endParaRPr dirty="0"/>
          </a:p>
          <a:p>
            <a:pPr marL="457200" lvl="0" indent="-342900" algn="l" rtl="0">
              <a:spcBef>
                <a:spcPts val="0"/>
              </a:spcBef>
              <a:spcAft>
                <a:spcPts val="0"/>
              </a:spcAft>
              <a:buSzPts val="1800"/>
              <a:buChar char="-"/>
            </a:pPr>
            <a:r>
              <a:rPr lang="el" dirty="0"/>
              <a:t>Καθοδήγηση και δικτύωση</a:t>
            </a:r>
            <a:endParaRPr dirty="0"/>
          </a:p>
          <a:p>
            <a:pPr marL="457200" lvl="0" indent="-342900" algn="l" rtl="0">
              <a:spcBef>
                <a:spcPts val="0"/>
              </a:spcBef>
              <a:spcAft>
                <a:spcPts val="0"/>
              </a:spcAft>
              <a:buSzPts val="1800"/>
              <a:buChar char="-"/>
            </a:pPr>
            <a:r>
              <a:rPr lang="el" dirty="0"/>
              <a:t>Ανάπτυξη δεξιοτήτων και κατάρτιση</a:t>
            </a:r>
            <a:endParaRPr dirty="0"/>
          </a:p>
          <a:p>
            <a:pPr marL="457200" lvl="0" indent="-342900" algn="l" rtl="0">
              <a:spcBef>
                <a:spcPts val="0"/>
              </a:spcBef>
              <a:spcAft>
                <a:spcPts val="0"/>
              </a:spcAft>
              <a:buSzPts val="1800"/>
              <a:buChar char="-"/>
            </a:pPr>
            <a:r>
              <a:rPr lang="el" dirty="0"/>
              <a:t>Υποστηρικτικές πολιτικές και νομικά πλαίσια</a:t>
            </a:r>
            <a:endParaRPr dirty="0"/>
          </a:p>
          <a:p>
            <a:pPr marL="457200" lvl="0" indent="-342900" algn="l" rtl="0">
              <a:spcBef>
                <a:spcPts val="0"/>
              </a:spcBef>
              <a:spcAft>
                <a:spcPts val="0"/>
              </a:spcAft>
              <a:buSzPts val="1800"/>
              <a:buChar char="-"/>
            </a:pPr>
            <a:r>
              <a:rPr lang="el" dirty="0"/>
              <a:t>Προσβάσιμες υπηρεσίες υποστήριξης</a:t>
            </a:r>
            <a:endParaRPr dirty="0"/>
          </a:p>
          <a:p>
            <a:pPr marL="457200" lvl="0" indent="-342900" algn="l" rtl="0">
              <a:spcBef>
                <a:spcPts val="0"/>
              </a:spcBef>
              <a:spcAft>
                <a:spcPts val="0"/>
              </a:spcAft>
              <a:buSzPts val="1800"/>
              <a:buChar char="-"/>
            </a:pPr>
            <a:r>
              <a:rPr lang="el" dirty="0"/>
              <a:t>Κατάρριψη των στερεοτύπων και των προκαταλήψεων</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Συμπεράσματα</a:t>
            </a:r>
            <a:endParaRPr b="1" dirty="0"/>
          </a:p>
        </p:txBody>
      </p:sp>
      <p:sp>
        <p:nvSpPr>
          <p:cNvPr id="217" name="Google Shape;217;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Τι κρατάτε από αυτό το μάθημα;</a:t>
            </a:r>
            <a:endParaRPr/>
          </a:p>
          <a:p>
            <a:pPr marL="0" lvl="0" indent="0" algn="l" rtl="0">
              <a:spcBef>
                <a:spcPts val="1200"/>
              </a:spcBef>
              <a:spcAft>
                <a:spcPts val="0"/>
              </a:spcAft>
              <a:buNone/>
            </a:pPr>
            <a:r>
              <a:rPr lang="el"/>
              <a:t>Πόσο εφικτό σας φαίνεται το να δημιουργήσετε την δική σας επιχείρηση;</a:t>
            </a:r>
            <a:endParaRPr/>
          </a:p>
          <a:p>
            <a:pPr marL="0" lvl="0" indent="0" algn="l" rtl="0">
              <a:spcBef>
                <a:spcPts val="1200"/>
              </a:spcBef>
              <a:spcAft>
                <a:spcPts val="0"/>
              </a:spcAft>
              <a:buNone/>
            </a:pPr>
            <a:r>
              <a:rPr lang="el"/>
              <a:t>Τι πιστεύετε ότι θα σας δυσκόλευε σε μια τέτοια διαδρομή;</a:t>
            </a:r>
            <a:endParaRPr/>
          </a:p>
          <a:p>
            <a:pPr marL="0" lvl="0" indent="0" algn="l" rtl="0">
              <a:spcBef>
                <a:spcPts val="1200"/>
              </a:spcBef>
              <a:spcAft>
                <a:spcPts val="1200"/>
              </a:spcAft>
              <a:buNone/>
            </a:pPr>
            <a:r>
              <a:rPr lang="el"/>
              <a:t>Ποιες είναι οι ευκαιρίες που βλέπετε στην επιλογή της επιχειρηματικότητας σαν επάγγελμα;</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idx="4294967295"/>
          </p:nvPr>
        </p:nvSpPr>
        <p:spPr>
          <a:xfrm>
            <a:off x="660400" y="595313"/>
            <a:ext cx="7804150" cy="3316287"/>
          </a:xfrm>
          <a:prstGeom prst="rect">
            <a:avLst/>
          </a:prstGeom>
          <a:noFill/>
          <a:ln>
            <a:noFill/>
            <a:prstDash/>
          </a:ln>
          <a:effectLst/>
        </p:spPr>
        <p:txBody>
          <a:bodyPr rot="0" spcFirstLastPara="1" vertOverflow="overflow" horzOverflow="overflow" vert="horz" wrap="square" lIns="32750" tIns="32750" rIns="32750" bIns="3275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0000"/>
              </a:buClr>
              <a:buSzPts val="2600"/>
              <a:buFont typeface="Nunito"/>
              <a:buNone/>
              <a:tabLst/>
              <a:defRPr/>
            </a:pPr>
            <a:r>
              <a:rPr kumimoji="0" lang="el-GR" sz="2500" b="1" i="0" u="none" strike="noStrike" kern="0" cap="none" spc="0" normalizeH="0" baseline="0" noProof="0" dirty="0">
                <a:ln>
                  <a:noFill/>
                </a:ln>
                <a:solidFill>
                  <a:schemeClr val="dk1"/>
                </a:solidFill>
                <a:effectLst/>
                <a:uLnTx/>
                <a:uFillTx/>
                <a:latin typeface="Arial"/>
                <a:ea typeface="Arial"/>
                <a:cs typeface="Arial"/>
                <a:sym typeface="Arial"/>
              </a:rPr>
              <a:t>Ευχαριστούμε για την προσοχή σας!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Περιγραφή των δράσεων</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lvl="0" indent="-285750">
              <a:spcBef>
                <a:spcPts val="900"/>
              </a:spcBef>
              <a:buClr>
                <a:schemeClr val="dk1"/>
              </a:buClr>
              <a:buSzPts val="1500"/>
            </a:pPr>
            <a:r>
              <a:rPr lang="en-US" dirty="0">
                <a:solidFill>
                  <a:schemeClr val="tx1"/>
                </a:solidFill>
              </a:rPr>
              <a:t>E</a:t>
            </a:r>
            <a:r>
              <a:rPr lang="el-GR" dirty="0">
                <a:solidFill>
                  <a:schemeClr val="tx1"/>
                </a:solidFill>
              </a:rPr>
              <a:t>κπαιδευτικά Σεμινάρια Μαθήματα</a:t>
            </a:r>
          </a:p>
          <a:p>
            <a:pPr marL="749300" lvl="1" indent="-285750">
              <a:spcBef>
                <a:spcPts val="900"/>
              </a:spcBef>
              <a:buClr>
                <a:schemeClr val="dk1"/>
              </a:buClr>
              <a:buSzPts val="1500"/>
              <a:buFont typeface="Arial"/>
              <a:buChar char="●"/>
            </a:pPr>
            <a:r>
              <a:rPr lang="el-GR" sz="1800" dirty="0">
                <a:solidFill>
                  <a:schemeClr val="tx1"/>
                </a:solidFill>
              </a:rPr>
              <a:t>Βασικές εισαγωγικές έννοιες</a:t>
            </a:r>
            <a:endParaRPr lang="en-US" dirty="0">
              <a:solidFill>
                <a:schemeClr val="tx1"/>
              </a:solidFill>
            </a:endParaRPr>
          </a:p>
          <a:p>
            <a:pPr marL="292100" lvl="0" indent="-285750">
              <a:spcBef>
                <a:spcPts val="900"/>
              </a:spcBef>
              <a:buClr>
                <a:schemeClr val="dk1"/>
              </a:buClr>
              <a:buSzPts val="1500"/>
            </a:pPr>
            <a:r>
              <a:rPr lang="en-US" dirty="0">
                <a:solidFill>
                  <a:schemeClr val="tx1"/>
                </a:solidFill>
              </a:rPr>
              <a:t>Workshops </a:t>
            </a:r>
            <a:endParaRPr lang="el-GR" dirty="0">
              <a:solidFill>
                <a:schemeClr val="tx1"/>
              </a:solidFill>
            </a:endParaRPr>
          </a:p>
          <a:p>
            <a:pPr marL="749300" lvl="1" indent="-285750">
              <a:spcBef>
                <a:spcPts val="900"/>
              </a:spcBef>
              <a:buClr>
                <a:schemeClr val="dk1"/>
              </a:buClr>
              <a:buSzPts val="1500"/>
              <a:buFont typeface="Arial"/>
              <a:buChar char="●"/>
            </a:pPr>
            <a:r>
              <a:rPr lang="el-GR" sz="1800" dirty="0">
                <a:solidFill>
                  <a:schemeClr val="tx1"/>
                </a:solidFill>
              </a:rPr>
              <a:t>Ζωντανή Βιβλιοθήκη</a:t>
            </a:r>
          </a:p>
          <a:p>
            <a:pPr marL="749300" lvl="1" indent="-285750">
              <a:spcBef>
                <a:spcPts val="900"/>
              </a:spcBef>
              <a:buClr>
                <a:schemeClr val="dk1"/>
              </a:buClr>
              <a:buSzPts val="1500"/>
              <a:buFont typeface="Arial"/>
              <a:buChar char="●"/>
            </a:pPr>
            <a:r>
              <a:rPr lang="el-GR" sz="1800" dirty="0">
                <a:solidFill>
                  <a:schemeClr val="tx1"/>
                </a:solidFill>
              </a:rPr>
              <a:t>Ενδυνάμωση επιχειρηματικών δεξιοτήτων</a:t>
            </a:r>
            <a:endParaRPr lang="en-US" dirty="0">
              <a:solidFill>
                <a:schemeClr val="tx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4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4</a:t>
            </a:fld>
            <a:endParaRPr/>
          </a:p>
        </p:txBody>
      </p:sp>
    </p:spTree>
    <p:extLst>
      <p:ext uri="{BB962C8B-B14F-4D97-AF65-F5344CB8AC3E}">
        <p14:creationId xmlns:p14="http://schemas.microsoft.com/office/powerpoint/2010/main" val="270989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Τι θα μάθετε; (1) </a:t>
            </a:r>
          </a:p>
        </p:txBody>
      </p:sp>
      <p:sp>
        <p:nvSpPr>
          <p:cNvPr id="67" name="Google Shape;67;p15"/>
          <p:cNvSpPr txBox="1">
            <a:spLocks noGrp="1"/>
          </p:cNvSpPr>
          <p:nvPr>
            <p:ph type="body" idx="1"/>
          </p:nvPr>
        </p:nvSpPr>
        <p:spPr>
          <a:xfrm>
            <a:off x="1028700" y="1314450"/>
            <a:ext cx="7200900" cy="3389168"/>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Έννοιες για την κοινωνική επιχειρηματικότητα και την οικονομία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διαφορές μεταξύ παραδοσιακής και κοινωνικής επιχειρηματικότητας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Τη σχεδιάση νέας κοινωνικής επιχείρησης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Την κοινωνική ηγεσία</a:t>
            </a: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5</a:t>
            </a:fld>
            <a:endParaRPr/>
          </a:p>
        </p:txBody>
      </p:sp>
    </p:spTree>
    <p:extLst>
      <p:ext uri="{BB962C8B-B14F-4D97-AF65-F5344CB8AC3E}">
        <p14:creationId xmlns:p14="http://schemas.microsoft.com/office/powerpoint/2010/main" val="383006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Τι θα μάθετε; (2)</a:t>
            </a:r>
          </a:p>
        </p:txBody>
      </p:sp>
      <p:sp>
        <p:nvSpPr>
          <p:cNvPr id="67" name="Google Shape;67;p15"/>
          <p:cNvSpPr txBox="1">
            <a:spLocks noGrp="1"/>
          </p:cNvSpPr>
          <p:nvPr>
            <p:ph type="body" idx="1"/>
          </p:nvPr>
        </p:nvSpPr>
        <p:spPr>
          <a:xfrm>
            <a:off x="1028700" y="1314449"/>
            <a:ext cx="7200900" cy="3624695"/>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Την ψηφιακή επιχειρηματικότητα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προκλήσεις και τους κινδύνους της καινοτομίας στις κοινωνικές επιχειρήσεις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πρακτικές κοινωνικών επιχειρήσεων στο Ελληνικό και Διεθνές περιβάλλον</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Τους τρόπους δικτύωσης και τα θεαματικά αποτελέσματα που έχει στην ενίσχυση της επιχειρηματικότητας</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6</a:t>
            </a:fld>
            <a:endParaRPr/>
          </a:p>
        </p:txBody>
      </p:sp>
    </p:spTree>
    <p:extLst>
      <p:ext uri="{BB962C8B-B14F-4D97-AF65-F5344CB8AC3E}">
        <p14:creationId xmlns:p14="http://schemas.microsoft.com/office/powerpoint/2010/main" val="424443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(1)</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1: «Σημαντικά εργαλεία εκπαίδευσης (Αναγνώστες Οθόνης)» &amp; «Η επιχειρηματικότητα ως μέσο ενδυνάμωσης και ένταξης» – 5 ώρες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n-US" dirty="0">
                <a:solidFill>
                  <a:schemeClr val="tx1"/>
                </a:solidFill>
              </a:rPr>
              <a:t>WORKSHOP 1</a:t>
            </a:r>
            <a:r>
              <a:rPr lang="el-GR" dirty="0">
                <a:solidFill>
                  <a:schemeClr val="tx1"/>
                </a:solidFill>
              </a:rPr>
              <a:t> &amp; Συναντήσεις με επιχειρηματίες</a:t>
            </a:r>
            <a:r>
              <a:rPr lang="en-US" dirty="0">
                <a:solidFill>
                  <a:schemeClr val="tx1"/>
                </a:solidFill>
              </a:rPr>
              <a:t>: </a:t>
            </a:r>
            <a:r>
              <a:rPr lang="el-GR" dirty="0">
                <a:solidFill>
                  <a:schemeClr val="tx1"/>
                </a:solidFill>
              </a:rPr>
              <a:t>«Ζωντανή βιβλιοθήκη» &amp; «Εργαστήριο Ενδυνάμωσης – Συναντήσεις με Επιχειρηματίες» – 5 ώρες (1 + 4) </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2 &amp; ΦΡΟΝΤΙΣΤΗΡΙΟ: «Εισαγωγή στην επιχειρηματικότητα με έμφαση στο κοινωνικό </a:t>
            </a:r>
            <a:r>
              <a:rPr lang="el-GR" dirty="0" err="1">
                <a:solidFill>
                  <a:schemeClr val="tx1"/>
                </a:solidFill>
              </a:rPr>
              <a:t>επιχειρείν</a:t>
            </a:r>
            <a:r>
              <a:rPr lang="el-GR" dirty="0">
                <a:solidFill>
                  <a:schemeClr val="tx1"/>
                </a:solidFill>
              </a:rPr>
              <a:t>» &amp; «Ανάπτυξη επιχειρηματικών δεξιοτήτων» - 5 ώρες (2 + 3) </a:t>
            </a:r>
          </a:p>
          <a:p>
            <a:pPr marL="292100" indent="-285750">
              <a:spcBef>
                <a:spcPts val="900"/>
              </a:spcBef>
              <a:buClr>
                <a:schemeClr val="dk1"/>
              </a:buClr>
              <a:buSzPts val="1500"/>
            </a:pP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7</a:t>
            </a:fld>
            <a:endParaRPr/>
          </a:p>
        </p:txBody>
      </p:sp>
    </p:spTree>
    <p:extLst>
      <p:ext uri="{BB962C8B-B14F-4D97-AF65-F5344CB8AC3E}">
        <p14:creationId xmlns:p14="http://schemas.microsoft.com/office/powerpoint/2010/main" val="194718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(2)</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WORKSHOP 2 &amp; ΕΝΟΤΗΤΑ 4 &amp; Ενότητα 5: Δημιουργία ιδέας &amp; Επιχειρηματικό μοντέλο &amp; Χρηματοοικονομικά – 6 ώρες (2 ώρες + 2 ώρες +  2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6 &amp; 7: Στήνοντας μία επιτυχημένη ομάδα &amp; Ο δρόμος προς την επιχειρηματικότητα </a:t>
            </a:r>
            <a:r>
              <a:rPr lang="el-GR">
                <a:solidFill>
                  <a:schemeClr val="tx1"/>
                </a:solidFill>
              </a:rPr>
              <a:t>– 5 </a:t>
            </a:r>
            <a:r>
              <a:rPr lang="el-GR" dirty="0">
                <a:solidFill>
                  <a:schemeClr val="tx1"/>
                </a:solidFill>
              </a:rPr>
              <a:t>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endParaRPr lang="el-GR" dirty="0">
              <a:solidFill>
                <a:schemeClr val="tx1"/>
              </a:solidFill>
            </a:endParaRP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8</a:t>
            </a:fld>
            <a:endParaRPr/>
          </a:p>
        </p:txBody>
      </p:sp>
    </p:spTree>
    <p:extLst>
      <p:ext uri="{BB962C8B-B14F-4D97-AF65-F5344CB8AC3E}">
        <p14:creationId xmlns:p14="http://schemas.microsoft.com/office/powerpoint/2010/main" val="180896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(3)</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8 &amp; 6: Θεσμικό πλαίσιο κοινωνικής επιχειρηματικότητας &amp; Ψηφιακή Επιχειρηματικότητα &amp; – 4 ώρες ( 2 ώρες + 2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Ολοκλήρωση, αξιολόγηση και ανατροφοδότηση προγράμματος (0,5 ώρες)</a:t>
            </a: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9</a:t>
            </a:fld>
            <a:endParaRPr/>
          </a:p>
        </p:txBody>
      </p:sp>
    </p:spTree>
    <p:extLst>
      <p:ext uri="{BB962C8B-B14F-4D97-AF65-F5344CB8AC3E}">
        <p14:creationId xmlns:p14="http://schemas.microsoft.com/office/powerpoint/2010/main" val="25824164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2568</Words>
  <Application>Microsoft Office PowerPoint</Application>
  <PresentationFormat>On-screen Show (16:9)</PresentationFormat>
  <Paragraphs>234</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Libre Franklin</vt:lpstr>
      <vt:lpstr>Nunito</vt:lpstr>
      <vt:lpstr>Simple Light</vt:lpstr>
      <vt:lpstr>Ενότητα 1 Η επιχειρηματικότητα ως μέσο ενδυνάμωσης και ένταξης</vt:lpstr>
      <vt:lpstr>Περιεχόμενα</vt:lpstr>
      <vt:lpstr>Στόχοι του προγράμματος HOMER (1)</vt:lpstr>
      <vt:lpstr>Περιγραφή των δράσεων</vt:lpstr>
      <vt:lpstr>Τι θα μάθετε; (1) </vt:lpstr>
      <vt:lpstr>Τι θα μάθετε; (2)</vt:lpstr>
      <vt:lpstr>Ροή εργαστηρίων και βασικοί στόχοι (1)</vt:lpstr>
      <vt:lpstr>Ροή εργαστηρίων και βασικοί στόχοι (2)</vt:lpstr>
      <vt:lpstr>Ροή εργαστηρίων και βασικοί στόχοι (3)</vt:lpstr>
      <vt:lpstr>Ποιοί θα σας συνοδέψουν στο εκπαιδευτικό ταξίδι; </vt:lpstr>
      <vt:lpstr>Εργαλεία που θα χρησιμοποιήσετε</vt:lpstr>
      <vt:lpstr>Ωράρια εργαστηρίων και τρόπος παράδοσης </vt:lpstr>
      <vt:lpstr>Τι είναι επιχειρηματικότητα</vt:lpstr>
      <vt:lpstr>Τα στάδια εξέλιξης της επιχειρηματικότητας</vt:lpstr>
      <vt:lpstr>Ο ορισμός της επιχειρηματικότητας μέσα στα χρόνια</vt:lpstr>
      <vt:lpstr>Η σύγχρονη προσέγγιση της επιχειρηματικότητας</vt:lpstr>
      <vt:lpstr>Κίνητρα για κάποιον που επιλέγει να γίνει επιχειρηματίας</vt:lpstr>
      <vt:lpstr>Η κοινωνική αξία της επιχειρηματικότητας</vt:lpstr>
      <vt:lpstr>Η επιχειρηματικότητα ως κοινωνικό κίνημα</vt:lpstr>
      <vt:lpstr>Οι υποεκπροσωπούμενες ομάδες</vt:lpstr>
      <vt:lpstr>Η επιχειρηματικότητα ως εργαλείο ένταξης και ενδυνάμωσης (1) </vt:lpstr>
      <vt:lpstr>Η επιχειρηματικότητα ως εργαλείο ένταξης και ενδυνάμωσης (2)</vt:lpstr>
      <vt:lpstr>Η επιχειρηματικότητα ως εργαλείο ένταξης και ενδυνάμωσης (3)</vt:lpstr>
      <vt:lpstr>Η επιχειρηματικότητα ως εργαλείο ένταξης και ενδυνάμωσης (4)</vt:lpstr>
      <vt:lpstr>Η επιχειρηματικότητα ως εργαλείο ένταξης και ενδυνάμωσης (5)</vt:lpstr>
      <vt:lpstr>Η επιχειρηματικότητα ως εργαλείο ένταξης και ενδυνάμωσης (6)</vt:lpstr>
      <vt:lpstr>Η επιχειρηματικότητα ως εργαλείο ένταξης και ενδυνάμωσης (7)</vt:lpstr>
      <vt:lpstr>Η επιχειρηματικότητα ως εργαλείο ένταξης και ενδυνάμωσης (8)</vt:lpstr>
      <vt:lpstr>Συζήτηση στην ολομέλεια</vt:lpstr>
      <vt:lpstr>Βασικά εργαλεία υποστήριξης νέων επιχειρηματιών</vt:lpstr>
      <vt:lpstr>Συμπεράσματα</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2 Η επιχειρηματικότητα ως μέσο ενδυνάμωσης και ένταξης</dc:title>
  <dc:creator>admin</dc:creator>
  <cp:revision>147</cp:revision>
  <dcterms:modified xsi:type="dcterms:W3CDTF">2023-10-22T06:52:36Z</dcterms:modified>
</cp:coreProperties>
</file>