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1" r:id="rId1"/>
  </p:sldMasterIdLst>
  <p:sldIdLst>
    <p:sldId id="256" r:id="rId2"/>
    <p:sldId id="257" r:id="rId3"/>
    <p:sldId id="258" r:id="rId4"/>
    <p:sldId id="259" r:id="rId5"/>
    <p:sldId id="284" r:id="rId6"/>
    <p:sldId id="283" r:id="rId7"/>
    <p:sldId id="287" r:id="rId8"/>
    <p:sldId id="260" r:id="rId9"/>
    <p:sldId id="262" r:id="rId10"/>
    <p:sldId id="261" r:id="rId11"/>
    <p:sldId id="264" r:id="rId12"/>
    <p:sldId id="267" r:id="rId13"/>
    <p:sldId id="268" r:id="rId14"/>
    <p:sldId id="266" r:id="rId15"/>
    <p:sldId id="272" r:id="rId16"/>
    <p:sldId id="271" r:id="rId17"/>
    <p:sldId id="270" r:id="rId18"/>
    <p:sldId id="269" r:id="rId19"/>
    <p:sldId id="273"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0" autoAdjust="0"/>
  </p:normalViewPr>
  <p:slideViewPr>
    <p:cSldViewPr snapToGrid="0">
      <p:cViewPr varScale="1">
        <p:scale>
          <a:sx n="102" d="100"/>
          <a:sy n="102" d="100"/>
        </p:scale>
        <p:origin x="-1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5336DBE-6D3D-4C6E-8D59-D929AB35AA2C}" type="datetimeFigureOut">
              <a:rPr lang="el-GR" smtClean="0"/>
              <a:t>19/7/2023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A8CCEF-9836-411F-8C81-1AB0C4B7BD53}"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43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5336DBE-6D3D-4C6E-8D59-D929AB35AA2C}" type="datetimeFigureOut">
              <a:rPr lang="el-GR" smtClean="0"/>
              <a:t>19/7/2023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A8CCEF-9836-411F-8C81-1AB0C4B7BD53}" type="slidenum">
              <a:rPr lang="el-GR" smtClean="0"/>
              <a:t>‹#›</a:t>
            </a:fld>
            <a:endParaRPr lang="el-GR"/>
          </a:p>
        </p:txBody>
      </p:sp>
    </p:spTree>
    <p:extLst>
      <p:ext uri="{BB962C8B-B14F-4D97-AF65-F5344CB8AC3E}">
        <p14:creationId xmlns:p14="http://schemas.microsoft.com/office/powerpoint/2010/main" val="255378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5336DBE-6D3D-4C6E-8D59-D929AB35AA2C}" type="datetimeFigureOut">
              <a:rPr lang="el-GR" smtClean="0"/>
              <a:t>19/7/2023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A8CCEF-9836-411F-8C81-1AB0C4B7BD53}" type="slidenum">
              <a:rPr lang="el-GR" smtClean="0"/>
              <a:t>‹#›</a:t>
            </a:fld>
            <a:endParaRPr lang="el-GR"/>
          </a:p>
        </p:txBody>
      </p:sp>
    </p:spTree>
    <p:extLst>
      <p:ext uri="{BB962C8B-B14F-4D97-AF65-F5344CB8AC3E}">
        <p14:creationId xmlns:p14="http://schemas.microsoft.com/office/powerpoint/2010/main" val="163447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5336DBE-6D3D-4C6E-8D59-D929AB35AA2C}" type="datetimeFigureOut">
              <a:rPr lang="el-GR" smtClean="0"/>
              <a:t>19/7/2023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A8CCEF-9836-411F-8C81-1AB0C4B7BD53}" type="slidenum">
              <a:rPr lang="el-GR" smtClean="0"/>
              <a:t>‹#›</a:t>
            </a:fld>
            <a:endParaRPr lang="el-GR"/>
          </a:p>
        </p:txBody>
      </p:sp>
    </p:spTree>
    <p:extLst>
      <p:ext uri="{BB962C8B-B14F-4D97-AF65-F5344CB8AC3E}">
        <p14:creationId xmlns:p14="http://schemas.microsoft.com/office/powerpoint/2010/main" val="312090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5336DBE-6D3D-4C6E-8D59-D929AB35AA2C}" type="datetimeFigureOut">
              <a:rPr lang="el-GR" smtClean="0"/>
              <a:t>19/7/2023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A8CCEF-9836-411F-8C81-1AB0C4B7BD53}"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89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5336DBE-6D3D-4C6E-8D59-D929AB35AA2C}" type="datetimeFigureOut">
              <a:rPr lang="el-GR" smtClean="0"/>
              <a:t>19/7/2023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5A8CCEF-9836-411F-8C81-1AB0C4B7BD53}" type="slidenum">
              <a:rPr lang="el-GR" smtClean="0"/>
              <a:t>‹#›</a:t>
            </a:fld>
            <a:endParaRPr lang="el-GR"/>
          </a:p>
        </p:txBody>
      </p:sp>
    </p:spTree>
    <p:extLst>
      <p:ext uri="{BB962C8B-B14F-4D97-AF65-F5344CB8AC3E}">
        <p14:creationId xmlns:p14="http://schemas.microsoft.com/office/powerpoint/2010/main" val="89265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5336DBE-6D3D-4C6E-8D59-D929AB35AA2C}" type="datetimeFigureOut">
              <a:rPr lang="el-GR" smtClean="0"/>
              <a:t>19/7/2023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5A8CCEF-9836-411F-8C81-1AB0C4B7BD53}" type="slidenum">
              <a:rPr lang="el-GR" smtClean="0"/>
              <a:t>‹#›</a:t>
            </a:fld>
            <a:endParaRPr lang="el-GR"/>
          </a:p>
        </p:txBody>
      </p:sp>
    </p:spTree>
    <p:extLst>
      <p:ext uri="{BB962C8B-B14F-4D97-AF65-F5344CB8AC3E}">
        <p14:creationId xmlns:p14="http://schemas.microsoft.com/office/powerpoint/2010/main" val="353809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5336DBE-6D3D-4C6E-8D59-D929AB35AA2C}" type="datetimeFigureOut">
              <a:rPr lang="el-GR" smtClean="0"/>
              <a:t>19/7/2023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5A8CCEF-9836-411F-8C81-1AB0C4B7BD53}" type="slidenum">
              <a:rPr lang="el-GR" smtClean="0"/>
              <a:t>‹#›</a:t>
            </a:fld>
            <a:endParaRPr lang="el-GR"/>
          </a:p>
        </p:txBody>
      </p:sp>
    </p:spTree>
    <p:extLst>
      <p:ext uri="{BB962C8B-B14F-4D97-AF65-F5344CB8AC3E}">
        <p14:creationId xmlns:p14="http://schemas.microsoft.com/office/powerpoint/2010/main" val="342398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336DBE-6D3D-4C6E-8D59-D929AB35AA2C}" type="datetimeFigureOut">
              <a:rPr lang="el-GR" smtClean="0"/>
              <a:t>19/7/2023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75A8CCEF-9836-411F-8C81-1AB0C4B7BD53}" type="slidenum">
              <a:rPr lang="el-GR" smtClean="0"/>
              <a:t>‹#›</a:t>
            </a:fld>
            <a:endParaRPr lang="el-GR"/>
          </a:p>
        </p:txBody>
      </p:sp>
    </p:spTree>
    <p:extLst>
      <p:ext uri="{BB962C8B-B14F-4D97-AF65-F5344CB8AC3E}">
        <p14:creationId xmlns:p14="http://schemas.microsoft.com/office/powerpoint/2010/main" val="345457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336DBE-6D3D-4C6E-8D59-D929AB35AA2C}" type="datetimeFigureOut">
              <a:rPr lang="el-GR" smtClean="0"/>
              <a:t>19/7/2023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A8CCEF-9836-411F-8C81-1AB0C4B7BD53}" type="slidenum">
              <a:rPr lang="el-GR" smtClean="0"/>
              <a:t>‹#›</a:t>
            </a:fld>
            <a:endParaRPr lang="el-GR"/>
          </a:p>
        </p:txBody>
      </p:sp>
    </p:spTree>
    <p:extLst>
      <p:ext uri="{BB962C8B-B14F-4D97-AF65-F5344CB8AC3E}">
        <p14:creationId xmlns:p14="http://schemas.microsoft.com/office/powerpoint/2010/main" val="300302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5336DBE-6D3D-4C6E-8D59-D929AB35AA2C}" type="datetimeFigureOut">
              <a:rPr lang="el-GR" smtClean="0"/>
              <a:t>19/7/2023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5A8CCEF-9836-411F-8C81-1AB0C4B7BD53}" type="slidenum">
              <a:rPr lang="el-GR" smtClean="0"/>
              <a:t>‹#›</a:t>
            </a:fld>
            <a:endParaRPr lang="el-GR"/>
          </a:p>
        </p:txBody>
      </p:sp>
    </p:spTree>
    <p:extLst>
      <p:ext uri="{BB962C8B-B14F-4D97-AF65-F5344CB8AC3E}">
        <p14:creationId xmlns:p14="http://schemas.microsoft.com/office/powerpoint/2010/main" val="1370474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5336DBE-6D3D-4C6E-8D59-D929AB35AA2C}" type="datetimeFigureOut">
              <a:rPr lang="el-GR" smtClean="0"/>
              <a:t>19/7/2023</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A8CCEF-9836-411F-8C81-1AB0C4B7BD53}"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315663"/>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aisy.org/guidance/info-help/guidance-training/reading-systems/thorium-epub-reader-quick-start-guide/" TargetMode="External"/><Relationship Id="rId2" Type="http://schemas.openxmlformats.org/officeDocument/2006/relationships/hyperlink" Target="https://www.edrlab.org/software/thorium-reader/"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pps.microsoft.com/store/detail/thorium-reader/9NFZP1G7M2SC"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5775E6-59D8-A88E-6A96-C45B4BE426F2}"/>
              </a:ext>
            </a:extLst>
          </p:cNvPr>
          <p:cNvSpPr>
            <a:spLocks noGrp="1"/>
          </p:cNvSpPr>
          <p:nvPr>
            <p:ph type="ctrTitle"/>
          </p:nvPr>
        </p:nvSpPr>
        <p:spPr>
          <a:xfrm>
            <a:off x="2776790" y="677341"/>
            <a:ext cx="10058400" cy="3566160"/>
          </a:xfrm>
        </p:spPr>
        <p:txBody>
          <a:bodyPr>
            <a:normAutofit/>
          </a:bodyPr>
          <a:lstStyle/>
          <a:p>
            <a:r>
              <a:rPr lang="en-US" sz="6000" dirty="0">
                <a:latin typeface="Arial" panose="020B0604020202020204" pitchFamily="34" charset="0"/>
                <a:cs typeface="Arial" panose="020B0604020202020204" pitchFamily="34" charset="0"/>
              </a:rPr>
              <a:t>Thorium</a:t>
            </a:r>
            <a:r>
              <a:rPr lang="el-GR" sz="6000" dirty="0">
                <a:latin typeface="Arial" panose="020B0604020202020204" pitchFamily="34" charset="0"/>
                <a:cs typeface="Arial" panose="020B0604020202020204" pitchFamily="34" charset="0"/>
              </a:rPr>
              <a:t>:</a:t>
            </a:r>
            <a:br>
              <a:rPr lang="en-US" sz="6000" dirty="0">
                <a:latin typeface="Arial" panose="020B0604020202020204" pitchFamily="34" charset="0"/>
                <a:cs typeface="Arial" panose="020B0604020202020204" pitchFamily="34" charset="0"/>
              </a:rPr>
            </a:br>
            <a:r>
              <a:rPr lang="el-GR" sz="6000" dirty="0">
                <a:latin typeface="Arial" panose="020B0604020202020204" pitchFamily="34" charset="0"/>
                <a:cs typeface="Arial" panose="020B0604020202020204" pitchFamily="34" charset="0"/>
              </a:rPr>
              <a:t> Ανάγνωση αρχείων </a:t>
            </a:r>
            <a:r>
              <a:rPr lang="en-US" sz="6000" dirty="0">
                <a:latin typeface="Arial" panose="020B0604020202020204" pitchFamily="34" charset="0"/>
                <a:cs typeface="Arial" panose="020B0604020202020204" pitchFamily="34" charset="0"/>
              </a:rPr>
              <a:t>EPUB</a:t>
            </a:r>
            <a:endParaRPr lang="el-GR" sz="6000" dirty="0">
              <a:latin typeface="Arial" panose="020B0604020202020204" pitchFamily="34" charset="0"/>
              <a:cs typeface="Arial" panose="020B0604020202020204" pitchFamily="34" charset="0"/>
            </a:endParaRPr>
          </a:p>
        </p:txBody>
      </p:sp>
      <p:pic>
        <p:nvPicPr>
          <p:cNvPr id="5" name="Εικόνα 4" descr="Λογότυπο της εφαρμογής Thorium">
            <a:extLst>
              <a:ext uri="{FF2B5EF4-FFF2-40B4-BE49-F238E27FC236}">
                <a16:creationId xmlns:a16="http://schemas.microsoft.com/office/drawing/2014/main" id="{B306246E-188D-8035-8F8B-C07925E80708}"/>
              </a:ext>
            </a:extLst>
          </p:cNvPr>
          <p:cNvPicPr>
            <a:picLocks noChangeAspect="1"/>
          </p:cNvPicPr>
          <p:nvPr/>
        </p:nvPicPr>
        <p:blipFill>
          <a:blip r:embed="rId2"/>
          <a:stretch>
            <a:fillRect/>
          </a:stretch>
        </p:blipFill>
        <p:spPr>
          <a:xfrm>
            <a:off x="924019" y="2125637"/>
            <a:ext cx="1774796" cy="1861902"/>
          </a:xfrm>
          <a:prstGeom prst="rect">
            <a:avLst/>
          </a:prstGeom>
        </p:spPr>
      </p:pic>
      <p:sp>
        <p:nvSpPr>
          <p:cNvPr id="19" name="Freeform: Shape 5">
            <a:extLst>
              <a:ext uri="{FF2B5EF4-FFF2-40B4-BE49-F238E27FC236}">
                <a16:creationId xmlns:a16="http://schemas.microsoft.com/office/drawing/2014/main" id="{9DCBC934-47C5-6026-3B10-FFD5D78BFBD9}"/>
              </a:ext>
              <a:ext uri="{C183D7F6-B498-43B3-948B-1728B52AA6E4}">
                <adec:decorative xmlns:adec="http://schemas.microsoft.com/office/drawing/2017/decorative" val="1"/>
              </a:ext>
            </a:extLst>
          </p:cNvPr>
          <p:cNvSpPr/>
          <p:nvPr/>
        </p:nvSpPr>
        <p:spPr>
          <a:xfrm>
            <a:off x="9891239" y="5163084"/>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6" name="Εικόνα 5">
            <a:extLst>
              <a:ext uri="{FF2B5EF4-FFF2-40B4-BE49-F238E27FC236}">
                <a16:creationId xmlns:a16="http://schemas.microsoft.com/office/drawing/2014/main" id="{18E177A9-4051-759B-31D7-DE89C23CFC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065" y="4611832"/>
            <a:ext cx="7494869" cy="1322624"/>
          </a:xfrm>
          <a:prstGeom prst="rect">
            <a:avLst/>
          </a:prstGeom>
        </p:spPr>
      </p:pic>
      <p:grpSp>
        <p:nvGrpSpPr>
          <p:cNvPr id="4" name="Ομάδα 3" descr="ογότυπα του Πανεπιστημίου Αιγαίου, της Βιβλιοθήκης Πανεπιστημίου Κύπρου, του Εθνικού Μετσόβιου Πολυτεχνείου, της Παγκύπριας Οργάνωσης Τυφλών, και του Δήμου Μυκόνου">
            <a:extLst>
              <a:ext uri="{FF2B5EF4-FFF2-40B4-BE49-F238E27FC236}">
                <a16:creationId xmlns:a16="http://schemas.microsoft.com/office/drawing/2014/main" id="{C1BA543D-F3E7-66CE-D039-078714936C88}"/>
              </a:ext>
            </a:extLst>
          </p:cNvPr>
          <p:cNvGrpSpPr/>
          <p:nvPr/>
        </p:nvGrpSpPr>
        <p:grpSpPr>
          <a:xfrm>
            <a:off x="650554" y="309010"/>
            <a:ext cx="8438224" cy="843135"/>
            <a:chOff x="661387" y="3572329"/>
            <a:chExt cx="6853468" cy="662076"/>
          </a:xfrm>
        </p:grpSpPr>
        <p:pic>
          <p:nvPicPr>
            <p:cNvPr id="7" name="Εικόνα 6">
              <a:extLst>
                <a:ext uri="{FF2B5EF4-FFF2-40B4-BE49-F238E27FC236}">
                  <a16:creationId xmlns:a16="http://schemas.microsoft.com/office/drawing/2014/main" id="{D5BD4901-48B0-1933-B9CA-3212B5D7A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87" y="3629795"/>
              <a:ext cx="1256190" cy="523414"/>
            </a:xfrm>
            <a:prstGeom prst="rect">
              <a:avLst/>
            </a:prstGeom>
          </p:spPr>
        </p:pic>
        <p:pic>
          <p:nvPicPr>
            <p:cNvPr id="8" name="Εικόνα 7">
              <a:extLst>
                <a:ext uri="{FF2B5EF4-FFF2-40B4-BE49-F238E27FC236}">
                  <a16:creationId xmlns:a16="http://schemas.microsoft.com/office/drawing/2014/main" id="{CC70E814-FDC2-951F-5039-FEFE39139F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965" y="3572329"/>
              <a:ext cx="925890" cy="593519"/>
            </a:xfrm>
            <a:prstGeom prst="rect">
              <a:avLst/>
            </a:prstGeom>
          </p:spPr>
        </p:pic>
        <p:pic>
          <p:nvPicPr>
            <p:cNvPr id="9" name="Εικόνα 8">
              <a:extLst>
                <a:ext uri="{FF2B5EF4-FFF2-40B4-BE49-F238E27FC236}">
                  <a16:creationId xmlns:a16="http://schemas.microsoft.com/office/drawing/2014/main" id="{B2C5B951-D402-A0EB-3FE5-18DF327951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6155" y="3589863"/>
              <a:ext cx="925890" cy="644542"/>
            </a:xfrm>
            <a:prstGeom prst="rect">
              <a:avLst/>
            </a:prstGeom>
          </p:spPr>
        </p:pic>
        <p:pic>
          <p:nvPicPr>
            <p:cNvPr id="10" name="Εικόνα 9">
              <a:extLst>
                <a:ext uri="{FF2B5EF4-FFF2-40B4-BE49-F238E27FC236}">
                  <a16:creationId xmlns:a16="http://schemas.microsoft.com/office/drawing/2014/main" id="{917BCD12-C2AA-4D7D-E884-0481E57A9F36}"/>
                </a:ext>
              </a:extLst>
            </p:cNvPr>
            <p:cNvPicPr>
              <a:picLocks noChangeAspect="1"/>
            </p:cNvPicPr>
            <p:nvPr/>
          </p:nvPicPr>
          <p:blipFill>
            <a:blip r:embed="rId7"/>
            <a:stretch>
              <a:fillRect/>
            </a:stretch>
          </p:blipFill>
          <p:spPr>
            <a:xfrm>
              <a:off x="3587518" y="3684510"/>
              <a:ext cx="1998637" cy="483187"/>
            </a:xfrm>
            <a:prstGeom prst="rect">
              <a:avLst/>
            </a:prstGeom>
          </p:spPr>
        </p:pic>
        <p:pic>
          <p:nvPicPr>
            <p:cNvPr id="11" name="Εικόνα 10">
              <a:extLst>
                <a:ext uri="{FF2B5EF4-FFF2-40B4-BE49-F238E27FC236}">
                  <a16:creationId xmlns:a16="http://schemas.microsoft.com/office/drawing/2014/main" id="{43F05A2B-D6DA-69C3-9683-CFC656F74F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4497" y="3642434"/>
              <a:ext cx="1735529" cy="523414"/>
            </a:xfrm>
            <a:prstGeom prst="rect">
              <a:avLst/>
            </a:prstGeom>
          </p:spPr>
        </p:pic>
      </p:grpSp>
      <p:pic>
        <p:nvPicPr>
          <p:cNvPr id="13" name="Εικόνα 12" descr="Λογότυπο της Ψηφιακής βιβλιοθήκης AMELib">
            <a:extLst>
              <a:ext uri="{FF2B5EF4-FFF2-40B4-BE49-F238E27FC236}">
                <a16:creationId xmlns:a16="http://schemas.microsoft.com/office/drawing/2014/main" id="{B43990AC-1ABA-D66C-64EA-3CFBAE86A8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83485" y="496425"/>
            <a:ext cx="1619250" cy="381000"/>
          </a:xfrm>
          <a:prstGeom prst="rect">
            <a:avLst/>
          </a:prstGeom>
        </p:spPr>
      </p:pic>
    </p:spTree>
    <p:extLst>
      <p:ext uri="{BB962C8B-B14F-4D97-AF65-F5344CB8AC3E}">
        <p14:creationId xmlns:p14="http://schemas.microsoft.com/office/powerpoint/2010/main" val="187472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0B25B-E5B5-4FD7-1004-DBB304228A7F}"/>
              </a:ext>
            </a:extLst>
          </p:cNvPr>
          <p:cNvSpPr>
            <a:spLocks noGrp="1"/>
          </p:cNvSpPr>
          <p:nvPr>
            <p:ph type="title"/>
          </p:nvPr>
        </p:nvSpPr>
        <p:spPr/>
        <p:txBody>
          <a:bodyPr/>
          <a:lstStyle/>
          <a:p>
            <a:r>
              <a:rPr lang="el-GR" dirty="0"/>
              <a:t>Αναφορά θέσης</a:t>
            </a:r>
          </a:p>
        </p:txBody>
      </p:sp>
      <p:sp>
        <p:nvSpPr>
          <p:cNvPr id="3" name="Θέση περιεχομένου 2">
            <a:extLst>
              <a:ext uri="{FF2B5EF4-FFF2-40B4-BE49-F238E27FC236}">
                <a16:creationId xmlns:a16="http://schemas.microsoft.com/office/drawing/2014/main" id="{65A1A209-62F0-1527-831E-208575FEE8B5}"/>
              </a:ext>
            </a:extLst>
          </p:cNvPr>
          <p:cNvSpPr>
            <a:spLocks noGrp="1"/>
          </p:cNvSpPr>
          <p:nvPr>
            <p:ph idx="1"/>
          </p:nvPr>
        </p:nvSpPr>
        <p:spPr>
          <a:xfrm>
            <a:off x="1097280" y="2045010"/>
            <a:ext cx="4998720" cy="3499264"/>
          </a:xfrm>
        </p:spPr>
        <p:txBody>
          <a:bodyPr>
            <a:normAutofit/>
          </a:bodyPr>
          <a:lstStyle/>
          <a:p>
            <a:pPr>
              <a:buFont typeface="Wingdings" panose="05000000000000000000" pitchFamily="2" charset="2"/>
              <a:buChar char="Ø"/>
            </a:pPr>
            <a:r>
              <a:rPr lang="el-GR" dirty="0"/>
              <a:t>Η συντόμευση πληκτρολογίου </a:t>
            </a:r>
            <a:r>
              <a:rPr lang="el-GR" b="1" dirty="0" err="1"/>
              <a:t>Shift</a:t>
            </a:r>
            <a:r>
              <a:rPr lang="el-GR" b="1" dirty="0"/>
              <a:t> + </a:t>
            </a:r>
            <a:r>
              <a:rPr lang="el-GR" b="1" dirty="0" err="1"/>
              <a:t>Ctrl</a:t>
            </a:r>
            <a:r>
              <a:rPr lang="el-GR" b="1" dirty="0"/>
              <a:t> + </a:t>
            </a:r>
            <a:r>
              <a:rPr lang="en-US" b="1" dirty="0"/>
              <a:t>K </a:t>
            </a:r>
            <a:r>
              <a:rPr lang="el-GR" dirty="0"/>
              <a:t>επιτρέπει τη γρήγορη αναφορά της θέσης ανάγνωσης στο έγγραφο.</a:t>
            </a:r>
          </a:p>
          <a:p>
            <a:pPr>
              <a:buFont typeface="Wingdings" panose="05000000000000000000" pitchFamily="2" charset="2"/>
              <a:buChar char="Ø"/>
            </a:pPr>
            <a:r>
              <a:rPr lang="el-GR" dirty="0"/>
              <a:t> Αυτή η πληροφορία θα εμφανιστεί στην περιοχή ειδοποιήσεων στο κάτω αριστερό μέρος του περιβάλλοντος του </a:t>
            </a:r>
            <a:r>
              <a:rPr lang="en-US" dirty="0"/>
              <a:t>Thorium </a:t>
            </a:r>
            <a:r>
              <a:rPr lang="el-GR" dirty="0"/>
              <a:t>και</a:t>
            </a:r>
            <a:r>
              <a:rPr lang="en-US" dirty="0"/>
              <a:t> </a:t>
            </a:r>
            <a:r>
              <a:rPr lang="el-GR" dirty="0"/>
              <a:t>είναι δυνατόν να διαβαστεί από ένα πρόγραμμα ανάγνωσης οθόνης.</a:t>
            </a:r>
          </a:p>
        </p:txBody>
      </p:sp>
      <p:pic>
        <p:nvPicPr>
          <p:cNvPr id="21" name="Εικόνα 20" descr="Στιγμιότυπο από παράδειγμα αναφοράς θέσεως">
            <a:extLst>
              <a:ext uri="{FF2B5EF4-FFF2-40B4-BE49-F238E27FC236}">
                <a16:creationId xmlns:a16="http://schemas.microsoft.com/office/drawing/2014/main" id="{4097C61F-07A4-918C-C96B-72D876FD0258}"/>
              </a:ext>
            </a:extLst>
          </p:cNvPr>
          <p:cNvPicPr>
            <a:picLocks noChangeAspect="1"/>
          </p:cNvPicPr>
          <p:nvPr/>
        </p:nvPicPr>
        <p:blipFill>
          <a:blip r:embed="rId2"/>
          <a:stretch>
            <a:fillRect/>
          </a:stretch>
        </p:blipFill>
        <p:spPr>
          <a:xfrm>
            <a:off x="6687165" y="2619074"/>
            <a:ext cx="5072898" cy="250156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8" name="Freeform: Shape 5">
            <a:extLst>
              <a:ext uri="{FF2B5EF4-FFF2-40B4-BE49-F238E27FC236}">
                <a16:creationId xmlns:a16="http://schemas.microsoft.com/office/drawing/2014/main" id="{8EFF12DC-C9A8-7162-831D-1602CAF101C9}"/>
              </a:ext>
              <a:ext uri="{C183D7F6-B498-43B3-948B-1728B52AA6E4}">
                <adec:decorative xmlns:adec="http://schemas.microsoft.com/office/drawing/2017/decorative" val="1"/>
              </a:ext>
            </a:extLst>
          </p:cNvPr>
          <p:cNvSpPr/>
          <p:nvPr/>
        </p:nvSpPr>
        <p:spPr>
          <a:xfrm>
            <a:off x="10092167" y="589211"/>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5" name="Εικόνα 4">
            <a:extLst>
              <a:ext uri="{FF2B5EF4-FFF2-40B4-BE49-F238E27FC236}">
                <a16:creationId xmlns:a16="http://schemas.microsoft.com/office/drawing/2014/main" id="{FC76AB5A-47DC-F76B-E5F5-72AA063CD2E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149894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0B25B-E5B5-4FD7-1004-DBB304228A7F}"/>
              </a:ext>
            </a:extLst>
          </p:cNvPr>
          <p:cNvSpPr>
            <a:spLocks noGrp="1"/>
          </p:cNvSpPr>
          <p:nvPr>
            <p:ph type="title"/>
          </p:nvPr>
        </p:nvSpPr>
        <p:spPr/>
        <p:txBody>
          <a:bodyPr/>
          <a:lstStyle/>
          <a:p>
            <a:r>
              <a:rPr lang="el-GR" dirty="0"/>
              <a:t>Προσθήκη Σελιδοδεικτών</a:t>
            </a:r>
          </a:p>
        </p:txBody>
      </p:sp>
      <p:sp>
        <p:nvSpPr>
          <p:cNvPr id="3" name="Θέση περιεχομένου 2">
            <a:extLst>
              <a:ext uri="{FF2B5EF4-FFF2-40B4-BE49-F238E27FC236}">
                <a16:creationId xmlns:a16="http://schemas.microsoft.com/office/drawing/2014/main" id="{65A1A209-62F0-1527-831E-208575FEE8B5}"/>
              </a:ext>
            </a:extLst>
          </p:cNvPr>
          <p:cNvSpPr>
            <a:spLocks noGrp="1"/>
          </p:cNvSpPr>
          <p:nvPr>
            <p:ph idx="1"/>
          </p:nvPr>
        </p:nvSpPr>
        <p:spPr>
          <a:xfrm>
            <a:off x="1097280" y="1845734"/>
            <a:ext cx="5821994" cy="4489078"/>
          </a:xfrm>
        </p:spPr>
        <p:txBody>
          <a:bodyPr>
            <a:normAutofit lnSpcReduction="10000"/>
          </a:bodyPr>
          <a:lstStyle/>
          <a:p>
            <a:pPr>
              <a:buFont typeface="Wingdings" panose="05000000000000000000" pitchFamily="2" charset="2"/>
              <a:buChar char="Ø"/>
            </a:pPr>
            <a:r>
              <a:rPr lang="el-GR" dirty="0"/>
              <a:t>Ένας σελιδοδείκτης μπορεί να είναι ένα σταθερό σημείο ή μια επιλογή κειμένου. Μόνο ένας σελιδοδείκτης σταθερού σημείου είναι δυνατό</a:t>
            </a:r>
            <a:r>
              <a:rPr lang="en-US" dirty="0"/>
              <a:t> </a:t>
            </a:r>
            <a:r>
              <a:rPr lang="el-GR" dirty="0"/>
              <a:t>να προστεθεί ανά σελίδα, αλλά ο χρήστης μπορεί να τοποθετήσει όσους σελιδοδείκτες με επιλογή κειμένου επιθυμεί.</a:t>
            </a:r>
          </a:p>
          <a:p>
            <a:pPr>
              <a:buFont typeface="Wingdings" panose="05000000000000000000" pitchFamily="2" charset="2"/>
              <a:buChar char="Ø"/>
            </a:pPr>
            <a:r>
              <a:rPr lang="el-GR" dirty="0"/>
              <a:t>Όταν προσθέτετε έναν σελιδοδείκτη, εμφανίζεται μια ειδοποίηση που σας ενημερώνει ότι ο σελιδοδείκτης προστέθηκε. Ο αριθμός δίπλα στο όνομα υποδεικνύει τον συνολικό αριθμό Σελιδοδεικτών στο Βιβλίο μετά από αυτήν την ενέργεια. </a:t>
            </a:r>
          </a:p>
          <a:p>
            <a:pPr>
              <a:buFont typeface="Wingdings" panose="05000000000000000000" pitchFamily="2" charset="2"/>
              <a:buChar char="Ø"/>
            </a:pPr>
            <a:r>
              <a:rPr lang="el-GR" dirty="0"/>
              <a:t>Τρόπος εισαγωγής σελιδοδείκτη: επιλέξτε το κείμενο που θέλετε να επισημάνετε και πατήστε το κουμπί «σελιδοδείκτη» ή το συνδυασμό πλήκτρων </a:t>
            </a:r>
            <a:r>
              <a:rPr lang="el-GR" b="1" dirty="0" err="1"/>
              <a:t>Ctrl</a:t>
            </a:r>
            <a:r>
              <a:rPr lang="el-GR" b="1" dirty="0"/>
              <a:t> + B. </a:t>
            </a:r>
            <a:r>
              <a:rPr lang="el-GR" dirty="0"/>
              <a:t>Εάν δεν έχει επιλεγεί κείμενο, θα επισημανθεί ολόκληρης η σελίδα.</a:t>
            </a:r>
          </a:p>
        </p:txBody>
      </p:sp>
      <p:pic>
        <p:nvPicPr>
          <p:cNvPr id="19" name="Εικόνα 18" descr="Στιγμιότυπο από παράδειγμα ειδοποίησης προσθήκης σελιδοδεικτών">
            <a:extLst>
              <a:ext uri="{FF2B5EF4-FFF2-40B4-BE49-F238E27FC236}">
                <a16:creationId xmlns:a16="http://schemas.microsoft.com/office/drawing/2014/main" id="{18E76DB9-0BBA-CD93-E848-1879F7DE23CD}"/>
              </a:ext>
            </a:extLst>
          </p:cNvPr>
          <p:cNvPicPr>
            <a:picLocks noChangeAspect="1"/>
          </p:cNvPicPr>
          <p:nvPr/>
        </p:nvPicPr>
        <p:blipFill>
          <a:blip r:embed="rId2"/>
          <a:stretch>
            <a:fillRect/>
          </a:stretch>
        </p:blipFill>
        <p:spPr>
          <a:xfrm>
            <a:off x="7241294" y="3254097"/>
            <a:ext cx="4525006" cy="158137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8" name="Freeform: Shape 5">
            <a:extLst>
              <a:ext uri="{FF2B5EF4-FFF2-40B4-BE49-F238E27FC236}">
                <a16:creationId xmlns:a16="http://schemas.microsoft.com/office/drawing/2014/main" id="{4C376A9E-DEFB-3AA9-881C-52062F810322}"/>
              </a:ext>
              <a:ext uri="{C183D7F6-B498-43B3-948B-1728B52AA6E4}">
                <adec:decorative xmlns:adec="http://schemas.microsoft.com/office/drawing/2017/decorative" val="1"/>
              </a:ext>
            </a:extLst>
          </p:cNvPr>
          <p:cNvSpPr/>
          <p:nvPr/>
        </p:nvSpPr>
        <p:spPr>
          <a:xfrm>
            <a:off x="10092167" y="585138"/>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5" name="Εικόνα 4">
            <a:extLst>
              <a:ext uri="{FF2B5EF4-FFF2-40B4-BE49-F238E27FC236}">
                <a16:creationId xmlns:a16="http://schemas.microsoft.com/office/drawing/2014/main" id="{0CDEFA71-AB33-A1BC-86D3-D995EC0EFA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116946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0B25B-E5B5-4FD7-1004-DBB304228A7F}"/>
              </a:ext>
            </a:extLst>
          </p:cNvPr>
          <p:cNvSpPr>
            <a:spLocks noGrp="1"/>
          </p:cNvSpPr>
          <p:nvPr>
            <p:ph type="title"/>
          </p:nvPr>
        </p:nvSpPr>
        <p:spPr/>
        <p:txBody>
          <a:bodyPr/>
          <a:lstStyle/>
          <a:p>
            <a:r>
              <a:rPr lang="el-GR" dirty="0"/>
              <a:t>Επεξεργασία Σελιδοδεικτών</a:t>
            </a:r>
          </a:p>
        </p:txBody>
      </p:sp>
      <p:sp>
        <p:nvSpPr>
          <p:cNvPr id="3" name="Θέση περιεχομένου 2">
            <a:extLst>
              <a:ext uri="{FF2B5EF4-FFF2-40B4-BE49-F238E27FC236}">
                <a16:creationId xmlns:a16="http://schemas.microsoft.com/office/drawing/2014/main" id="{65A1A209-62F0-1527-831E-208575FEE8B5}"/>
              </a:ext>
            </a:extLst>
          </p:cNvPr>
          <p:cNvSpPr>
            <a:spLocks noGrp="1"/>
          </p:cNvSpPr>
          <p:nvPr>
            <p:ph idx="1"/>
          </p:nvPr>
        </p:nvSpPr>
        <p:spPr>
          <a:xfrm>
            <a:off x="1097280" y="1845734"/>
            <a:ext cx="6085945" cy="4008311"/>
          </a:xfrm>
        </p:spPr>
        <p:txBody>
          <a:bodyPr/>
          <a:lstStyle/>
          <a:p>
            <a:pPr marL="0" indent="0">
              <a:buNone/>
            </a:pPr>
            <a:endParaRPr lang="el-GR" dirty="0"/>
          </a:p>
          <a:p>
            <a:pPr>
              <a:buFont typeface="Wingdings" panose="05000000000000000000" pitchFamily="2" charset="2"/>
              <a:buChar char="Ø"/>
            </a:pPr>
            <a:r>
              <a:rPr lang="el-GR" dirty="0"/>
              <a:t>Υπάρχει η δυνατότητα ο χρήστης να αλλάξει το όνομα κάθε σελιδοδείκτη, να διαγράψει σελιδοδείκτες και να </a:t>
            </a:r>
            <a:r>
              <a:rPr lang="el-GR" dirty="0" err="1"/>
              <a:t>πλοηγηθεί</a:t>
            </a:r>
            <a:r>
              <a:rPr lang="el-GR" dirty="0"/>
              <a:t> μεταξύ σελιδοδεικτών πατώντας </a:t>
            </a:r>
            <a:r>
              <a:rPr lang="el-GR" dirty="0" err="1"/>
              <a:t>Enter</a:t>
            </a:r>
            <a:r>
              <a:rPr lang="el-GR" dirty="0"/>
              <a:t>. </a:t>
            </a:r>
          </a:p>
          <a:p>
            <a:pPr>
              <a:buFont typeface="Wingdings" panose="05000000000000000000" pitchFamily="2" charset="2"/>
              <a:buChar char="Ø"/>
            </a:pPr>
            <a:r>
              <a:rPr lang="el-GR" dirty="0"/>
              <a:t>Πατήστε το κουμπί πλοήγησης (</a:t>
            </a:r>
            <a:r>
              <a:rPr lang="el-GR" dirty="0" err="1"/>
              <a:t>Ctrl</a:t>
            </a:r>
            <a:r>
              <a:rPr lang="el-GR" dirty="0"/>
              <a:t> + N) και μετά το κουμπί</a:t>
            </a:r>
            <a:r>
              <a:rPr lang="en-US" dirty="0"/>
              <a:t> Bookmarks</a:t>
            </a:r>
            <a:r>
              <a:rPr lang="el-GR" dirty="0"/>
              <a:t>.</a:t>
            </a:r>
          </a:p>
          <a:p>
            <a:endParaRPr lang="el-GR" dirty="0"/>
          </a:p>
        </p:txBody>
      </p:sp>
      <p:sp>
        <p:nvSpPr>
          <p:cNvPr id="18" name="Freeform: Shape 5">
            <a:extLst>
              <a:ext uri="{FF2B5EF4-FFF2-40B4-BE49-F238E27FC236}">
                <a16:creationId xmlns:a16="http://schemas.microsoft.com/office/drawing/2014/main" id="{BAD44944-8378-9681-580A-1FF2DCFEBFCF}"/>
              </a:ext>
              <a:ext uri="{C183D7F6-B498-43B3-948B-1728B52AA6E4}">
                <adec:decorative xmlns:adec="http://schemas.microsoft.com/office/drawing/2017/decorative" val="1"/>
              </a:ext>
            </a:extLst>
          </p:cNvPr>
          <p:cNvSpPr/>
          <p:nvPr/>
        </p:nvSpPr>
        <p:spPr>
          <a:xfrm>
            <a:off x="10153127" y="632985"/>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19" name="Εικόνα 18" descr="Στιγμιότυπο επεξεργασίας σελιδοδεικτών">
            <a:extLst>
              <a:ext uri="{FF2B5EF4-FFF2-40B4-BE49-F238E27FC236}">
                <a16:creationId xmlns:a16="http://schemas.microsoft.com/office/drawing/2014/main" id="{C0D11E3E-FC26-139C-1063-49A94DD5D426}"/>
              </a:ext>
            </a:extLst>
          </p:cNvPr>
          <p:cNvPicPr>
            <a:picLocks noChangeAspect="1"/>
          </p:cNvPicPr>
          <p:nvPr/>
        </p:nvPicPr>
        <p:blipFill>
          <a:blip r:embed="rId2"/>
          <a:stretch>
            <a:fillRect/>
          </a:stretch>
        </p:blipFill>
        <p:spPr>
          <a:xfrm>
            <a:off x="7884871" y="1815332"/>
            <a:ext cx="2592243" cy="4379281"/>
          </a:xfrm>
          <a:prstGeom prst="rect">
            <a:avLst/>
          </a:prstGeom>
        </p:spPr>
      </p:pic>
      <p:pic>
        <p:nvPicPr>
          <p:cNvPr id="5" name="Εικόνα 4">
            <a:extLst>
              <a:ext uri="{FF2B5EF4-FFF2-40B4-BE49-F238E27FC236}">
                <a16:creationId xmlns:a16="http://schemas.microsoft.com/office/drawing/2014/main" id="{512BF271-0A2E-E69E-1B5C-3ACB9F0C567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42183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0B25B-E5B5-4FD7-1004-DBB304228A7F}"/>
              </a:ext>
            </a:extLst>
          </p:cNvPr>
          <p:cNvSpPr>
            <a:spLocks noGrp="1"/>
          </p:cNvSpPr>
          <p:nvPr>
            <p:ph type="title"/>
          </p:nvPr>
        </p:nvSpPr>
        <p:spPr/>
        <p:txBody>
          <a:bodyPr/>
          <a:lstStyle/>
          <a:p>
            <a:r>
              <a:rPr lang="el-GR" dirty="0"/>
              <a:t>Αναζήτηση στο κείμενο</a:t>
            </a:r>
          </a:p>
        </p:txBody>
      </p:sp>
      <p:sp>
        <p:nvSpPr>
          <p:cNvPr id="3" name="Θέση περιεχομένου 2">
            <a:extLst>
              <a:ext uri="{FF2B5EF4-FFF2-40B4-BE49-F238E27FC236}">
                <a16:creationId xmlns:a16="http://schemas.microsoft.com/office/drawing/2014/main" id="{65A1A209-62F0-1527-831E-208575FEE8B5}"/>
              </a:ext>
            </a:extLst>
          </p:cNvPr>
          <p:cNvSpPr>
            <a:spLocks noGrp="1"/>
          </p:cNvSpPr>
          <p:nvPr>
            <p:ph idx="1"/>
          </p:nvPr>
        </p:nvSpPr>
        <p:spPr>
          <a:xfrm>
            <a:off x="627204" y="1926443"/>
            <a:ext cx="5468795" cy="3880315"/>
          </a:xfrm>
        </p:spPr>
        <p:txBody>
          <a:bodyPr>
            <a:normAutofit fontScale="92500" lnSpcReduction="10000"/>
          </a:bodyPr>
          <a:lstStyle/>
          <a:p>
            <a:pPr>
              <a:buFont typeface="Wingdings" panose="05000000000000000000" pitchFamily="2" charset="2"/>
              <a:buChar char="Ø"/>
            </a:pPr>
            <a:r>
              <a:rPr lang="el-GR" dirty="0"/>
              <a:t>  Συντόμευση Πληκτρολογίου </a:t>
            </a:r>
            <a:r>
              <a:rPr lang="el-GR" b="1" dirty="0" err="1"/>
              <a:t>Ctrl</a:t>
            </a:r>
            <a:r>
              <a:rPr lang="el-GR" b="1" dirty="0"/>
              <a:t> + F </a:t>
            </a:r>
          </a:p>
          <a:p>
            <a:pPr>
              <a:buFont typeface="Wingdings" panose="05000000000000000000" pitchFamily="2" charset="2"/>
              <a:buChar char="Ø"/>
            </a:pPr>
            <a:r>
              <a:rPr lang="el-GR" dirty="0"/>
              <a:t>Αφού ο χρήστης εισάγει τον όρο αναζήτησης, εμφανίζονται τα κουμπιά Πίσω και Επόμενο για πλοήγηση μεταξύ των εμφανίσεων. Ο αριθμός των αντιστοιχιών που θα βρεθούν είναι ένας σύνδεσμος που θα ανοίξει μια λίστα αποτελεσμάτων σε ένα πλαίσιο στα δεξιά. Κάθε αντιστοιχία που εμφανίζεται είναι επίσης ένας σύνδεσμος, με τον οποίο ο χρήστης μπορεί να μεταβεί στη θέση του βιβλίου όπου βρέθηκε η έκφραση που αναζητήθηκε.</a:t>
            </a:r>
          </a:p>
          <a:p>
            <a:pPr>
              <a:buFont typeface="Wingdings" panose="05000000000000000000" pitchFamily="2" charset="2"/>
              <a:buChar char="Ø"/>
            </a:pPr>
            <a:r>
              <a:rPr lang="el-GR" b="1" dirty="0"/>
              <a:t>Σημαντικό:</a:t>
            </a:r>
            <a:r>
              <a:rPr lang="el-GR" dirty="0"/>
              <a:t> η εκτέλεση μιας αναζήτησης και η πλοήγηση στα αποτελέσματα θα σας κάνει να χάσετε το σημείο ανάγνωσης που βρίσκεστε. Προτείνεται η   τοποθέτηση ενός σελιδοδείκτη στο αρχικό σημείο</a:t>
            </a:r>
          </a:p>
        </p:txBody>
      </p:sp>
      <p:pic>
        <p:nvPicPr>
          <p:cNvPr id="23" name="Εικόνα 22" descr="Στιγμιότυπο παραδείγματος αναζήτησης λέξεως στο κείμενο ενός βιβλίου">
            <a:extLst>
              <a:ext uri="{FF2B5EF4-FFF2-40B4-BE49-F238E27FC236}">
                <a16:creationId xmlns:a16="http://schemas.microsoft.com/office/drawing/2014/main" id="{DAAC7164-D94D-B187-1244-4FDCFE1002A4}"/>
              </a:ext>
            </a:extLst>
          </p:cNvPr>
          <p:cNvPicPr>
            <a:picLocks noChangeAspect="1"/>
          </p:cNvPicPr>
          <p:nvPr/>
        </p:nvPicPr>
        <p:blipFill>
          <a:blip r:embed="rId2"/>
          <a:stretch>
            <a:fillRect/>
          </a:stretch>
        </p:blipFill>
        <p:spPr>
          <a:xfrm>
            <a:off x="7069381" y="2153905"/>
            <a:ext cx="4086299" cy="392493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8" name="Freeform: Shape 5">
            <a:extLst>
              <a:ext uri="{FF2B5EF4-FFF2-40B4-BE49-F238E27FC236}">
                <a16:creationId xmlns:a16="http://schemas.microsoft.com/office/drawing/2014/main" id="{EF2DFFFC-D3CD-B5CB-509E-58B61352810C}"/>
              </a:ext>
              <a:ext uri="{C183D7F6-B498-43B3-948B-1728B52AA6E4}">
                <adec:decorative xmlns:adec="http://schemas.microsoft.com/office/drawing/2017/decorative" val="1"/>
              </a:ext>
            </a:extLst>
          </p:cNvPr>
          <p:cNvSpPr/>
          <p:nvPr/>
        </p:nvSpPr>
        <p:spPr>
          <a:xfrm>
            <a:off x="10092167" y="564899"/>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5" name="Εικόνα 4">
            <a:extLst>
              <a:ext uri="{FF2B5EF4-FFF2-40B4-BE49-F238E27FC236}">
                <a16:creationId xmlns:a16="http://schemas.microsoft.com/office/drawing/2014/main" id="{4EADC3E1-F30F-0D86-0864-A7AAC28AC7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165951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0B25B-E5B5-4FD7-1004-DBB304228A7F}"/>
              </a:ext>
            </a:extLst>
          </p:cNvPr>
          <p:cNvSpPr>
            <a:spLocks noGrp="1"/>
          </p:cNvSpPr>
          <p:nvPr>
            <p:ph type="title"/>
          </p:nvPr>
        </p:nvSpPr>
        <p:spPr/>
        <p:txBody>
          <a:bodyPr/>
          <a:lstStyle/>
          <a:p>
            <a:r>
              <a:rPr lang="el-GR" dirty="0"/>
              <a:t>Ρυθμίσεις Ανάγνωσης - </a:t>
            </a:r>
            <a:r>
              <a:rPr lang="en-US" dirty="0"/>
              <a:t>Theme</a:t>
            </a:r>
            <a:endParaRPr lang="el-GR" dirty="0"/>
          </a:p>
        </p:txBody>
      </p:sp>
      <p:sp>
        <p:nvSpPr>
          <p:cNvPr id="3" name="Θέση περιεχομένου 2">
            <a:extLst>
              <a:ext uri="{FF2B5EF4-FFF2-40B4-BE49-F238E27FC236}">
                <a16:creationId xmlns:a16="http://schemas.microsoft.com/office/drawing/2014/main" id="{65A1A209-62F0-1527-831E-208575FEE8B5}"/>
              </a:ext>
            </a:extLst>
          </p:cNvPr>
          <p:cNvSpPr>
            <a:spLocks noGrp="1"/>
          </p:cNvSpPr>
          <p:nvPr>
            <p:ph idx="1"/>
          </p:nvPr>
        </p:nvSpPr>
        <p:spPr>
          <a:xfrm>
            <a:off x="1097280" y="1845734"/>
            <a:ext cx="3889499" cy="3866910"/>
          </a:xfrm>
        </p:spPr>
        <p:txBody>
          <a:bodyPr/>
          <a:lstStyle/>
          <a:p>
            <a:pPr>
              <a:buFont typeface="Wingdings" panose="05000000000000000000" pitchFamily="2" charset="2"/>
              <a:buChar char="Ø"/>
            </a:pPr>
            <a:r>
              <a:rPr lang="el-GR" dirty="0"/>
              <a:t>Το χρώμα του φόντου μπορεί να αλλάξει χρησιμοποιώντας ένα από τα τρία διαθέσιμα θέματα - </a:t>
            </a:r>
            <a:r>
              <a:rPr lang="el-GR" dirty="0" err="1"/>
              <a:t>Neutral</a:t>
            </a:r>
            <a:r>
              <a:rPr lang="el-GR" dirty="0"/>
              <a:t>, </a:t>
            </a:r>
            <a:r>
              <a:rPr lang="el-GR" dirty="0" err="1"/>
              <a:t>Sepia</a:t>
            </a:r>
            <a:r>
              <a:rPr lang="el-GR" dirty="0"/>
              <a:t> και </a:t>
            </a:r>
            <a:r>
              <a:rPr lang="el-GR" dirty="0" err="1"/>
              <a:t>Night</a:t>
            </a:r>
            <a:r>
              <a:rPr lang="el-GR" dirty="0"/>
              <a:t>.</a:t>
            </a: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l-GR" dirty="0"/>
              <a:t>Συντόμευση πληκτρολογίου για το μενού </a:t>
            </a:r>
            <a:r>
              <a:rPr lang="en-US" dirty="0"/>
              <a:t>Preferences (a</a:t>
            </a:r>
            <a:r>
              <a:rPr lang="en-US" sz="3200" dirty="0"/>
              <a:t>a</a:t>
            </a:r>
            <a:r>
              <a:rPr lang="en-US" dirty="0"/>
              <a:t>)</a:t>
            </a:r>
            <a:r>
              <a:rPr lang="el-GR" dirty="0"/>
              <a:t>: </a:t>
            </a:r>
            <a:r>
              <a:rPr lang="en-US" b="1" dirty="0" err="1"/>
              <a:t>Ctrl+S</a:t>
            </a:r>
            <a:endParaRPr lang="en-US" b="1" dirty="0"/>
          </a:p>
        </p:txBody>
      </p:sp>
      <p:pic>
        <p:nvPicPr>
          <p:cNvPr id="19" name="Εικόνα 18" descr="Στιγμιότυπο αλλαγής φόντου σε θέμα Night">
            <a:extLst>
              <a:ext uri="{FF2B5EF4-FFF2-40B4-BE49-F238E27FC236}">
                <a16:creationId xmlns:a16="http://schemas.microsoft.com/office/drawing/2014/main" id="{AC3C6DAB-4057-E7F9-5B1B-5B076D07E62B}"/>
              </a:ext>
            </a:extLst>
          </p:cNvPr>
          <p:cNvPicPr>
            <a:picLocks noChangeAspect="1"/>
          </p:cNvPicPr>
          <p:nvPr/>
        </p:nvPicPr>
        <p:blipFill>
          <a:blip r:embed="rId2"/>
          <a:stretch>
            <a:fillRect/>
          </a:stretch>
        </p:blipFill>
        <p:spPr>
          <a:xfrm>
            <a:off x="6096000" y="2180934"/>
            <a:ext cx="5804487" cy="3866910"/>
          </a:xfrm>
          <a:prstGeom prst="rect">
            <a:avLst/>
          </a:prstGeom>
        </p:spPr>
      </p:pic>
      <p:sp>
        <p:nvSpPr>
          <p:cNvPr id="18" name="Freeform: Shape 5">
            <a:extLst>
              <a:ext uri="{FF2B5EF4-FFF2-40B4-BE49-F238E27FC236}">
                <a16:creationId xmlns:a16="http://schemas.microsoft.com/office/drawing/2014/main" id="{E0920147-C259-056A-74B1-587856B37A77}"/>
              </a:ext>
              <a:ext uri="{C183D7F6-B498-43B3-948B-1728B52AA6E4}">
                <adec:decorative xmlns:adec="http://schemas.microsoft.com/office/drawing/2017/decorative" val="1"/>
              </a:ext>
            </a:extLst>
          </p:cNvPr>
          <p:cNvSpPr/>
          <p:nvPr/>
        </p:nvSpPr>
        <p:spPr>
          <a:xfrm>
            <a:off x="10019255" y="591928"/>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5" name="Εικόνα 4">
            <a:extLst>
              <a:ext uri="{FF2B5EF4-FFF2-40B4-BE49-F238E27FC236}">
                <a16:creationId xmlns:a16="http://schemas.microsoft.com/office/drawing/2014/main" id="{E85760E8-3F4F-E779-B412-D868FA9224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4249766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0B25B-E5B5-4FD7-1004-DBB304228A7F}"/>
              </a:ext>
            </a:extLst>
          </p:cNvPr>
          <p:cNvSpPr>
            <a:spLocks noGrp="1"/>
          </p:cNvSpPr>
          <p:nvPr>
            <p:ph type="title"/>
          </p:nvPr>
        </p:nvSpPr>
        <p:spPr/>
        <p:txBody>
          <a:bodyPr/>
          <a:lstStyle/>
          <a:p>
            <a:r>
              <a:rPr lang="el-GR" dirty="0"/>
              <a:t>Επιλογή Γραμματοσειράς</a:t>
            </a:r>
            <a:r>
              <a:rPr lang="en-US" dirty="0"/>
              <a:t>- Text</a:t>
            </a:r>
            <a:endParaRPr lang="el-GR" dirty="0"/>
          </a:p>
        </p:txBody>
      </p:sp>
      <p:sp>
        <p:nvSpPr>
          <p:cNvPr id="3" name="Θέση περιεχομένου 2">
            <a:extLst>
              <a:ext uri="{FF2B5EF4-FFF2-40B4-BE49-F238E27FC236}">
                <a16:creationId xmlns:a16="http://schemas.microsoft.com/office/drawing/2014/main" id="{65A1A209-62F0-1527-831E-208575FEE8B5}"/>
              </a:ext>
            </a:extLst>
          </p:cNvPr>
          <p:cNvSpPr>
            <a:spLocks noGrp="1"/>
          </p:cNvSpPr>
          <p:nvPr>
            <p:ph idx="1"/>
          </p:nvPr>
        </p:nvSpPr>
        <p:spPr>
          <a:xfrm>
            <a:off x="1097280" y="1845734"/>
            <a:ext cx="6091460" cy="4165960"/>
          </a:xfrm>
        </p:spPr>
        <p:txBody>
          <a:bodyPr/>
          <a:lstStyle/>
          <a:p>
            <a:pPr>
              <a:buFont typeface="Wingdings" panose="05000000000000000000" pitchFamily="2" charset="2"/>
              <a:buChar char="Ø"/>
            </a:pPr>
            <a:r>
              <a:rPr lang="el-GR" dirty="0"/>
              <a:t>Ο χρήστης μπορεί να μειώσει ή να αυξήσει το μέγεθος της γραμματοσειράς από την γραμμή ολίσθησης</a:t>
            </a:r>
            <a:r>
              <a:rPr lang="en-US" dirty="0"/>
              <a:t>.</a:t>
            </a:r>
          </a:p>
          <a:p>
            <a:pPr>
              <a:buFont typeface="Wingdings" panose="05000000000000000000" pitchFamily="2" charset="2"/>
              <a:buChar char="Ø"/>
            </a:pPr>
            <a:r>
              <a:rPr lang="el-GR" dirty="0"/>
              <a:t>Υπάρχουν οχτώ διαθέσιμες επιλογές (Προεπιλογή,</a:t>
            </a:r>
            <a:r>
              <a:rPr lang="en-US" dirty="0"/>
              <a:t>Old Style</a:t>
            </a:r>
            <a:r>
              <a:rPr lang="el-GR" dirty="0"/>
              <a:t>, </a:t>
            </a:r>
            <a:r>
              <a:rPr lang="en-US" dirty="0"/>
              <a:t>Modern</a:t>
            </a:r>
            <a:r>
              <a:rPr lang="el-GR" dirty="0"/>
              <a:t>, </a:t>
            </a:r>
            <a:r>
              <a:rPr lang="el-GR" dirty="0" err="1"/>
              <a:t>Sans</a:t>
            </a:r>
            <a:r>
              <a:rPr lang="el-GR" dirty="0"/>
              <a:t>, </a:t>
            </a:r>
            <a:r>
              <a:rPr lang="el-GR" dirty="0" err="1"/>
              <a:t>Humanist</a:t>
            </a:r>
            <a:r>
              <a:rPr lang="el-GR" dirty="0"/>
              <a:t>, </a:t>
            </a:r>
            <a:r>
              <a:rPr lang="el-GR" dirty="0" err="1"/>
              <a:t>Readable</a:t>
            </a:r>
            <a:r>
              <a:rPr lang="el-GR" dirty="0"/>
              <a:t> (Δυσλεξία), </a:t>
            </a:r>
            <a:r>
              <a:rPr lang="el-GR" dirty="0" err="1"/>
              <a:t>Dualspace</a:t>
            </a:r>
            <a:r>
              <a:rPr lang="el-GR" dirty="0"/>
              <a:t> και </a:t>
            </a:r>
            <a:r>
              <a:rPr lang="el-GR" dirty="0" err="1"/>
              <a:t>Monospace</a:t>
            </a:r>
            <a:r>
              <a:rPr lang="el-GR" dirty="0"/>
              <a:t>.</a:t>
            </a:r>
            <a:endParaRPr lang="en-US" dirty="0"/>
          </a:p>
          <a:p>
            <a:pPr>
              <a:buFont typeface="Wingdings" panose="05000000000000000000" pitchFamily="2" charset="2"/>
              <a:buChar char="Ø"/>
            </a:pPr>
            <a:r>
              <a:rPr lang="el-GR" dirty="0"/>
              <a:t>Όμως υπάρχει η δυνατότητα και εισαγωγής επιπλέον γραμματοσειρών. Επιλέγοντας το πλήκτρο με τις τρεις τελείες (...) μπορείτε να εισάγετε το όνομα της γραμματοσειράς που θέλετε να χρησιμοποιήσετε. Για να γίνει αυτό, η γραμματοσειρά πρέπει να υπάρχει στο λειτουργικό σας σύστημα και πρέπει να γνωρίζετε το ακριβές όνομά της όπως έχει οριστεί για το λειτουργικό σύστημα, για παράδειγμα </a:t>
            </a:r>
            <a:r>
              <a:rPr lang="en-US" dirty="0"/>
              <a:t>Arial.</a:t>
            </a:r>
            <a:endParaRPr lang="el-GR" dirty="0"/>
          </a:p>
        </p:txBody>
      </p:sp>
      <p:pic>
        <p:nvPicPr>
          <p:cNvPr id="19" name="Εικόνα 18" descr="Στιγμιότυπο επεξεργασίας γραμματοσειράς">
            <a:extLst>
              <a:ext uri="{FF2B5EF4-FFF2-40B4-BE49-F238E27FC236}">
                <a16:creationId xmlns:a16="http://schemas.microsoft.com/office/drawing/2014/main" id="{691FB4D0-EDB9-0802-BF7E-95BD394A5CF1}"/>
              </a:ext>
            </a:extLst>
          </p:cNvPr>
          <p:cNvPicPr>
            <a:picLocks noChangeAspect="1"/>
          </p:cNvPicPr>
          <p:nvPr/>
        </p:nvPicPr>
        <p:blipFill>
          <a:blip r:embed="rId2"/>
          <a:stretch>
            <a:fillRect/>
          </a:stretch>
        </p:blipFill>
        <p:spPr>
          <a:xfrm>
            <a:off x="7875798" y="1924645"/>
            <a:ext cx="3359174" cy="4646972"/>
          </a:xfrm>
          <a:prstGeom prst="rect">
            <a:avLst/>
          </a:prstGeom>
        </p:spPr>
      </p:pic>
      <p:sp>
        <p:nvSpPr>
          <p:cNvPr id="18" name="Freeform: Shape 5">
            <a:extLst>
              <a:ext uri="{FF2B5EF4-FFF2-40B4-BE49-F238E27FC236}">
                <a16:creationId xmlns:a16="http://schemas.microsoft.com/office/drawing/2014/main" id="{A3A9B2E3-5666-CC03-B1F0-0A666F5AB9F5}"/>
              </a:ext>
              <a:ext uri="{C183D7F6-B498-43B3-948B-1728B52AA6E4}">
                <adec:decorative xmlns:adec="http://schemas.microsoft.com/office/drawing/2017/decorative" val="1"/>
              </a:ext>
            </a:extLst>
          </p:cNvPr>
          <p:cNvSpPr/>
          <p:nvPr/>
        </p:nvSpPr>
        <p:spPr>
          <a:xfrm>
            <a:off x="10153127" y="566477"/>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5" name="Εικόνα 4">
            <a:extLst>
              <a:ext uri="{FF2B5EF4-FFF2-40B4-BE49-F238E27FC236}">
                <a16:creationId xmlns:a16="http://schemas.microsoft.com/office/drawing/2014/main" id="{F71DF39A-AD12-3EB5-6262-90812F22EE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4282703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0B25B-E5B5-4FD7-1004-DBB304228A7F}"/>
              </a:ext>
            </a:extLst>
          </p:cNvPr>
          <p:cNvSpPr>
            <a:spLocks noGrp="1"/>
          </p:cNvSpPr>
          <p:nvPr>
            <p:ph type="title"/>
          </p:nvPr>
        </p:nvSpPr>
        <p:spPr/>
        <p:txBody>
          <a:bodyPr/>
          <a:lstStyle/>
          <a:p>
            <a:r>
              <a:rPr lang="el-GR" dirty="0"/>
              <a:t>Μορφοποίηση -</a:t>
            </a:r>
            <a:r>
              <a:rPr lang="en-US" dirty="0"/>
              <a:t>Display</a:t>
            </a:r>
            <a:endParaRPr lang="el-GR" dirty="0"/>
          </a:p>
        </p:txBody>
      </p:sp>
      <p:sp>
        <p:nvSpPr>
          <p:cNvPr id="3" name="Θέση περιεχομένου 2">
            <a:extLst>
              <a:ext uri="{FF2B5EF4-FFF2-40B4-BE49-F238E27FC236}">
                <a16:creationId xmlns:a16="http://schemas.microsoft.com/office/drawing/2014/main" id="{65A1A209-62F0-1527-831E-208575FEE8B5}"/>
              </a:ext>
            </a:extLst>
          </p:cNvPr>
          <p:cNvSpPr>
            <a:spLocks noGrp="1"/>
          </p:cNvSpPr>
          <p:nvPr>
            <p:ph idx="1"/>
          </p:nvPr>
        </p:nvSpPr>
        <p:spPr>
          <a:xfrm>
            <a:off x="1097280" y="1845733"/>
            <a:ext cx="6675120" cy="4292419"/>
          </a:xfrm>
        </p:spPr>
        <p:txBody>
          <a:bodyPr/>
          <a:lstStyle/>
          <a:p>
            <a:endParaRPr lang="en-US" dirty="0"/>
          </a:p>
          <a:p>
            <a:r>
              <a:rPr lang="el-GR" dirty="0"/>
              <a:t>Προσφέρονται οι επιλογές:</a:t>
            </a:r>
          </a:p>
          <a:p>
            <a:pPr>
              <a:buFont typeface="Wingdings" panose="05000000000000000000" pitchFamily="2" charset="2"/>
              <a:buChar char="Ø"/>
            </a:pPr>
            <a:r>
              <a:rPr lang="el-GR" dirty="0"/>
              <a:t>Διάταξη σελίδας : με κύλιση</a:t>
            </a:r>
            <a:r>
              <a:rPr lang="en-US" dirty="0"/>
              <a:t> </a:t>
            </a:r>
            <a:r>
              <a:rPr lang="el-GR" dirty="0"/>
              <a:t>ή σελιδοποίηση,</a:t>
            </a:r>
          </a:p>
          <a:p>
            <a:pPr>
              <a:buFont typeface="Wingdings" panose="05000000000000000000" pitchFamily="2" charset="2"/>
              <a:buChar char="Ø"/>
            </a:pPr>
            <a:r>
              <a:rPr lang="el-GR" dirty="0"/>
              <a:t>Στοίχιση: Αυτόματη προσαρμογή ή πλήρης,</a:t>
            </a:r>
          </a:p>
          <a:p>
            <a:pPr>
              <a:buFont typeface="Wingdings" panose="05000000000000000000" pitchFamily="2" charset="2"/>
              <a:buChar char="Ø"/>
            </a:pPr>
            <a:r>
              <a:rPr lang="el-GR" dirty="0"/>
              <a:t>Στήλες: αυτόματη προσαρμογή ή σε 1 ή 2 στήλες</a:t>
            </a:r>
          </a:p>
        </p:txBody>
      </p:sp>
      <p:pic>
        <p:nvPicPr>
          <p:cNvPr id="19" name="Εικόνα 18" descr="Στιγμιότυπο επιλογών μορφοποίησης του κειμένου">
            <a:extLst>
              <a:ext uri="{FF2B5EF4-FFF2-40B4-BE49-F238E27FC236}">
                <a16:creationId xmlns:a16="http://schemas.microsoft.com/office/drawing/2014/main" id="{8B5EBA4F-93B3-FF76-3ACC-A6C0960DCEBB}"/>
              </a:ext>
            </a:extLst>
          </p:cNvPr>
          <p:cNvPicPr>
            <a:picLocks noChangeAspect="1"/>
          </p:cNvPicPr>
          <p:nvPr/>
        </p:nvPicPr>
        <p:blipFill>
          <a:blip r:embed="rId2"/>
          <a:stretch>
            <a:fillRect/>
          </a:stretch>
        </p:blipFill>
        <p:spPr>
          <a:xfrm>
            <a:off x="8001424" y="1910961"/>
            <a:ext cx="2511689" cy="429251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8" name="Freeform: Shape 5">
            <a:extLst>
              <a:ext uri="{FF2B5EF4-FFF2-40B4-BE49-F238E27FC236}">
                <a16:creationId xmlns:a16="http://schemas.microsoft.com/office/drawing/2014/main" id="{5D5618CE-D9C7-461A-4CE5-CCDE98A1E454}"/>
              </a:ext>
              <a:ext uri="{C183D7F6-B498-43B3-948B-1728B52AA6E4}">
                <adec:decorative xmlns:adec="http://schemas.microsoft.com/office/drawing/2017/decorative" val="1"/>
              </a:ext>
            </a:extLst>
          </p:cNvPr>
          <p:cNvSpPr/>
          <p:nvPr/>
        </p:nvSpPr>
        <p:spPr>
          <a:xfrm>
            <a:off x="10153127" y="575808"/>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5" name="Εικόνα 4">
            <a:extLst>
              <a:ext uri="{FF2B5EF4-FFF2-40B4-BE49-F238E27FC236}">
                <a16:creationId xmlns:a16="http://schemas.microsoft.com/office/drawing/2014/main" id="{5ACE4DC0-E1FB-6E80-9ADF-92B58C96EC3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4191293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0B25B-E5B5-4FD7-1004-DBB304228A7F}"/>
              </a:ext>
            </a:extLst>
          </p:cNvPr>
          <p:cNvSpPr>
            <a:spLocks noGrp="1"/>
          </p:cNvSpPr>
          <p:nvPr>
            <p:ph type="title"/>
          </p:nvPr>
        </p:nvSpPr>
        <p:spPr/>
        <p:txBody>
          <a:bodyPr/>
          <a:lstStyle/>
          <a:p>
            <a:r>
              <a:rPr lang="el-GR" dirty="0"/>
              <a:t>Προσαρμογή περιθωρίων-</a:t>
            </a:r>
            <a:r>
              <a:rPr lang="en-US" dirty="0"/>
              <a:t>Spacing</a:t>
            </a:r>
            <a:endParaRPr lang="el-GR" dirty="0"/>
          </a:p>
        </p:txBody>
      </p:sp>
      <p:sp>
        <p:nvSpPr>
          <p:cNvPr id="3" name="Θέση περιεχομένου 2">
            <a:extLst>
              <a:ext uri="{FF2B5EF4-FFF2-40B4-BE49-F238E27FC236}">
                <a16:creationId xmlns:a16="http://schemas.microsoft.com/office/drawing/2014/main" id="{65A1A209-62F0-1527-831E-208575FEE8B5}"/>
              </a:ext>
            </a:extLst>
          </p:cNvPr>
          <p:cNvSpPr>
            <a:spLocks noGrp="1"/>
          </p:cNvSpPr>
          <p:nvPr>
            <p:ph idx="1"/>
          </p:nvPr>
        </p:nvSpPr>
        <p:spPr>
          <a:xfrm>
            <a:off x="1097280" y="1845734"/>
            <a:ext cx="5157605" cy="3475296"/>
          </a:xfrm>
        </p:spPr>
        <p:txBody>
          <a:bodyPr/>
          <a:lstStyle/>
          <a:p>
            <a:r>
              <a:rPr lang="el-GR" dirty="0"/>
              <a:t>Μπορούν να προσαρμοστούν:</a:t>
            </a:r>
          </a:p>
          <a:p>
            <a:pPr>
              <a:buFont typeface="Wingdings" panose="05000000000000000000" pitchFamily="2" charset="2"/>
              <a:buChar char="Ø"/>
            </a:pPr>
            <a:r>
              <a:rPr lang="el-GR" dirty="0"/>
              <a:t>Τα περιθώρια</a:t>
            </a:r>
          </a:p>
          <a:p>
            <a:pPr>
              <a:buFont typeface="Wingdings" panose="05000000000000000000" pitchFamily="2" charset="2"/>
              <a:buChar char="Ø"/>
            </a:pPr>
            <a:r>
              <a:rPr lang="el-GR" dirty="0"/>
              <a:t>η απόσταση λέξεων</a:t>
            </a:r>
          </a:p>
          <a:p>
            <a:pPr>
              <a:buFont typeface="Wingdings" panose="05000000000000000000" pitchFamily="2" charset="2"/>
              <a:buChar char="Ø"/>
            </a:pPr>
            <a:r>
              <a:rPr lang="el-GR" dirty="0"/>
              <a:t>η απόσταση γραμμάτων</a:t>
            </a:r>
          </a:p>
          <a:p>
            <a:pPr>
              <a:buFont typeface="Wingdings" panose="05000000000000000000" pitchFamily="2" charset="2"/>
              <a:buChar char="Ø"/>
            </a:pPr>
            <a:r>
              <a:rPr lang="el-GR" dirty="0"/>
              <a:t> η απόσταση παραγράφων </a:t>
            </a:r>
            <a:endParaRPr lang="en-US" dirty="0"/>
          </a:p>
          <a:p>
            <a:pPr>
              <a:buFont typeface="Wingdings" panose="05000000000000000000" pitchFamily="2" charset="2"/>
              <a:buChar char="Ø"/>
            </a:pPr>
            <a:r>
              <a:rPr lang="el-GR" dirty="0"/>
              <a:t>η απόσταση γραμμών</a:t>
            </a:r>
          </a:p>
          <a:p>
            <a:endParaRPr lang="el-GR" dirty="0"/>
          </a:p>
        </p:txBody>
      </p:sp>
      <p:pic>
        <p:nvPicPr>
          <p:cNvPr id="19" name="Εικόνα 18" descr="Στιγμιότυπο παράδειγμα προσαρμογής περιθωρίων">
            <a:extLst>
              <a:ext uri="{FF2B5EF4-FFF2-40B4-BE49-F238E27FC236}">
                <a16:creationId xmlns:a16="http://schemas.microsoft.com/office/drawing/2014/main" id="{EE2B6421-F9A4-B4CA-DECB-3891DD04CB50}"/>
              </a:ext>
            </a:extLst>
          </p:cNvPr>
          <p:cNvPicPr>
            <a:picLocks noChangeAspect="1"/>
          </p:cNvPicPr>
          <p:nvPr/>
        </p:nvPicPr>
        <p:blipFill>
          <a:blip r:embed="rId2"/>
          <a:stretch>
            <a:fillRect/>
          </a:stretch>
        </p:blipFill>
        <p:spPr>
          <a:xfrm>
            <a:off x="7525220" y="1948666"/>
            <a:ext cx="2458535" cy="4087613"/>
          </a:xfrm>
          <a:prstGeom prst="rect">
            <a:avLst/>
          </a:prstGeom>
        </p:spPr>
      </p:pic>
      <p:sp>
        <p:nvSpPr>
          <p:cNvPr id="18" name="Freeform: Shape 5">
            <a:extLst>
              <a:ext uri="{FF2B5EF4-FFF2-40B4-BE49-F238E27FC236}">
                <a16:creationId xmlns:a16="http://schemas.microsoft.com/office/drawing/2014/main" id="{847E457B-1029-1284-57B1-C442A8BBBF23}"/>
              </a:ext>
              <a:ext uri="{C183D7F6-B498-43B3-948B-1728B52AA6E4}">
                <adec:decorative xmlns:adec="http://schemas.microsoft.com/office/drawing/2017/decorative" val="1"/>
              </a:ext>
            </a:extLst>
          </p:cNvPr>
          <p:cNvSpPr/>
          <p:nvPr/>
        </p:nvSpPr>
        <p:spPr>
          <a:xfrm>
            <a:off x="10092167" y="585138"/>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5" name="Εικόνα 4">
            <a:extLst>
              <a:ext uri="{FF2B5EF4-FFF2-40B4-BE49-F238E27FC236}">
                <a16:creationId xmlns:a16="http://schemas.microsoft.com/office/drawing/2014/main" id="{02F6D014-98FA-1DBC-A528-3BE96A25D9D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1787129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0B25B-E5B5-4FD7-1004-DBB304228A7F}"/>
              </a:ext>
            </a:extLst>
          </p:cNvPr>
          <p:cNvSpPr>
            <a:spLocks noGrp="1"/>
          </p:cNvSpPr>
          <p:nvPr>
            <p:ph type="title"/>
          </p:nvPr>
        </p:nvSpPr>
        <p:spPr/>
        <p:txBody>
          <a:bodyPr/>
          <a:lstStyle/>
          <a:p>
            <a:r>
              <a:rPr lang="el-GR" dirty="0"/>
              <a:t>Ανάγνωση κειμένου σε ομιλία-</a:t>
            </a:r>
            <a:r>
              <a:rPr lang="en-US" dirty="0"/>
              <a:t>TTS</a:t>
            </a:r>
            <a:endParaRPr lang="el-GR" dirty="0"/>
          </a:p>
        </p:txBody>
      </p:sp>
      <p:sp>
        <p:nvSpPr>
          <p:cNvPr id="3" name="Θέση περιεχομένου 2">
            <a:extLst>
              <a:ext uri="{FF2B5EF4-FFF2-40B4-BE49-F238E27FC236}">
                <a16:creationId xmlns:a16="http://schemas.microsoft.com/office/drawing/2014/main" id="{65A1A209-62F0-1527-831E-208575FEE8B5}"/>
              </a:ext>
            </a:extLst>
          </p:cNvPr>
          <p:cNvSpPr>
            <a:spLocks noGrp="1"/>
          </p:cNvSpPr>
          <p:nvPr>
            <p:ph idx="1"/>
          </p:nvPr>
        </p:nvSpPr>
        <p:spPr>
          <a:xfrm>
            <a:off x="343450" y="1924645"/>
            <a:ext cx="5529763" cy="3782068"/>
          </a:xfrm>
        </p:spPr>
        <p:txBody>
          <a:bodyPr>
            <a:normAutofit fontScale="85000" lnSpcReduction="10000"/>
          </a:bodyPr>
          <a:lstStyle/>
          <a:p>
            <a:pPr>
              <a:buFont typeface="Wingdings" panose="05000000000000000000" pitchFamily="2" charset="2"/>
              <a:buChar char="Ø"/>
            </a:pPr>
            <a:r>
              <a:rPr lang="el-GR" dirty="0"/>
              <a:t>Η μετατροπή κειμένου σε ομιλία </a:t>
            </a:r>
            <a:r>
              <a:rPr lang="el-GR" dirty="0" err="1"/>
              <a:t>εκκινείται</a:t>
            </a:r>
            <a:r>
              <a:rPr lang="el-GR" dirty="0"/>
              <a:t> χρησιμοποιώντας το κουμπί ηχείου στη μέση της γραμμής εργαλείων ή χρησιμοποιώντας τη συντόμευση πληκτρολογίου </a:t>
            </a:r>
            <a:r>
              <a:rPr lang="el-GR" b="1" dirty="0" err="1"/>
              <a:t>Ctrl</a:t>
            </a:r>
            <a:r>
              <a:rPr lang="el-GR" b="1" dirty="0"/>
              <a:t> + 2</a:t>
            </a:r>
            <a:r>
              <a:rPr lang="el-GR" dirty="0"/>
              <a:t>.</a:t>
            </a:r>
            <a:endParaRPr lang="en-US" dirty="0"/>
          </a:p>
          <a:p>
            <a:pPr>
              <a:buFont typeface="Wingdings" panose="05000000000000000000" pitchFamily="2" charset="2"/>
              <a:buChar char="Ø"/>
            </a:pPr>
            <a:r>
              <a:rPr lang="el-GR" dirty="0"/>
              <a:t>Η αναπαραγωγή και η παύση μπορούν να ελεγχθούν με τη συντόμευση πληκτρολογίου </a:t>
            </a:r>
            <a:r>
              <a:rPr lang="el-GR" dirty="0" err="1"/>
              <a:t>Ctrl</a:t>
            </a:r>
            <a:r>
              <a:rPr lang="el-GR" dirty="0"/>
              <a:t> + 2.</a:t>
            </a:r>
            <a:endParaRPr lang="en-US" dirty="0"/>
          </a:p>
          <a:p>
            <a:pPr>
              <a:buFont typeface="Wingdings" panose="05000000000000000000" pitchFamily="2" charset="2"/>
              <a:buChar char="Ø"/>
            </a:pPr>
            <a:r>
              <a:rPr lang="el-GR" dirty="0"/>
              <a:t>Η θέση αναπαραγωγής μπορεί να μετακινηθεί με </a:t>
            </a:r>
            <a:r>
              <a:rPr lang="el-GR" b="1" dirty="0" err="1"/>
              <a:t>Ctrl</a:t>
            </a:r>
            <a:r>
              <a:rPr lang="el-GR" b="1" dirty="0"/>
              <a:t> + 1 </a:t>
            </a:r>
            <a:r>
              <a:rPr lang="el-GR" dirty="0"/>
              <a:t>και </a:t>
            </a:r>
            <a:r>
              <a:rPr lang="el-GR" b="1" dirty="0" err="1"/>
              <a:t>Ctrl</a:t>
            </a:r>
            <a:r>
              <a:rPr lang="el-GR" b="1" dirty="0"/>
              <a:t> + 3 </a:t>
            </a:r>
            <a:r>
              <a:rPr lang="el-GR" dirty="0"/>
              <a:t>για το προηγούμενο και το επόμενο αντίστοιχα.</a:t>
            </a:r>
            <a:endParaRPr lang="en-US" dirty="0"/>
          </a:p>
          <a:p>
            <a:pPr>
              <a:buFont typeface="Wingdings" panose="05000000000000000000" pitchFamily="2" charset="2"/>
              <a:buChar char="Ø"/>
            </a:pPr>
            <a:r>
              <a:rPr lang="el-GR" dirty="0"/>
              <a:t>Η τρέχουσα πρόταση επισημαίνεται με ανοιχτό κίτρινο χρώμα και κάθε λέξη που εκφωνείται υπογραμμίζεται με πορτοκαλί.</a:t>
            </a:r>
            <a:r>
              <a:rPr lang="en-US" dirty="0"/>
              <a:t> </a:t>
            </a:r>
          </a:p>
          <a:p>
            <a:pPr>
              <a:buFont typeface="Wingdings" panose="05000000000000000000" pitchFamily="2" charset="2"/>
              <a:buChar char="Ø"/>
            </a:pPr>
            <a:r>
              <a:rPr lang="el-GR" dirty="0"/>
              <a:t>Μια εναλλακτική</a:t>
            </a:r>
            <a:r>
              <a:rPr lang="en-US" dirty="0"/>
              <a:t> </a:t>
            </a:r>
            <a:r>
              <a:rPr lang="el-GR" dirty="0"/>
              <a:t> προβολή της δημοσίευσης παρέχεται μέσω επιλογών που είναι διαθέσιμες στο μενού Ρυθμίσεις / </a:t>
            </a:r>
            <a:r>
              <a:rPr lang="el-GR" dirty="0" err="1"/>
              <a:t>Readaloud</a:t>
            </a:r>
            <a:r>
              <a:rPr lang="el-GR" dirty="0"/>
              <a:t>.</a:t>
            </a:r>
          </a:p>
        </p:txBody>
      </p:sp>
      <p:pic>
        <p:nvPicPr>
          <p:cNvPr id="21" name="Εικόνα 20" descr="Στιγμιότυπο παραδείγματος ανάγνωσης Text to Speech">
            <a:extLst>
              <a:ext uri="{FF2B5EF4-FFF2-40B4-BE49-F238E27FC236}">
                <a16:creationId xmlns:a16="http://schemas.microsoft.com/office/drawing/2014/main" id="{8084401D-371B-0FB3-A13B-1020935D9E5F}"/>
              </a:ext>
            </a:extLst>
          </p:cNvPr>
          <p:cNvPicPr>
            <a:picLocks noChangeAspect="1"/>
          </p:cNvPicPr>
          <p:nvPr/>
        </p:nvPicPr>
        <p:blipFill>
          <a:blip r:embed="rId2"/>
          <a:stretch>
            <a:fillRect/>
          </a:stretch>
        </p:blipFill>
        <p:spPr>
          <a:xfrm>
            <a:off x="6126480" y="2434586"/>
            <a:ext cx="5722070" cy="2967450"/>
          </a:xfrm>
          <a:prstGeom prst="rect">
            <a:avLst/>
          </a:prstGeom>
        </p:spPr>
      </p:pic>
      <p:sp>
        <p:nvSpPr>
          <p:cNvPr id="18" name="Freeform: Shape 5">
            <a:extLst>
              <a:ext uri="{FF2B5EF4-FFF2-40B4-BE49-F238E27FC236}">
                <a16:creationId xmlns:a16="http://schemas.microsoft.com/office/drawing/2014/main" id="{20E558E0-069C-8AC5-9862-B0AA5F5DA19C}"/>
              </a:ext>
              <a:ext uri="{C183D7F6-B498-43B3-948B-1728B52AA6E4}">
                <adec:decorative xmlns:adec="http://schemas.microsoft.com/office/drawing/2017/decorative" val="1"/>
              </a:ext>
            </a:extLst>
          </p:cNvPr>
          <p:cNvSpPr/>
          <p:nvPr/>
        </p:nvSpPr>
        <p:spPr>
          <a:xfrm>
            <a:off x="10092167" y="566477"/>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5" name="Εικόνα 4">
            <a:extLst>
              <a:ext uri="{FF2B5EF4-FFF2-40B4-BE49-F238E27FC236}">
                <a16:creationId xmlns:a16="http://schemas.microsoft.com/office/drawing/2014/main" id="{D052C9D9-8E93-D010-6AF6-A487F04D9F5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3219127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0B25B-E5B5-4FD7-1004-DBB304228A7F}"/>
              </a:ext>
            </a:extLst>
          </p:cNvPr>
          <p:cNvSpPr>
            <a:spLocks noGrp="1"/>
          </p:cNvSpPr>
          <p:nvPr>
            <p:ph type="title"/>
          </p:nvPr>
        </p:nvSpPr>
        <p:spPr/>
        <p:txBody>
          <a:bodyPr/>
          <a:lstStyle/>
          <a:p>
            <a:r>
              <a:rPr lang="el-GR" dirty="0"/>
              <a:t>Ανάγνωση κειμένου σε ομιλία- </a:t>
            </a:r>
            <a:r>
              <a:rPr lang="en-US" dirty="0" err="1"/>
              <a:t>Readaloud</a:t>
            </a:r>
            <a:endParaRPr lang="el-GR" dirty="0"/>
          </a:p>
        </p:txBody>
      </p:sp>
      <p:sp>
        <p:nvSpPr>
          <p:cNvPr id="3" name="Θέση περιεχομένου 2">
            <a:extLst>
              <a:ext uri="{FF2B5EF4-FFF2-40B4-BE49-F238E27FC236}">
                <a16:creationId xmlns:a16="http://schemas.microsoft.com/office/drawing/2014/main" id="{65A1A209-62F0-1527-831E-208575FEE8B5}"/>
              </a:ext>
            </a:extLst>
          </p:cNvPr>
          <p:cNvSpPr>
            <a:spLocks noGrp="1"/>
          </p:cNvSpPr>
          <p:nvPr>
            <p:ph idx="1"/>
          </p:nvPr>
        </p:nvSpPr>
        <p:spPr>
          <a:xfrm>
            <a:off x="1097280" y="1845734"/>
            <a:ext cx="5529763" cy="3782068"/>
          </a:xfrm>
        </p:spPr>
        <p:txBody>
          <a:bodyPr/>
          <a:lstStyle/>
          <a:p>
            <a:r>
              <a:rPr lang="el-GR" dirty="0"/>
              <a:t>Παρέχει</a:t>
            </a:r>
            <a:r>
              <a:rPr lang="en-US" dirty="0"/>
              <a:t> </a:t>
            </a:r>
            <a:r>
              <a:rPr lang="el-GR" dirty="0"/>
              <a:t>τις επιλογές:</a:t>
            </a:r>
          </a:p>
          <a:p>
            <a:pPr>
              <a:buFont typeface="Wingdings" panose="05000000000000000000" pitchFamily="2" charset="2"/>
              <a:buChar char="Ø"/>
            </a:pPr>
            <a:r>
              <a:rPr lang="en-US" dirty="0"/>
              <a:t>Clean View: </a:t>
            </a:r>
            <a:r>
              <a:rPr lang="el-GR" dirty="0"/>
              <a:t>για μια απέριττη καθαρή προβολή</a:t>
            </a:r>
          </a:p>
          <a:p>
            <a:pPr>
              <a:buFont typeface="Wingdings" panose="05000000000000000000" pitchFamily="2" charset="2"/>
              <a:buChar char="Ø"/>
            </a:pPr>
            <a:r>
              <a:rPr lang="en-US" dirty="0" err="1"/>
              <a:t>Skippability</a:t>
            </a:r>
            <a:r>
              <a:rPr lang="en-US" dirty="0"/>
              <a:t>: </a:t>
            </a:r>
            <a:r>
              <a:rPr lang="el-GR" dirty="0"/>
              <a:t>τη δυνατότητα παράβλεψης δευτερεύοντος περιεχομένου </a:t>
            </a:r>
            <a:r>
              <a:rPr lang="en-US" dirty="0"/>
              <a:t>(</a:t>
            </a:r>
            <a:r>
              <a:rPr lang="el-GR" dirty="0"/>
              <a:t>υποσημειώσεις</a:t>
            </a:r>
            <a:r>
              <a:rPr lang="en-US" dirty="0"/>
              <a:t>)</a:t>
            </a:r>
            <a:endParaRPr lang="el-GR" dirty="0"/>
          </a:p>
          <a:p>
            <a:pPr>
              <a:buFont typeface="Wingdings" panose="05000000000000000000" pitchFamily="2" charset="2"/>
              <a:buChar char="Ø"/>
            </a:pPr>
            <a:r>
              <a:rPr lang="el-GR" dirty="0" err="1"/>
              <a:t>Split</a:t>
            </a:r>
            <a:r>
              <a:rPr lang="el-GR" dirty="0"/>
              <a:t> TTS</a:t>
            </a:r>
            <a:r>
              <a:rPr lang="en-US" dirty="0"/>
              <a:t> text:</a:t>
            </a:r>
            <a:r>
              <a:rPr lang="el-GR" dirty="0"/>
              <a:t> θα χωρίσει το περιεχόμενο ανά πρόταση για ακριβέστερη επισήμανση.</a:t>
            </a:r>
          </a:p>
        </p:txBody>
      </p:sp>
      <p:pic>
        <p:nvPicPr>
          <p:cNvPr id="19" name="Εικόνα 18" descr="Στιγμιότυπο επιλογών της λειτουργίας Readaloud">
            <a:extLst>
              <a:ext uri="{FF2B5EF4-FFF2-40B4-BE49-F238E27FC236}">
                <a16:creationId xmlns:a16="http://schemas.microsoft.com/office/drawing/2014/main" id="{FC69874F-3243-585F-3FE1-7871DF1E223E}"/>
              </a:ext>
            </a:extLst>
          </p:cNvPr>
          <p:cNvPicPr>
            <a:picLocks noChangeAspect="1"/>
          </p:cNvPicPr>
          <p:nvPr/>
        </p:nvPicPr>
        <p:blipFill>
          <a:blip r:embed="rId2"/>
          <a:stretch>
            <a:fillRect/>
          </a:stretch>
        </p:blipFill>
        <p:spPr>
          <a:xfrm>
            <a:off x="7049832" y="2279239"/>
            <a:ext cx="4105848" cy="2915057"/>
          </a:xfrm>
          <a:prstGeom prst="rect">
            <a:avLst/>
          </a:prstGeom>
        </p:spPr>
      </p:pic>
      <p:sp>
        <p:nvSpPr>
          <p:cNvPr id="18" name="Freeform: Shape 5">
            <a:extLst>
              <a:ext uri="{FF2B5EF4-FFF2-40B4-BE49-F238E27FC236}">
                <a16:creationId xmlns:a16="http://schemas.microsoft.com/office/drawing/2014/main" id="{483BEF40-1C7E-7E13-94FA-EFB02F71E826}"/>
              </a:ext>
              <a:ext uri="{C183D7F6-B498-43B3-948B-1728B52AA6E4}">
                <adec:decorative xmlns:adec="http://schemas.microsoft.com/office/drawing/2017/decorative" val="1"/>
              </a:ext>
            </a:extLst>
          </p:cNvPr>
          <p:cNvSpPr/>
          <p:nvPr/>
        </p:nvSpPr>
        <p:spPr>
          <a:xfrm>
            <a:off x="10009925" y="585138"/>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5" name="Εικόνα 4">
            <a:extLst>
              <a:ext uri="{FF2B5EF4-FFF2-40B4-BE49-F238E27FC236}">
                <a16:creationId xmlns:a16="http://schemas.microsoft.com/office/drawing/2014/main" id="{5B8386D7-4B7B-76E8-24A8-FB6E4C959B4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35" y="5489757"/>
            <a:ext cx="3940589" cy="695398"/>
          </a:xfrm>
          <a:prstGeom prst="rect">
            <a:avLst/>
          </a:prstGeom>
        </p:spPr>
      </p:pic>
    </p:spTree>
    <p:extLst>
      <p:ext uri="{BB962C8B-B14F-4D97-AF65-F5344CB8AC3E}">
        <p14:creationId xmlns:p14="http://schemas.microsoft.com/office/powerpoint/2010/main" val="240302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9C2CBD-96A4-5008-1AE1-F2FE0C0E189A}"/>
              </a:ext>
            </a:extLst>
          </p:cNvPr>
          <p:cNvSpPr>
            <a:spLocks noGrp="1"/>
          </p:cNvSpPr>
          <p:nvPr>
            <p:ph type="title"/>
          </p:nvPr>
        </p:nvSpPr>
        <p:spPr/>
        <p:txBody>
          <a:bodyPr/>
          <a:lstStyle/>
          <a:p>
            <a:r>
              <a:rPr lang="el-GR" dirty="0"/>
              <a:t>Χαρακτηριστικά του </a:t>
            </a:r>
            <a:r>
              <a:rPr lang="en-US" dirty="0"/>
              <a:t>Thorium</a:t>
            </a:r>
            <a:endParaRPr lang="el-GR" dirty="0"/>
          </a:p>
        </p:txBody>
      </p:sp>
      <p:sp>
        <p:nvSpPr>
          <p:cNvPr id="3" name="Θέση περιεχομένου 2">
            <a:extLst>
              <a:ext uri="{FF2B5EF4-FFF2-40B4-BE49-F238E27FC236}">
                <a16:creationId xmlns:a16="http://schemas.microsoft.com/office/drawing/2014/main" id="{9D2C878A-A27D-694B-6102-E02CD85780A1}"/>
              </a:ext>
            </a:extLst>
          </p:cNvPr>
          <p:cNvSpPr>
            <a:spLocks noGrp="1"/>
          </p:cNvSpPr>
          <p:nvPr>
            <p:ph idx="1"/>
          </p:nvPr>
        </p:nvSpPr>
        <p:spPr>
          <a:xfrm>
            <a:off x="1097280" y="1856792"/>
            <a:ext cx="10058400" cy="4012302"/>
          </a:xfrm>
        </p:spPr>
        <p:txBody>
          <a:bodyPr>
            <a:normAutofit fontScale="77500" lnSpcReduction="20000"/>
          </a:bodyPr>
          <a:lstStyle/>
          <a:p>
            <a:pPr marL="0" indent="0">
              <a:buNone/>
            </a:pPr>
            <a:endParaRPr lang="en-US" dirty="0"/>
          </a:p>
          <a:p>
            <a:pPr>
              <a:lnSpc>
                <a:spcPct val="150000"/>
              </a:lnSpc>
              <a:buFont typeface="Wingdings" panose="05000000000000000000" pitchFamily="2" charset="2"/>
              <a:buChar char="Ø"/>
            </a:pPr>
            <a:r>
              <a:rPr lang="el-GR" dirty="0">
                <a:latin typeface="Arial" panose="020B0604020202020204" pitchFamily="34" charset="0"/>
                <a:cs typeface="Arial" panose="020B0604020202020204" pitchFamily="34" charset="0"/>
              </a:rPr>
              <a:t>Είναι εφαρμογή ανάγνωσης ηλεκτρονικών βιβλίων, διαθέσιμη δωρεάν και ανοιχτού κώδικα (</a:t>
            </a:r>
            <a:r>
              <a:rPr lang="en-US" dirty="0">
                <a:latin typeface="Arial" panose="020B0604020202020204" pitchFamily="34" charset="0"/>
                <a:cs typeface="Arial" panose="020B0604020202020204" pitchFamily="34" charset="0"/>
              </a:rPr>
              <a:t>open source</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η οποία υποστηρίζει</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μορφότυπους</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EPUB, DAISY, </a:t>
            </a:r>
            <a:r>
              <a:rPr lang="el-GR" dirty="0">
                <a:latin typeface="Arial" panose="020B0604020202020204" pitchFamily="34" charset="0"/>
                <a:cs typeface="Arial" panose="020B0604020202020204" pitchFamily="34" charset="0"/>
              </a:rPr>
              <a:t>και</a:t>
            </a:r>
            <a:r>
              <a:rPr lang="en-US" dirty="0">
                <a:latin typeface="Arial" panose="020B0604020202020204" pitchFamily="34" charset="0"/>
                <a:cs typeface="Arial" panose="020B0604020202020204" pitchFamily="34" charset="0"/>
              </a:rPr>
              <a:t> PDF</a:t>
            </a:r>
            <a:r>
              <a:rPr lang="el-GR" dirty="0">
                <a:latin typeface="Arial" panose="020B0604020202020204" pitchFamily="34" charset="0"/>
                <a:cs typeface="Arial" panose="020B0604020202020204" pitchFamily="34" charset="0"/>
              </a:rPr>
              <a:t>.</a:t>
            </a:r>
          </a:p>
          <a:p>
            <a:pPr>
              <a:lnSpc>
                <a:spcPct val="150000"/>
              </a:lnSpc>
              <a:buFont typeface="Wingdings" panose="05000000000000000000" pitchFamily="2" charset="2"/>
              <a:buChar char="Ø"/>
            </a:pPr>
            <a:r>
              <a:rPr lang="el-GR" dirty="0">
                <a:latin typeface="Arial" panose="020B0604020202020204" pitchFamily="34" charset="0"/>
                <a:cs typeface="Arial" panose="020B0604020202020204" pitchFamily="34" charset="0"/>
              </a:rPr>
              <a:t>Διαθέτει χρήσιμα χαρακτηριστικά όπως πίνακα περιεχομένων, πλοήγηση, εισαγωγή σελιδοδεικτών, προσθήκη σημειώσεων, αναζήτηση κειμένου και άλλα. </a:t>
            </a:r>
          </a:p>
          <a:p>
            <a:pPr>
              <a:lnSpc>
                <a:spcPct val="150000"/>
              </a:lnSpc>
              <a:buFont typeface="Wingdings" panose="05000000000000000000" pitchFamily="2" charset="2"/>
              <a:buChar char="Ø"/>
            </a:pPr>
            <a:r>
              <a:rPr lang="el-GR" dirty="0">
                <a:latin typeface="Arial" panose="020B0604020202020204" pitchFamily="34" charset="0"/>
                <a:cs typeface="Arial" panose="020B0604020202020204" pitchFamily="34" charset="0"/>
              </a:rPr>
              <a:t>Είναι προσβάσιμο για άτομα με αναπηρία όρασης και μαθησιακές δυσκολίες (δυσλεξία). Είναι πλήρως χρησιμοποιήσιμο μόνο με το πληκτρολόγιο και υποστηρίζει πλοήγηση και ανάγνωση με αναγνώστες οθόνης όπως JAWS, NVDA, και </a:t>
            </a:r>
            <a:r>
              <a:rPr lang="el-GR" dirty="0" err="1">
                <a:latin typeface="Arial" panose="020B0604020202020204" pitchFamily="34" charset="0"/>
                <a:cs typeface="Arial" panose="020B0604020202020204" pitchFamily="34" charset="0"/>
              </a:rPr>
              <a:t>Narrator</a:t>
            </a:r>
            <a:r>
              <a:rPr lang="el-GR" dirty="0">
                <a:latin typeface="Arial" panose="020B0604020202020204" pitchFamily="34" charset="0"/>
                <a:cs typeface="Arial" panose="020B0604020202020204" pitchFamily="34" charset="0"/>
              </a:rPr>
              <a:t>.</a:t>
            </a:r>
          </a:p>
          <a:p>
            <a:pPr>
              <a:lnSpc>
                <a:spcPct val="150000"/>
              </a:lnSpc>
              <a:buFont typeface="Wingdings" panose="05000000000000000000" pitchFamily="2" charset="2"/>
              <a:buChar char="Ø"/>
            </a:pPr>
            <a:r>
              <a:rPr lang="el-GR" dirty="0">
                <a:latin typeface="Arial" panose="020B0604020202020204" pitchFamily="34" charset="0"/>
                <a:cs typeface="Arial" panose="020B0604020202020204" pitchFamily="34" charset="0"/>
              </a:rPr>
              <a:t> Άλλα χαρακτηριστικά προσβασιμότητας περιλαμβάνουν την χρήση υψηλών αντιθέσεων, προσαρμόσιμη γραμματοσειρά, χρωματικά θέματα, μέγεθος κειμένου και ανάγνωση κειμένου σε ομιλία (TTS).</a:t>
            </a:r>
          </a:p>
        </p:txBody>
      </p:sp>
      <p:sp>
        <p:nvSpPr>
          <p:cNvPr id="18" name="Freeform: Shape 5">
            <a:extLst>
              <a:ext uri="{FF2B5EF4-FFF2-40B4-BE49-F238E27FC236}">
                <a16:creationId xmlns:a16="http://schemas.microsoft.com/office/drawing/2014/main" id="{F47D4B18-6193-180F-FA1D-9E15541E633E}"/>
              </a:ext>
              <a:ext uri="{C183D7F6-B498-43B3-948B-1728B52AA6E4}">
                <adec:decorative xmlns:adec="http://schemas.microsoft.com/office/drawing/2017/decorative" val="1"/>
              </a:ext>
            </a:extLst>
          </p:cNvPr>
          <p:cNvSpPr/>
          <p:nvPr/>
        </p:nvSpPr>
        <p:spPr>
          <a:xfrm>
            <a:off x="10092167" y="594468"/>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7" name="Εικόνα 6">
            <a:extLst>
              <a:ext uri="{FF2B5EF4-FFF2-40B4-BE49-F238E27FC236}">
                <a16:creationId xmlns:a16="http://schemas.microsoft.com/office/drawing/2014/main" id="{C28E8751-57A3-5CAB-0B44-5C8B49DD2BE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1199259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0B25B-E5B5-4FD7-1004-DBB304228A7F}"/>
              </a:ext>
            </a:extLst>
          </p:cNvPr>
          <p:cNvSpPr>
            <a:spLocks noGrp="1"/>
          </p:cNvSpPr>
          <p:nvPr>
            <p:ph type="title"/>
          </p:nvPr>
        </p:nvSpPr>
        <p:spPr/>
        <p:txBody>
          <a:bodyPr/>
          <a:lstStyle/>
          <a:p>
            <a:r>
              <a:rPr lang="el-GR" dirty="0"/>
              <a:t>Τέλος</a:t>
            </a:r>
          </a:p>
        </p:txBody>
      </p:sp>
      <p:sp>
        <p:nvSpPr>
          <p:cNvPr id="3" name="Θέση περιεχομένου 2">
            <a:extLst>
              <a:ext uri="{FF2B5EF4-FFF2-40B4-BE49-F238E27FC236}">
                <a16:creationId xmlns:a16="http://schemas.microsoft.com/office/drawing/2014/main" id="{65A1A209-62F0-1527-831E-208575FEE8B5}"/>
              </a:ext>
            </a:extLst>
          </p:cNvPr>
          <p:cNvSpPr>
            <a:spLocks noGrp="1"/>
          </p:cNvSpPr>
          <p:nvPr>
            <p:ph idx="1"/>
          </p:nvPr>
        </p:nvSpPr>
        <p:spPr>
          <a:xfrm>
            <a:off x="1210180" y="3169830"/>
            <a:ext cx="6199259" cy="1950811"/>
          </a:xfrm>
        </p:spPr>
        <p:txBody>
          <a:bodyPr>
            <a:normAutofit/>
          </a:bodyPr>
          <a:lstStyle/>
          <a:p>
            <a:r>
              <a:rPr lang="el-GR" sz="4400" dirty="0"/>
              <a:t>Ευχαριστούμε για την προσοχή σας!</a:t>
            </a:r>
          </a:p>
        </p:txBody>
      </p:sp>
      <p:sp>
        <p:nvSpPr>
          <p:cNvPr id="18" name="Freeform: Shape 5">
            <a:extLst>
              <a:ext uri="{FF2B5EF4-FFF2-40B4-BE49-F238E27FC236}">
                <a16:creationId xmlns:a16="http://schemas.microsoft.com/office/drawing/2014/main" id="{D90B8173-C736-A662-B0EA-DA5803EBC016}"/>
              </a:ext>
              <a:ext uri="{C183D7F6-B498-43B3-948B-1728B52AA6E4}">
                <adec:decorative xmlns:adec="http://schemas.microsoft.com/office/drawing/2017/decorative" val="1"/>
              </a:ext>
            </a:extLst>
          </p:cNvPr>
          <p:cNvSpPr/>
          <p:nvPr/>
        </p:nvSpPr>
        <p:spPr>
          <a:xfrm>
            <a:off x="8022504" y="2760971"/>
            <a:ext cx="3276868" cy="266866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5" name="Εικόνα 4">
            <a:extLst>
              <a:ext uri="{FF2B5EF4-FFF2-40B4-BE49-F238E27FC236}">
                <a16:creationId xmlns:a16="http://schemas.microsoft.com/office/drawing/2014/main" id="{CC09B8C0-4F94-1DCA-5978-C6F7FA6F94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81278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672C25-3E17-204B-F8D1-9F1036913165}"/>
              </a:ext>
            </a:extLst>
          </p:cNvPr>
          <p:cNvSpPr>
            <a:spLocks noGrp="1"/>
          </p:cNvSpPr>
          <p:nvPr>
            <p:ph type="title"/>
          </p:nvPr>
        </p:nvSpPr>
        <p:spPr/>
        <p:txBody>
          <a:bodyPr>
            <a:normAutofit/>
          </a:bodyPr>
          <a:lstStyle/>
          <a:p>
            <a:r>
              <a:rPr lang="el-GR" dirty="0"/>
              <a:t>Εγκατάσταση και οδηγίες </a:t>
            </a:r>
          </a:p>
        </p:txBody>
      </p:sp>
      <p:sp>
        <p:nvSpPr>
          <p:cNvPr id="3" name="Θέση περιεχομένου 2">
            <a:extLst>
              <a:ext uri="{FF2B5EF4-FFF2-40B4-BE49-F238E27FC236}">
                <a16:creationId xmlns:a16="http://schemas.microsoft.com/office/drawing/2014/main" id="{059F4089-5402-4CFB-758F-3430AEC11EE4}"/>
              </a:ext>
            </a:extLst>
          </p:cNvPr>
          <p:cNvSpPr>
            <a:spLocks noGrp="1"/>
          </p:cNvSpPr>
          <p:nvPr>
            <p:ph idx="1"/>
          </p:nvPr>
        </p:nvSpPr>
        <p:spPr>
          <a:xfrm>
            <a:off x="1097280" y="2548037"/>
            <a:ext cx="10058400" cy="2798404"/>
          </a:xfrm>
        </p:spPr>
        <p:txBody>
          <a:bodyPr>
            <a:normAutofit/>
          </a:bodyPr>
          <a:lstStyle/>
          <a:p>
            <a:pPr>
              <a:buFont typeface="Wingdings" panose="05000000000000000000" pitchFamily="2" charset="2"/>
              <a:buChar char="Ø"/>
            </a:pPr>
            <a:r>
              <a:rPr lang="el-GR" sz="3200" dirty="0">
                <a:hlinkClick r:id="rId2" tooltip="Ιστοσελίδα Thorium"/>
              </a:rPr>
              <a:t>Σύνδεσμος για πληροφορίες και εγκατάσταση του </a:t>
            </a:r>
            <a:r>
              <a:rPr lang="el-GR" sz="3200" dirty="0" err="1">
                <a:hlinkClick r:id="rId2" tooltip="Ιστοσελίδα Thorium"/>
              </a:rPr>
              <a:t>Thorium</a:t>
            </a:r>
            <a:endParaRPr lang="el-GR" sz="3200" dirty="0"/>
          </a:p>
          <a:p>
            <a:pPr>
              <a:buFont typeface="Wingdings" panose="05000000000000000000" pitchFamily="2" charset="2"/>
              <a:buChar char="Ø"/>
            </a:pPr>
            <a:endParaRPr lang="el-GR" sz="3200" dirty="0"/>
          </a:p>
          <a:p>
            <a:pPr>
              <a:buFont typeface="Wingdings" panose="05000000000000000000" pitchFamily="2" charset="2"/>
              <a:buChar char="Ø"/>
            </a:pPr>
            <a:r>
              <a:rPr lang="el-GR" sz="3200" dirty="0">
                <a:hlinkClick r:id="rId3" tooltip="Start Guide Thorium"/>
              </a:rPr>
              <a:t>Ιστοσελίδα σύντομου οδηγού χρήσης του </a:t>
            </a:r>
            <a:r>
              <a:rPr lang="el-GR" sz="3200" dirty="0" err="1">
                <a:hlinkClick r:id="rId3" tooltip="Start Guide Thorium"/>
              </a:rPr>
              <a:t>Thorium</a:t>
            </a:r>
            <a:endParaRPr lang="el-GR" sz="3200" dirty="0"/>
          </a:p>
          <a:p>
            <a:pPr>
              <a:buFont typeface="Wingdings" panose="05000000000000000000" pitchFamily="2" charset="2"/>
              <a:buChar char="Ø"/>
            </a:pPr>
            <a:endParaRPr lang="el-GR" sz="3200" dirty="0"/>
          </a:p>
          <a:p>
            <a:pPr>
              <a:buFont typeface="Wingdings" panose="05000000000000000000" pitchFamily="2" charset="2"/>
              <a:buChar char="Ø"/>
            </a:pPr>
            <a:endParaRPr lang="el-GR" dirty="0"/>
          </a:p>
          <a:p>
            <a:endParaRPr lang="el-GR" dirty="0"/>
          </a:p>
          <a:p>
            <a:endParaRPr lang="el-GR" dirty="0"/>
          </a:p>
        </p:txBody>
      </p:sp>
      <p:sp>
        <p:nvSpPr>
          <p:cNvPr id="18" name="Freeform: Shape 5">
            <a:extLst>
              <a:ext uri="{FF2B5EF4-FFF2-40B4-BE49-F238E27FC236}">
                <a16:creationId xmlns:a16="http://schemas.microsoft.com/office/drawing/2014/main" id="{1FAA2C64-C576-0BB8-8B9F-E9779FDEF3A4}"/>
              </a:ext>
              <a:ext uri="{C183D7F6-B498-43B3-948B-1728B52AA6E4}">
                <adec:decorative xmlns:adec="http://schemas.microsoft.com/office/drawing/2017/decorative" val="1"/>
              </a:ext>
            </a:extLst>
          </p:cNvPr>
          <p:cNvSpPr/>
          <p:nvPr/>
        </p:nvSpPr>
        <p:spPr>
          <a:xfrm>
            <a:off x="10092167" y="553693"/>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6" name="Εικόνα 5">
            <a:extLst>
              <a:ext uri="{FF2B5EF4-FFF2-40B4-BE49-F238E27FC236}">
                <a16:creationId xmlns:a16="http://schemas.microsoft.com/office/drawing/2014/main" id="{83C1B701-A9CA-1960-9C66-ACB500ECB36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256032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DAB76A-193B-ADFB-210B-A7DB6A9AF81A}"/>
              </a:ext>
            </a:extLst>
          </p:cNvPr>
          <p:cNvSpPr>
            <a:spLocks noGrp="1"/>
          </p:cNvSpPr>
          <p:nvPr>
            <p:ph type="title"/>
          </p:nvPr>
        </p:nvSpPr>
        <p:spPr/>
        <p:txBody>
          <a:bodyPr/>
          <a:lstStyle/>
          <a:p>
            <a:r>
              <a:rPr lang="el-GR" dirty="0"/>
              <a:t>Διαθέσιμο και στο </a:t>
            </a:r>
            <a:r>
              <a:rPr lang="en-US" dirty="0"/>
              <a:t>Microsoft Store</a:t>
            </a:r>
            <a:endParaRPr lang="el-GR" dirty="0"/>
          </a:p>
        </p:txBody>
      </p:sp>
      <p:sp>
        <p:nvSpPr>
          <p:cNvPr id="3" name="Θέση περιεχομένου 2">
            <a:extLst>
              <a:ext uri="{FF2B5EF4-FFF2-40B4-BE49-F238E27FC236}">
                <a16:creationId xmlns:a16="http://schemas.microsoft.com/office/drawing/2014/main" id="{72C2941E-1F7E-976E-F877-90F921984AD3}"/>
              </a:ext>
            </a:extLst>
          </p:cNvPr>
          <p:cNvSpPr>
            <a:spLocks noGrp="1"/>
          </p:cNvSpPr>
          <p:nvPr>
            <p:ph idx="1"/>
          </p:nvPr>
        </p:nvSpPr>
        <p:spPr>
          <a:xfrm>
            <a:off x="1097280" y="2293603"/>
            <a:ext cx="10058400" cy="617548"/>
          </a:xfrm>
        </p:spPr>
        <p:txBody>
          <a:bodyPr>
            <a:normAutofit fontScale="25000" lnSpcReduction="20000"/>
          </a:bodyPr>
          <a:lstStyle/>
          <a:p>
            <a:pPr>
              <a:buFont typeface="Wingdings" panose="05000000000000000000" pitchFamily="2" charset="2"/>
              <a:buChar char="Ø"/>
            </a:pPr>
            <a:r>
              <a:rPr lang="en-US" sz="8000" b="0" i="0" dirty="0">
                <a:solidFill>
                  <a:srgbClr val="666699"/>
                </a:solidFill>
                <a:effectLst/>
                <a:latin typeface="Arial" panose="020B0604020202020204" pitchFamily="34" charset="0"/>
                <a:cs typeface="Arial" panose="020B0604020202020204" pitchFamily="34" charset="0"/>
                <a:hlinkClick r:id="rId2"/>
              </a:rPr>
              <a:t>https://apps.microsoft.com/store/detail/thorium-reader/9NFZP1G7M2SC</a:t>
            </a:r>
            <a:endParaRPr lang="en-US" sz="8000" b="0" i="0" dirty="0">
              <a:solidFill>
                <a:srgbClr val="666699"/>
              </a:solidFill>
              <a:effectLst/>
              <a:latin typeface="Arial" panose="020B0604020202020204" pitchFamily="34" charset="0"/>
              <a:cs typeface="Arial" panose="020B0604020202020204" pitchFamily="34" charset="0"/>
            </a:endParaRPr>
          </a:p>
          <a:p>
            <a:pPr marL="0" indent="0">
              <a:buNone/>
            </a:pPr>
            <a:br>
              <a:rPr lang="en-US" dirty="0"/>
            </a:br>
            <a:endParaRPr lang="en-US" dirty="0"/>
          </a:p>
          <a:p>
            <a:endParaRPr lang="en-US" dirty="0"/>
          </a:p>
          <a:p>
            <a:endParaRPr lang="en-US" dirty="0"/>
          </a:p>
          <a:p>
            <a:endParaRPr lang="el-GR" dirty="0"/>
          </a:p>
        </p:txBody>
      </p:sp>
      <p:pic>
        <p:nvPicPr>
          <p:cNvPr id="5" name="Εικόνα 4" descr="Στιγμιότυπο της εφαρμογής Thorium από την ιστοσελίδα του Microsoft Store">
            <a:extLst>
              <a:ext uri="{FF2B5EF4-FFF2-40B4-BE49-F238E27FC236}">
                <a16:creationId xmlns:a16="http://schemas.microsoft.com/office/drawing/2014/main" id="{994278BE-7410-6D6C-312C-2E3051B2D29E}"/>
              </a:ext>
            </a:extLst>
          </p:cNvPr>
          <p:cNvPicPr>
            <a:picLocks noChangeAspect="1"/>
          </p:cNvPicPr>
          <p:nvPr/>
        </p:nvPicPr>
        <p:blipFill>
          <a:blip r:embed="rId3"/>
          <a:stretch>
            <a:fillRect/>
          </a:stretch>
        </p:blipFill>
        <p:spPr>
          <a:xfrm>
            <a:off x="1097280" y="3334066"/>
            <a:ext cx="8621328" cy="2429214"/>
          </a:xfrm>
          <a:prstGeom prst="rect">
            <a:avLst/>
          </a:prstGeom>
        </p:spPr>
      </p:pic>
      <p:sp>
        <p:nvSpPr>
          <p:cNvPr id="19" name="Freeform: Shape 5">
            <a:extLst>
              <a:ext uri="{FF2B5EF4-FFF2-40B4-BE49-F238E27FC236}">
                <a16:creationId xmlns:a16="http://schemas.microsoft.com/office/drawing/2014/main" id="{189074B5-5E4C-A409-E6D1-ED80EC6FCB38}"/>
              </a:ext>
              <a:ext uri="{C183D7F6-B498-43B3-948B-1728B52AA6E4}">
                <adec:decorative xmlns:adec="http://schemas.microsoft.com/office/drawing/2017/decorative" val="1"/>
              </a:ext>
            </a:extLst>
          </p:cNvPr>
          <p:cNvSpPr/>
          <p:nvPr/>
        </p:nvSpPr>
        <p:spPr>
          <a:xfrm>
            <a:off x="10153127" y="594470"/>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6" name="Εικόνα 5">
            <a:extLst>
              <a:ext uri="{FF2B5EF4-FFF2-40B4-BE49-F238E27FC236}">
                <a16:creationId xmlns:a16="http://schemas.microsoft.com/office/drawing/2014/main" id="{E600BD64-34B0-5C9B-9EB7-50F2DD7961E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81434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78C8DA-2D6D-41D5-86F0-A4D6690828B7}"/>
              </a:ext>
            </a:extLst>
          </p:cNvPr>
          <p:cNvSpPr>
            <a:spLocks noGrp="1"/>
          </p:cNvSpPr>
          <p:nvPr>
            <p:ph type="title"/>
          </p:nvPr>
        </p:nvSpPr>
        <p:spPr/>
        <p:txBody>
          <a:bodyPr/>
          <a:lstStyle/>
          <a:p>
            <a:r>
              <a:rPr lang="el-GR" dirty="0"/>
              <a:t>Περιβάλλον εργασίας</a:t>
            </a:r>
          </a:p>
        </p:txBody>
      </p:sp>
      <p:sp>
        <p:nvSpPr>
          <p:cNvPr id="3" name="Θέση κειμένου 2">
            <a:extLst>
              <a:ext uri="{FF2B5EF4-FFF2-40B4-BE49-F238E27FC236}">
                <a16:creationId xmlns:a16="http://schemas.microsoft.com/office/drawing/2014/main" id="{915D6585-8409-3EBC-E8A8-57DCFED33696}"/>
              </a:ext>
            </a:extLst>
          </p:cNvPr>
          <p:cNvSpPr>
            <a:spLocks noGrp="1"/>
          </p:cNvSpPr>
          <p:nvPr>
            <p:ph type="body" idx="1"/>
          </p:nvPr>
        </p:nvSpPr>
        <p:spPr/>
        <p:txBody>
          <a:bodyPr>
            <a:normAutofit/>
          </a:bodyPr>
          <a:lstStyle/>
          <a:p>
            <a:r>
              <a:rPr lang="el-GR" dirty="0" err="1"/>
              <a:t>Προβολη</a:t>
            </a:r>
            <a:r>
              <a:rPr lang="el-GR" dirty="0"/>
              <a:t> </a:t>
            </a:r>
            <a:r>
              <a:rPr lang="el-GR" b="1" dirty="0" err="1"/>
              <a:t>βιβλιοθηκησ</a:t>
            </a:r>
            <a:endParaRPr lang="el-GR" b="1" dirty="0"/>
          </a:p>
        </p:txBody>
      </p:sp>
      <p:sp>
        <p:nvSpPr>
          <p:cNvPr id="5" name="Θέση κειμένου 4">
            <a:extLst>
              <a:ext uri="{FF2B5EF4-FFF2-40B4-BE49-F238E27FC236}">
                <a16:creationId xmlns:a16="http://schemas.microsoft.com/office/drawing/2014/main" id="{8D0157F3-448B-52E8-ADE6-13FEC94FA534}"/>
              </a:ext>
            </a:extLst>
          </p:cNvPr>
          <p:cNvSpPr>
            <a:spLocks noGrp="1"/>
          </p:cNvSpPr>
          <p:nvPr>
            <p:ph type="body" sz="quarter" idx="3"/>
          </p:nvPr>
        </p:nvSpPr>
        <p:spPr/>
        <p:txBody>
          <a:bodyPr/>
          <a:lstStyle/>
          <a:p>
            <a:r>
              <a:rPr lang="el-GR" dirty="0" err="1"/>
              <a:t>Προβολη</a:t>
            </a:r>
            <a:r>
              <a:rPr lang="el-GR" dirty="0"/>
              <a:t> </a:t>
            </a:r>
            <a:r>
              <a:rPr lang="el-GR" b="1" dirty="0" err="1"/>
              <a:t>αναγνωσησ</a:t>
            </a:r>
            <a:endParaRPr lang="el-GR" b="1" dirty="0"/>
          </a:p>
        </p:txBody>
      </p:sp>
      <p:pic>
        <p:nvPicPr>
          <p:cNvPr id="7" name="Θέση περιεχομένου 6" descr="Στιγμιότυπο Προβολής Βιβλιοθήκης">
            <a:extLst>
              <a:ext uri="{FF2B5EF4-FFF2-40B4-BE49-F238E27FC236}">
                <a16:creationId xmlns:a16="http://schemas.microsoft.com/office/drawing/2014/main" id="{0CB35B90-8FEC-002B-0018-BB2794EE1FDC}"/>
              </a:ext>
            </a:extLst>
          </p:cNvPr>
          <p:cNvPicPr>
            <a:picLocks noGrp="1" noChangeAspect="1"/>
          </p:cNvPicPr>
          <p:nvPr>
            <p:ph sz="half" idx="2"/>
          </p:nvPr>
        </p:nvPicPr>
        <p:blipFill>
          <a:blip r:embed="rId2"/>
          <a:stretch>
            <a:fillRect/>
          </a:stretch>
        </p:blipFill>
        <p:spPr>
          <a:xfrm>
            <a:off x="1036320" y="2460314"/>
            <a:ext cx="4453874" cy="33782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8" name="Θέση περιεχομένου 7" descr="Στιγμιότυπο Προβολής Ανάγνωσης">
            <a:extLst>
              <a:ext uri="{FF2B5EF4-FFF2-40B4-BE49-F238E27FC236}">
                <a16:creationId xmlns:a16="http://schemas.microsoft.com/office/drawing/2014/main" id="{4E8078DC-FC4B-F822-0DC0-DE63F06869ED}"/>
              </a:ext>
            </a:extLst>
          </p:cNvPr>
          <p:cNvPicPr>
            <a:picLocks noGrp="1" noChangeAspect="1"/>
          </p:cNvPicPr>
          <p:nvPr>
            <p:ph sz="quarter" idx="4"/>
          </p:nvPr>
        </p:nvPicPr>
        <p:blipFill>
          <a:blip r:embed="rId3"/>
          <a:stretch>
            <a:fillRect/>
          </a:stretch>
        </p:blipFill>
        <p:spPr>
          <a:xfrm>
            <a:off x="6600108" y="2460314"/>
            <a:ext cx="4173384" cy="33782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4" name="Freeform: Shape 5">
            <a:extLst>
              <a:ext uri="{FF2B5EF4-FFF2-40B4-BE49-F238E27FC236}">
                <a16:creationId xmlns:a16="http://schemas.microsoft.com/office/drawing/2014/main" id="{485EFC0A-DC21-CB01-8B37-4A2E703A85BE}"/>
              </a:ext>
              <a:ext uri="{C183D7F6-B498-43B3-948B-1728B52AA6E4}">
                <adec:decorative xmlns:adec="http://schemas.microsoft.com/office/drawing/2017/decorative" val="1"/>
              </a:ext>
            </a:extLst>
          </p:cNvPr>
          <p:cNvSpPr/>
          <p:nvPr/>
        </p:nvSpPr>
        <p:spPr>
          <a:xfrm>
            <a:off x="10092167" y="603800"/>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9" name="Εικόνα 8">
            <a:extLst>
              <a:ext uri="{FF2B5EF4-FFF2-40B4-BE49-F238E27FC236}">
                <a16:creationId xmlns:a16="http://schemas.microsoft.com/office/drawing/2014/main" id="{00618B64-9A83-B598-7791-8744C055B30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69654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0B25B-E5B5-4FD7-1004-DBB304228A7F}"/>
              </a:ext>
            </a:extLst>
          </p:cNvPr>
          <p:cNvSpPr>
            <a:spLocks noGrp="1"/>
          </p:cNvSpPr>
          <p:nvPr>
            <p:ph type="title"/>
          </p:nvPr>
        </p:nvSpPr>
        <p:spPr/>
        <p:txBody>
          <a:bodyPr/>
          <a:lstStyle/>
          <a:p>
            <a:r>
              <a:rPr lang="el-GR" dirty="0"/>
              <a:t>Βιβλιοθήκη- Προσθήκη Βιβλίων</a:t>
            </a:r>
          </a:p>
        </p:txBody>
      </p:sp>
      <p:sp>
        <p:nvSpPr>
          <p:cNvPr id="3" name="Θέση περιεχομένου 2">
            <a:extLst>
              <a:ext uri="{FF2B5EF4-FFF2-40B4-BE49-F238E27FC236}">
                <a16:creationId xmlns:a16="http://schemas.microsoft.com/office/drawing/2014/main" id="{65A1A209-62F0-1527-831E-208575FEE8B5}"/>
              </a:ext>
            </a:extLst>
          </p:cNvPr>
          <p:cNvSpPr>
            <a:spLocks noGrp="1"/>
          </p:cNvSpPr>
          <p:nvPr>
            <p:ph idx="1"/>
          </p:nvPr>
        </p:nvSpPr>
        <p:spPr>
          <a:xfrm>
            <a:off x="649410" y="2004355"/>
            <a:ext cx="4594393" cy="3715310"/>
          </a:xfrm>
        </p:spPr>
        <p:txBody>
          <a:bodyPr/>
          <a:lstStyle/>
          <a:p>
            <a:pPr>
              <a:buFont typeface="Wingdings" panose="05000000000000000000" pitchFamily="2" charset="2"/>
              <a:buChar char="Ø"/>
            </a:pPr>
            <a:r>
              <a:rPr lang="el-GR" dirty="0"/>
              <a:t>Ο χρήστης μπορεί να προσθέσει βιβλία με </a:t>
            </a:r>
            <a:r>
              <a:rPr lang="en-US" dirty="0"/>
              <a:t>drag an drop </a:t>
            </a:r>
            <a:r>
              <a:rPr lang="el-GR" dirty="0"/>
              <a:t>ή πατώντας το σύμβολο συν (+)</a:t>
            </a:r>
          </a:p>
          <a:p>
            <a:pPr>
              <a:buFont typeface="Wingdings" panose="05000000000000000000" pitchFamily="2" charset="2"/>
              <a:buChar char="Ø"/>
            </a:pPr>
            <a:r>
              <a:rPr lang="el-GR" dirty="0"/>
              <a:t>Προσφέρονται δύο μενού: το </a:t>
            </a:r>
            <a:r>
              <a:rPr lang="en-US" dirty="0" err="1"/>
              <a:t>MyBooks</a:t>
            </a:r>
            <a:r>
              <a:rPr lang="en-US" dirty="0"/>
              <a:t> </a:t>
            </a:r>
            <a:r>
              <a:rPr lang="el-GR" dirty="0"/>
              <a:t>και το</a:t>
            </a:r>
            <a:r>
              <a:rPr lang="en-US" dirty="0"/>
              <a:t> All Books.</a:t>
            </a:r>
          </a:p>
          <a:p>
            <a:pPr>
              <a:buFont typeface="Wingdings" panose="05000000000000000000" pitchFamily="2" charset="2"/>
              <a:buChar char="Ø"/>
            </a:pPr>
            <a:r>
              <a:rPr lang="en-US" dirty="0"/>
              <a:t>To</a:t>
            </a:r>
            <a:r>
              <a:rPr lang="el-GR" dirty="0"/>
              <a:t> μενού </a:t>
            </a:r>
            <a:r>
              <a:rPr lang="en-US" dirty="0"/>
              <a:t>All Books </a:t>
            </a:r>
            <a:r>
              <a:rPr lang="el-GR" dirty="0"/>
              <a:t>είναι οργανωμένο σαν πίνακας στον οποίο εμφανίζονται πληροφορίες για κάθε βιβλίο.</a:t>
            </a:r>
          </a:p>
        </p:txBody>
      </p:sp>
      <p:sp>
        <p:nvSpPr>
          <p:cNvPr id="18" name="Freeform: Shape 5">
            <a:extLst>
              <a:ext uri="{FF2B5EF4-FFF2-40B4-BE49-F238E27FC236}">
                <a16:creationId xmlns:a16="http://schemas.microsoft.com/office/drawing/2014/main" id="{0BC31F1E-5FD1-F8A9-F7A9-4D09CC9DAF2A}"/>
              </a:ext>
              <a:ext uri="{C183D7F6-B498-43B3-948B-1728B52AA6E4}">
                <adec:decorative xmlns:adec="http://schemas.microsoft.com/office/drawing/2017/decorative" val="1"/>
              </a:ext>
            </a:extLst>
          </p:cNvPr>
          <p:cNvSpPr/>
          <p:nvPr/>
        </p:nvSpPr>
        <p:spPr>
          <a:xfrm>
            <a:off x="10092167" y="529154"/>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4" name="Εικόνα 3">
            <a:extLst>
              <a:ext uri="{FF2B5EF4-FFF2-40B4-BE49-F238E27FC236}">
                <a16:creationId xmlns:a16="http://schemas.microsoft.com/office/drawing/2014/main" id="{80B2C4F6-0383-CE28-9E79-CA715B16133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67738" y="2246653"/>
            <a:ext cx="6303942" cy="323071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 name="Εικόνα 5">
            <a:extLst>
              <a:ext uri="{FF2B5EF4-FFF2-40B4-BE49-F238E27FC236}">
                <a16:creationId xmlns:a16="http://schemas.microsoft.com/office/drawing/2014/main" id="{F66D01DB-B192-77AA-A92D-9749F65239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2479256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0B25B-E5B5-4FD7-1004-DBB304228A7F}"/>
              </a:ext>
            </a:extLst>
          </p:cNvPr>
          <p:cNvSpPr>
            <a:spLocks noGrp="1"/>
          </p:cNvSpPr>
          <p:nvPr>
            <p:ph type="title"/>
          </p:nvPr>
        </p:nvSpPr>
        <p:spPr/>
        <p:txBody>
          <a:bodyPr/>
          <a:lstStyle/>
          <a:p>
            <a:r>
              <a:rPr lang="el-GR" dirty="0"/>
              <a:t>Ανάγνωση</a:t>
            </a:r>
          </a:p>
        </p:txBody>
      </p:sp>
      <p:sp>
        <p:nvSpPr>
          <p:cNvPr id="3" name="Θέση περιεχομένου 2">
            <a:extLst>
              <a:ext uri="{FF2B5EF4-FFF2-40B4-BE49-F238E27FC236}">
                <a16:creationId xmlns:a16="http://schemas.microsoft.com/office/drawing/2014/main" id="{65A1A209-62F0-1527-831E-208575FEE8B5}"/>
              </a:ext>
            </a:extLst>
          </p:cNvPr>
          <p:cNvSpPr>
            <a:spLocks noGrp="1"/>
          </p:cNvSpPr>
          <p:nvPr>
            <p:ph idx="1"/>
          </p:nvPr>
        </p:nvSpPr>
        <p:spPr>
          <a:xfrm>
            <a:off x="1097280" y="1845734"/>
            <a:ext cx="3409406" cy="3743303"/>
          </a:xfrm>
        </p:spPr>
        <p:txBody>
          <a:bodyPr>
            <a:normAutofit/>
          </a:bodyPr>
          <a:lstStyle/>
          <a:p>
            <a:r>
              <a:rPr lang="el-GR" sz="2400" dirty="0"/>
              <a:t>Στην προβολή της ανάγνωσης προσφέρονται επιλογές, όπως πλοήγηση μέσω περιεχομένων, προσθήκη σελιδοδεικτών, και αλλαγή της μορφοποίησης του περιβάλλοντος ανάγνωσης.</a:t>
            </a:r>
          </a:p>
        </p:txBody>
      </p:sp>
      <p:sp>
        <p:nvSpPr>
          <p:cNvPr id="18" name="Freeform: Shape 5">
            <a:extLst>
              <a:ext uri="{FF2B5EF4-FFF2-40B4-BE49-F238E27FC236}">
                <a16:creationId xmlns:a16="http://schemas.microsoft.com/office/drawing/2014/main" id="{0BC31F1E-5FD1-F8A9-F7A9-4D09CC9DAF2A}"/>
              </a:ext>
              <a:ext uri="{C183D7F6-B498-43B3-948B-1728B52AA6E4}">
                <adec:decorative xmlns:adec="http://schemas.microsoft.com/office/drawing/2017/decorative" val="1"/>
              </a:ext>
            </a:extLst>
          </p:cNvPr>
          <p:cNvSpPr/>
          <p:nvPr/>
        </p:nvSpPr>
        <p:spPr>
          <a:xfrm>
            <a:off x="10153127" y="538486"/>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5" name="Εικόνα 4">
            <a:extLst>
              <a:ext uri="{FF2B5EF4-FFF2-40B4-BE49-F238E27FC236}">
                <a16:creationId xmlns:a16="http://schemas.microsoft.com/office/drawing/2014/main" id="{1631BB5C-FA99-5853-A14D-B23FA4F6679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26563" y="2785350"/>
            <a:ext cx="7041924" cy="2233153"/>
          </a:xfrm>
          <a:prstGeom prst="rect">
            <a:avLst/>
          </a:prstGeom>
        </p:spPr>
      </p:pic>
      <p:pic>
        <p:nvPicPr>
          <p:cNvPr id="6" name="Εικόνα 5">
            <a:extLst>
              <a:ext uri="{FF2B5EF4-FFF2-40B4-BE49-F238E27FC236}">
                <a16:creationId xmlns:a16="http://schemas.microsoft.com/office/drawing/2014/main" id="{3535615E-9B1F-B5E8-AA9B-02D0AEE648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289606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30E57E-40FA-B0DC-2353-1F1BB09F2E17}"/>
              </a:ext>
            </a:extLst>
          </p:cNvPr>
          <p:cNvSpPr>
            <a:spLocks noGrp="1"/>
          </p:cNvSpPr>
          <p:nvPr>
            <p:ph type="title"/>
          </p:nvPr>
        </p:nvSpPr>
        <p:spPr/>
        <p:txBody>
          <a:bodyPr/>
          <a:lstStyle/>
          <a:p>
            <a:r>
              <a:rPr lang="el-GR" dirty="0"/>
              <a:t>Πλοήγηση – Πίνακας Περιεχομένων</a:t>
            </a:r>
          </a:p>
        </p:txBody>
      </p:sp>
      <p:sp>
        <p:nvSpPr>
          <p:cNvPr id="3" name="Θέση περιεχομένου 2">
            <a:extLst>
              <a:ext uri="{FF2B5EF4-FFF2-40B4-BE49-F238E27FC236}">
                <a16:creationId xmlns:a16="http://schemas.microsoft.com/office/drawing/2014/main" id="{62F148A4-02F5-23CC-6C6B-1F270B124C01}"/>
              </a:ext>
            </a:extLst>
          </p:cNvPr>
          <p:cNvSpPr>
            <a:spLocks noGrp="1"/>
          </p:cNvSpPr>
          <p:nvPr>
            <p:ph idx="1"/>
          </p:nvPr>
        </p:nvSpPr>
        <p:spPr>
          <a:xfrm>
            <a:off x="1097279" y="1845734"/>
            <a:ext cx="5779381" cy="3612386"/>
          </a:xfrm>
        </p:spPr>
        <p:txBody>
          <a:bodyPr>
            <a:normAutofit fontScale="92500" lnSpcReduction="10000"/>
          </a:bodyPr>
          <a:lstStyle/>
          <a:p>
            <a:r>
              <a:rPr lang="el-GR" dirty="0"/>
              <a:t>Ο πίνακας περιεχομένων αντιπροσωπεύει την δομή του βιβλίου. Οι τίτλοι πρώτου επιπέδου υποδεικνύονται χωρίς περιθώριο, αυτοί</a:t>
            </a:r>
            <a:r>
              <a:rPr lang="en-US" dirty="0"/>
              <a:t> </a:t>
            </a:r>
            <a:r>
              <a:rPr lang="el-GR" dirty="0"/>
              <a:t>που περιέχουν </a:t>
            </a:r>
            <a:r>
              <a:rPr lang="el-GR" dirty="0" err="1"/>
              <a:t>υποεπικεφαλίδες</a:t>
            </a:r>
            <a:r>
              <a:rPr lang="el-GR" dirty="0"/>
              <a:t> παρουσιάζονται με ανοιχτό γκρι φόντο. Οι επικεφαλίδες ανάλογα με το επίπεδό τους μετατοπίζονται από το περιθώριο προς τα δεξιά και η κάθετη γραμμή στα αριστερά καθιστά εύκολο στον χρήστη να γνωρίζει σε ποιο επίπεδο επικεφαλίδας ανήκουν.</a:t>
            </a:r>
          </a:p>
          <a:p>
            <a:endParaRPr lang="el-GR" dirty="0"/>
          </a:p>
          <a:p>
            <a:r>
              <a:rPr lang="el-GR" dirty="0"/>
              <a:t>Συντόμευση πληκτρολογίου: </a:t>
            </a:r>
            <a:r>
              <a:rPr lang="en-US" b="1" dirty="0"/>
              <a:t>Ctrl +</a:t>
            </a:r>
            <a:r>
              <a:rPr lang="en-US" b="1" dirty="0" err="1"/>
              <a:t>Shift+N</a:t>
            </a:r>
            <a:endParaRPr lang="el-GR" b="1" dirty="0"/>
          </a:p>
          <a:p>
            <a:r>
              <a:rPr lang="el-GR" dirty="0"/>
              <a:t>Πλοήγηση σε επόμενο κεφάλαιο: </a:t>
            </a:r>
            <a:r>
              <a:rPr lang="en-US" b="1" dirty="0" err="1"/>
              <a:t>Shift+Ctrl+Alt</a:t>
            </a:r>
            <a:r>
              <a:rPr lang="en-US" b="1" dirty="0"/>
              <a:t>+</a:t>
            </a:r>
            <a:r>
              <a:rPr lang="el-GR" b="1" dirty="0"/>
              <a:t>δεξί βέλος</a:t>
            </a:r>
          </a:p>
        </p:txBody>
      </p:sp>
      <p:pic>
        <p:nvPicPr>
          <p:cNvPr id="23" name="Εικόνα 22" descr="Στιγμιότυπο από τον πίνακα περιεχομένου ενός βιβλίου παραδείγματος">
            <a:extLst>
              <a:ext uri="{FF2B5EF4-FFF2-40B4-BE49-F238E27FC236}">
                <a16:creationId xmlns:a16="http://schemas.microsoft.com/office/drawing/2014/main" id="{63FCD3FA-FB08-D51C-1EC9-79F40BD0F055}"/>
              </a:ext>
            </a:extLst>
          </p:cNvPr>
          <p:cNvPicPr>
            <a:picLocks noChangeAspect="1"/>
          </p:cNvPicPr>
          <p:nvPr/>
        </p:nvPicPr>
        <p:blipFill>
          <a:blip r:embed="rId2"/>
          <a:stretch>
            <a:fillRect/>
          </a:stretch>
        </p:blipFill>
        <p:spPr>
          <a:xfrm>
            <a:off x="7165254" y="1845734"/>
            <a:ext cx="3047525" cy="4519636"/>
          </a:xfrm>
          <a:prstGeom prst="rect">
            <a:avLst/>
          </a:prstGeom>
        </p:spPr>
      </p:pic>
      <p:sp>
        <p:nvSpPr>
          <p:cNvPr id="18" name="Freeform: Shape 5">
            <a:extLst>
              <a:ext uri="{FF2B5EF4-FFF2-40B4-BE49-F238E27FC236}">
                <a16:creationId xmlns:a16="http://schemas.microsoft.com/office/drawing/2014/main" id="{B098BC81-2393-5C32-7AE2-618BC17FC20C}"/>
              </a:ext>
              <a:ext uri="{C183D7F6-B498-43B3-948B-1728B52AA6E4}">
                <adec:decorative xmlns:adec="http://schemas.microsoft.com/office/drawing/2017/decorative" val="1"/>
              </a:ext>
            </a:extLst>
          </p:cNvPr>
          <p:cNvSpPr/>
          <p:nvPr/>
        </p:nvSpPr>
        <p:spPr>
          <a:xfrm>
            <a:off x="10153127" y="492630"/>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5" name="Εικόνα 4">
            <a:extLst>
              <a:ext uri="{FF2B5EF4-FFF2-40B4-BE49-F238E27FC236}">
                <a16:creationId xmlns:a16="http://schemas.microsoft.com/office/drawing/2014/main" id="{4DCFE59A-1D19-0CEF-07D4-A61D829010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364348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30E57E-40FA-B0DC-2353-1F1BB09F2E17}"/>
              </a:ext>
            </a:extLst>
          </p:cNvPr>
          <p:cNvSpPr>
            <a:spLocks noGrp="1"/>
          </p:cNvSpPr>
          <p:nvPr>
            <p:ph type="title"/>
          </p:nvPr>
        </p:nvSpPr>
        <p:spPr/>
        <p:txBody>
          <a:bodyPr/>
          <a:lstStyle/>
          <a:p>
            <a:r>
              <a:rPr lang="el-GR" dirty="0"/>
              <a:t>Πλοήγηση </a:t>
            </a:r>
            <a:r>
              <a:rPr lang="en-US" dirty="0"/>
              <a:t>- </a:t>
            </a:r>
            <a:r>
              <a:rPr lang="el-GR" dirty="0" err="1"/>
              <a:t>σελιδαρίθμηση</a:t>
            </a:r>
            <a:endParaRPr lang="el-GR" dirty="0"/>
          </a:p>
        </p:txBody>
      </p:sp>
      <p:sp>
        <p:nvSpPr>
          <p:cNvPr id="3" name="Θέση περιεχομένου 2">
            <a:extLst>
              <a:ext uri="{FF2B5EF4-FFF2-40B4-BE49-F238E27FC236}">
                <a16:creationId xmlns:a16="http://schemas.microsoft.com/office/drawing/2014/main" id="{62F148A4-02F5-23CC-6C6B-1F270B124C01}"/>
              </a:ext>
            </a:extLst>
          </p:cNvPr>
          <p:cNvSpPr>
            <a:spLocks noGrp="1"/>
          </p:cNvSpPr>
          <p:nvPr>
            <p:ph idx="1"/>
          </p:nvPr>
        </p:nvSpPr>
        <p:spPr>
          <a:xfrm>
            <a:off x="1097280" y="1845734"/>
            <a:ext cx="5831421" cy="4479652"/>
          </a:xfrm>
        </p:spPr>
        <p:txBody>
          <a:bodyPr/>
          <a:lstStyle/>
          <a:p>
            <a:r>
              <a:rPr lang="el-GR" dirty="0"/>
              <a:t>Τα ψηφιακά βιβλία μπορούν να έχουν </a:t>
            </a:r>
            <a:r>
              <a:rPr lang="el-GR" dirty="0" err="1"/>
              <a:t>σελιδαρίθμηση</a:t>
            </a:r>
            <a:r>
              <a:rPr lang="el-GR" dirty="0"/>
              <a:t> που επιτρέπει την αντιστοιχία με τη αρίθμηση του έντυπου βιβλίου. Το </a:t>
            </a:r>
            <a:r>
              <a:rPr lang="en-US" dirty="0"/>
              <a:t>Thorium </a:t>
            </a:r>
            <a:r>
              <a:rPr lang="el-GR" dirty="0"/>
              <a:t>διαθέτει την επιλογή πλοήγησης μέσω </a:t>
            </a:r>
            <a:r>
              <a:rPr lang="el-GR" dirty="0" err="1"/>
              <a:t>σελιδαρίθμησης</a:t>
            </a:r>
            <a:endParaRPr lang="el-GR" dirty="0"/>
          </a:p>
          <a:p>
            <a:endParaRPr lang="el-GR" dirty="0"/>
          </a:p>
          <a:p>
            <a:r>
              <a:rPr lang="el-GR" dirty="0"/>
              <a:t>Συντόμευση πληκτρολογίου: </a:t>
            </a:r>
            <a:r>
              <a:rPr lang="el-GR" b="1" dirty="0" err="1"/>
              <a:t>Ctrl</a:t>
            </a:r>
            <a:r>
              <a:rPr lang="el-GR" b="1" dirty="0"/>
              <a:t> + </a:t>
            </a:r>
            <a:r>
              <a:rPr lang="el-GR" b="1" dirty="0" err="1"/>
              <a:t>Shift</a:t>
            </a:r>
            <a:r>
              <a:rPr lang="el-GR" b="1" dirty="0"/>
              <a:t> + P</a:t>
            </a:r>
          </a:p>
        </p:txBody>
      </p:sp>
      <p:pic>
        <p:nvPicPr>
          <p:cNvPr id="21" name="Εικόνα 20" descr="Στιγμιότυπο από παράδειγμα πλοήγησης με την χρήση σελιδαρίθμησης">
            <a:extLst>
              <a:ext uri="{FF2B5EF4-FFF2-40B4-BE49-F238E27FC236}">
                <a16:creationId xmlns:a16="http://schemas.microsoft.com/office/drawing/2014/main" id="{118FB37B-11B4-DA61-E3C0-B1969B85408A}"/>
              </a:ext>
            </a:extLst>
          </p:cNvPr>
          <p:cNvPicPr>
            <a:picLocks noChangeAspect="1"/>
          </p:cNvPicPr>
          <p:nvPr/>
        </p:nvPicPr>
        <p:blipFill>
          <a:blip r:embed="rId2"/>
          <a:stretch>
            <a:fillRect/>
          </a:stretch>
        </p:blipFill>
        <p:spPr>
          <a:xfrm>
            <a:off x="7441998" y="1958904"/>
            <a:ext cx="3579809" cy="4253311"/>
          </a:xfrm>
          <a:prstGeom prst="rect">
            <a:avLst/>
          </a:prstGeom>
        </p:spPr>
      </p:pic>
      <p:sp>
        <p:nvSpPr>
          <p:cNvPr id="18" name="Freeform: Shape 5">
            <a:extLst>
              <a:ext uri="{FF2B5EF4-FFF2-40B4-BE49-F238E27FC236}">
                <a16:creationId xmlns:a16="http://schemas.microsoft.com/office/drawing/2014/main" id="{8D47F89A-371B-0BAD-928C-60F4AAF94EDA}"/>
              </a:ext>
              <a:ext uri="{C183D7F6-B498-43B3-948B-1728B52AA6E4}">
                <adec:decorative xmlns:adec="http://schemas.microsoft.com/office/drawing/2017/decorative" val="1"/>
              </a:ext>
            </a:extLst>
          </p:cNvPr>
          <p:cNvSpPr/>
          <p:nvPr/>
        </p:nvSpPr>
        <p:spPr>
          <a:xfrm>
            <a:off x="10092167" y="473171"/>
            <a:ext cx="2005105" cy="1589006"/>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3">
              <a:lumMod val="75000"/>
            </a:schemeClr>
          </a:solidFill>
          <a:ln w="4638" cap="flat">
            <a:noFill/>
            <a:prstDash val="solid"/>
            <a:miter/>
          </a:ln>
        </p:spPr>
        <p:txBody>
          <a:bodyPr wrap="square" rtlCol="0" anchor="ctr">
            <a:noAutofit/>
          </a:bodyPr>
          <a:lstStyle/>
          <a:p>
            <a:endParaRPr lang="en-US"/>
          </a:p>
        </p:txBody>
      </p:sp>
      <p:pic>
        <p:nvPicPr>
          <p:cNvPr id="5" name="Εικόνα 4">
            <a:extLst>
              <a:ext uri="{FF2B5EF4-FFF2-40B4-BE49-F238E27FC236}">
                <a16:creationId xmlns:a16="http://schemas.microsoft.com/office/drawing/2014/main" id="{8D8FD3F6-FCA4-2144-475B-1553A25DF72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08631"/>
            <a:ext cx="3940589" cy="695398"/>
          </a:xfrm>
          <a:prstGeom prst="rect">
            <a:avLst/>
          </a:prstGeom>
        </p:spPr>
      </p:pic>
    </p:spTree>
    <p:extLst>
      <p:ext uri="{BB962C8B-B14F-4D97-AF65-F5344CB8AC3E}">
        <p14:creationId xmlns:p14="http://schemas.microsoft.com/office/powerpoint/2010/main" val="1315341358"/>
      </p:ext>
    </p:extLst>
  </p:cSld>
  <p:clrMapOvr>
    <a:masterClrMapping/>
  </p:clrMapOvr>
</p:sld>
</file>

<file path=ppt/theme/theme1.xml><?xml version="1.0" encoding="utf-8"?>
<a:theme xmlns:a="http://schemas.openxmlformats.org/drawingml/2006/main" name="Ανασκόπηση">
  <a:themeElements>
    <a:clrScheme name="Ανασκόπηση">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829</TotalTime>
  <Words>1010</Words>
  <Application>Microsoft Office PowerPoint</Application>
  <PresentationFormat>Ευρεία οθόνη</PresentationFormat>
  <Paragraphs>84</Paragraphs>
  <Slides>20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20</vt:i4>
      </vt:variant>
    </vt:vector>
  </HeadingPairs>
  <TitlesOfParts>
    <vt:vector size="25" baseType="lpstr">
      <vt:lpstr>Arial</vt:lpstr>
      <vt:lpstr>Calibri</vt:lpstr>
      <vt:lpstr>Calibri Light</vt:lpstr>
      <vt:lpstr>Wingdings</vt:lpstr>
      <vt:lpstr>Ανασκόπηση</vt:lpstr>
      <vt:lpstr>Thorium:  Ανάγνωση αρχείων EPUB</vt:lpstr>
      <vt:lpstr>Χαρακτηριστικά του Thorium</vt:lpstr>
      <vt:lpstr>Εγκατάσταση και οδηγίες </vt:lpstr>
      <vt:lpstr>Διαθέσιμο και στο Microsoft Store</vt:lpstr>
      <vt:lpstr>Περιβάλλον εργασίας</vt:lpstr>
      <vt:lpstr>Βιβλιοθήκη- Προσθήκη Βιβλίων</vt:lpstr>
      <vt:lpstr>Ανάγνωση</vt:lpstr>
      <vt:lpstr>Πλοήγηση – Πίνακας Περιεχομένων</vt:lpstr>
      <vt:lpstr>Πλοήγηση - σελιδαρίθμηση</vt:lpstr>
      <vt:lpstr>Αναφορά θέσης</vt:lpstr>
      <vt:lpstr>Προσθήκη Σελιδοδεικτών</vt:lpstr>
      <vt:lpstr>Επεξεργασία Σελιδοδεικτών</vt:lpstr>
      <vt:lpstr>Αναζήτηση στο κείμενο</vt:lpstr>
      <vt:lpstr>Ρυθμίσεις Ανάγνωσης - Theme</vt:lpstr>
      <vt:lpstr>Επιλογή Γραμματοσειράς- Text</vt:lpstr>
      <vt:lpstr>Μορφοποίηση -Display</vt:lpstr>
      <vt:lpstr>Προσαρμογή περιθωρίων-Spacing</vt:lpstr>
      <vt:lpstr>Ανάγνωση κειμένου σε ομιλία-TTS</vt:lpstr>
      <vt:lpstr>Ανάγνωση κειμένου σε ομιλία- Readaloud</vt:lpstr>
      <vt:lpstr>Τέλος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Thorium: Ανάγνωση αρχείων EPUB</dc:title>
  <dc:creator>Niki Kouri</dc:creator>
  <cp:lastModifiedBy>Niki Kouri</cp:lastModifiedBy>
  <cp:revision>91</cp:revision>
  <dcterms:created xsi:type="dcterms:W3CDTF">2023-07-03T08:51:50Z</dcterms:created>
  <dcterms:modified xsi:type="dcterms:W3CDTF">2023-07-19T09:05:09Z</dcterms:modified>
</cp:coreProperties>
</file>