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69"/>
  </p:notesMasterIdLst>
  <p:sldIdLst>
    <p:sldId id="261" r:id="rId2"/>
    <p:sldId id="257" r:id="rId3"/>
    <p:sldId id="258" r:id="rId4"/>
    <p:sldId id="259" r:id="rId5"/>
    <p:sldId id="260"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Μηλιτσοπούλου Χρυσάνθη" initials="ΜΧ" lastIdx="1" clrIdx="0">
    <p:extLst>
      <p:ext uri="{19B8F6BF-5375-455C-9EA6-DF929625EA0E}">
        <p15:presenceInfo xmlns:p15="http://schemas.microsoft.com/office/powerpoint/2012/main" userId="Μηλιτσοπούλου Χρυσάνθη"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908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7EB72-8258-4ABB-AB23-0A8243099437}" v="2" dt="2022-10-24T08:12:54.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86387" autoAdjust="0"/>
  </p:normalViewPr>
  <p:slideViewPr>
    <p:cSldViewPr snapToGrid="0">
      <p:cViewPr varScale="1">
        <p:scale>
          <a:sx n="70" d="100"/>
          <a:sy n="70" d="100"/>
        </p:scale>
        <p:origin x="1133" y="43"/>
      </p:cViewPr>
      <p:guideLst/>
    </p:cSldViewPr>
  </p:slideViewPr>
  <p:outlineViewPr>
    <p:cViewPr>
      <p:scale>
        <a:sx n="33" d="100"/>
        <a:sy n="33" d="100"/>
      </p:scale>
      <p:origin x="0" y="-420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8770B-D572-4571-8AA3-AE95C2B45ACB}" type="datetimeFigureOut">
              <a:rPr lang="en-US" smtClean="0"/>
              <a:t>7/18/2023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F7DD5-44AB-4999-BB4B-7C1FEB646335}" type="slidenum">
              <a:rPr lang="en-US" smtClean="0"/>
              <a:t>‹#›</a:t>
            </a:fld>
            <a:endParaRPr lang="en-US" dirty="0"/>
          </a:p>
        </p:txBody>
      </p:sp>
    </p:spTree>
    <p:extLst>
      <p:ext uri="{BB962C8B-B14F-4D97-AF65-F5344CB8AC3E}">
        <p14:creationId xmlns:p14="http://schemas.microsoft.com/office/powerpoint/2010/main" val="289343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580c4b21d7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580c4b21d7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580c4b21d7_0_408: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9" name="Google Shape;169;g2580c4b21d7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80c4b21d7_0_419: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9" name="Google Shape;179;g2580c4b21d7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80c4b21d7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80c4b21d7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580c4b21d7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2580c4b21d7_0_4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580c4b21d7_0_5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99" name="Google Shape;199;g2580c4b21d7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580c4b21d7_0_5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2580c4b21d7_0_5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SzPts val="1100"/>
              <a:buNone/>
            </a:pPr>
            <a:endParaRPr dirty="0">
              <a:solidFill>
                <a:schemeClr val="dk1"/>
              </a:solidFill>
            </a:endParaRPr>
          </a:p>
        </p:txBody>
      </p:sp>
      <p:sp>
        <p:nvSpPr>
          <p:cNvPr id="215" name="Google Shape;215;g2580c4b21d7_0_5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580c4b21d7_0_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580c4b21d7_0_5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100"/>
              <a:buFont typeface="Arial"/>
              <a:buNone/>
            </a:pPr>
            <a:endParaRPr dirty="0"/>
          </a:p>
        </p:txBody>
      </p:sp>
      <p:sp>
        <p:nvSpPr>
          <p:cNvPr id="223" name="Google Shape;223;g2580c4b21d7_0_5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580c4b21d7_0_5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2580c4b21d7_0_5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SzPts val="1100"/>
              <a:buNone/>
            </a:pPr>
            <a:endParaRPr dirty="0"/>
          </a:p>
        </p:txBody>
      </p:sp>
      <p:sp>
        <p:nvSpPr>
          <p:cNvPr id="231" name="Google Shape;231;g2580c4b21d7_0_5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580c4b21d7_0_5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38" name="Google Shape;238;g2580c4b21d7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80c4b21d7_0_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580c4b21d7_0_5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i="1" dirty="0"/>
          </a:p>
        </p:txBody>
      </p:sp>
      <p:sp>
        <p:nvSpPr>
          <p:cNvPr id="252" name="Google Shape;252;g2580c4b21d7_0_5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580c4b21d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580c4b21d7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100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0c4b21d7_0_5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580c4b21d7_0_5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150" dirty="0">
              <a:solidFill>
                <a:srgbClr val="3B2828"/>
              </a:solidFill>
              <a:highlight>
                <a:schemeClr val="lt1"/>
              </a:highlight>
            </a:endParaRPr>
          </a:p>
        </p:txBody>
      </p:sp>
      <p:sp>
        <p:nvSpPr>
          <p:cNvPr id="260" name="Google Shape;260;g2580c4b21d7_0_5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580c4b21d7_0_6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67" name="Google Shape;267;g2580c4b21d7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580c4b21d7_0_6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2580c4b21d7_0_6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150" dirty="0">
              <a:solidFill>
                <a:srgbClr val="3B2828"/>
              </a:solidFill>
              <a:highlight>
                <a:srgbClr val="FFFFFF"/>
              </a:highlight>
            </a:endParaRPr>
          </a:p>
        </p:txBody>
      </p:sp>
      <p:sp>
        <p:nvSpPr>
          <p:cNvPr id="283" name="Google Shape;283;g2580c4b21d7_0_6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580c4b21d7_0_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580c4b21d7_0_6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91" name="Google Shape;291;g2580c4b21d7_0_6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580c4b21d7_0_6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580c4b21d7_0_6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150" dirty="0">
              <a:solidFill>
                <a:srgbClr val="3B2828"/>
              </a:solidFill>
              <a:highlight>
                <a:srgbClr val="FFFFFF"/>
              </a:highlight>
            </a:endParaRPr>
          </a:p>
        </p:txBody>
      </p:sp>
      <p:sp>
        <p:nvSpPr>
          <p:cNvPr id="299" name="Google Shape;299;g2580c4b21d7_0_6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580c4b21d7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2580c4b21d7_0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100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580c4b21d7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2580c4b21d7_0_6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580c4b21d7_0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2580c4b21d7_0_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150" dirty="0">
              <a:solidFill>
                <a:srgbClr val="3B2828"/>
              </a:solidFill>
              <a:highlight>
                <a:srgbClr val="FFFFFF"/>
              </a:highlight>
            </a:endParaRPr>
          </a:p>
        </p:txBody>
      </p:sp>
      <p:sp>
        <p:nvSpPr>
          <p:cNvPr id="321" name="Google Shape;321;g2580c4b21d7_0_6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80c4b21d7_0_6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2580c4b21d7_0_6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150" dirty="0">
              <a:solidFill>
                <a:srgbClr val="3B2828"/>
              </a:solidFill>
              <a:highlight>
                <a:srgbClr val="FFFFFF"/>
              </a:highlight>
            </a:endParaRPr>
          </a:p>
        </p:txBody>
      </p:sp>
      <p:sp>
        <p:nvSpPr>
          <p:cNvPr id="329" name="Google Shape;329;g2580c4b21d7_0_6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580c4b21d7_0_6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2580c4b21d7_0_6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37" name="Google Shape;337;g2580c4b21d7_0_6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580c4b21d7_0_243: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2" name="Google Shape;122;g2580c4b21d7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580c4b21d7_0_7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580c4b21d7_0_7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345" name="Google Shape;345;g2580c4b21d7_0_7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580c4b21d7_0_7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580c4b21d7_0_7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353" name="Google Shape;353;g2580c4b21d7_0_7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580c4b21d7_0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g2580c4b21d7_0_7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100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580c4b21d7_0_792: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8" name="Google Shape;368;g2580c4b21d7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580c4b21d7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580c4b21d7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580c4b21d7_0_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580c4b21d7_0_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580c4b21d7_0_873: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2580c4b21d7_0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580c4b21d7_0_879: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g2580c4b21d7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580c4b21d7_0_885: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2580c4b21d7_0_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580c4b21d7_0_891: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2580c4b21d7_0_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580c4b21d7_0_249: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g2580c4b21d7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580c4b21d7_0_897: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g2580c4b21d7_0_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80c4b21d7_0_903: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g2580c4b21d7_0_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80c4b21d7_0_1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580c4b21d7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580c4b21d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580c4b21d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580c4b21d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580c4b21d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580c4b21d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580c4b21d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580c4b21d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580c4b21d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80c4b21d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580c4b21d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80c4b21d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580c4b21d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580c4b21d7_0_255: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4" name="Google Shape;134;g2580c4b21d7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80c4b21d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580c4b21d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580c4b21d7_0_1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580c4b21d7_0_1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580c4b21d7_0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580c4b21d7_0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580c4b21d7_0_1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580c4b21d7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580c4b21d7_0_1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580c4b21d7_0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580c4b21d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580c4b21d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580c4b21d7_0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580c4b21d7_0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580c4b21d7_0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580c4b21d7_0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580c4b21d7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580c4b21d7_0_1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580c4b21d7_0_1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580c4b21d7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580c4b21d7_0_261: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g2580c4b21d7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580c4b21d7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580c4b21d7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580c4b21d7_0_1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580c4b21d7_0_1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580c4b21d7_0_1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580c4b21d7_0_1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580c4b21d7_0_1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580c4b21d7_0_1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80c4b21d7_0_1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580c4b21d7_0_1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580c4b21d7_0_1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580c4b21d7_0_1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580c4b21d7_0_97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70" name="Google Shape;570;g2580c4b21d7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580c4b21d7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580c4b21d7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580c4b21d7_0_389: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rgbClr val="222222"/>
              </a:solidFill>
              <a:highlight>
                <a:srgbClr val="FFFFFF"/>
              </a:highlight>
            </a:endParaRPr>
          </a:p>
        </p:txBody>
      </p:sp>
      <p:sp>
        <p:nvSpPr>
          <p:cNvPr id="152" name="Google Shape;152;g2580c4b21d7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580c4b21d7_0_399:notes"/>
          <p:cNvSpPr txBox="1">
            <a:spLocks noGrp="1"/>
          </p:cNvSpPr>
          <p:nvPr>
            <p:ph type="body" idx="1"/>
          </p:nvPr>
        </p:nvSpPr>
        <p:spPr>
          <a:xfrm>
            <a:off x="685800" y="4343985"/>
            <a:ext cx="54864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rgbClr val="222222"/>
              </a:solidFill>
              <a:highlight>
                <a:srgbClr val="FFFFFF"/>
              </a:highlight>
            </a:endParaRPr>
          </a:p>
        </p:txBody>
      </p:sp>
      <p:sp>
        <p:nvSpPr>
          <p:cNvPr id="161" name="Google Shape;161;g2580c4b21d7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EA57E-7C1A-457B-A4CD-5DCEB057B502}" type="datetime1">
              <a:rPr lang="en-US" smtClean="0"/>
              <a:t>7/18/2023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6578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7/18/2023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68016041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7/18/2023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E28480-1C08-4458-AD97-0283E6FFD09D}"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1367511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7/18/2023</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329550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7/18/2023</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E28480-1C08-4458-AD97-0283E6FFD09D}"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4094184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7/18/2023</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21832006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89749-A4CD-447F-8298-2B7988C91CEA}" type="datetime1">
              <a:rPr lang="en-US" smtClean="0"/>
              <a:t>7/18/2023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4094667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444D3-C0BA-4587-A56C-581AB9F841BE}" type="datetime1">
              <a:rPr lang="en-US" smtClean="0"/>
              <a:t>7/18/2023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417763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603812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98"/>
        <p:cNvGrpSpPr/>
        <p:nvPr/>
      </p:nvGrpSpPr>
      <p:grpSpPr>
        <a:xfrm>
          <a:off x="0" y="0"/>
          <a:ext cx="0" cy="0"/>
          <a:chOff x="0" y="0"/>
          <a:chExt cx="0" cy="0"/>
        </a:xfrm>
      </p:grpSpPr>
      <p:sp>
        <p:nvSpPr>
          <p:cNvPr id="99" name="Google Shape;99;p26"/>
          <p:cNvSpPr txBox="1">
            <a:spLocks noGrp="1"/>
          </p:cNvSpPr>
          <p:nvPr>
            <p:ph type="body" idx="1"/>
          </p:nvPr>
        </p:nvSpPr>
        <p:spPr>
          <a:xfrm>
            <a:off x="609600" y="1600200"/>
            <a:ext cx="10972800" cy="4526400"/>
          </a:xfrm>
          <a:prstGeom prst="rect">
            <a:avLst/>
          </a:prstGeom>
          <a:noFill/>
          <a:ln>
            <a:noFill/>
          </a:ln>
        </p:spPr>
        <p:txBody>
          <a:bodyPr spcFirstLastPara="1" wrap="square" lIns="37875" tIns="18925" rIns="37875" bIns="18925" anchor="t" anchorCtr="0">
            <a:noAutofit/>
          </a:bodyPr>
          <a:lstStyle>
            <a:lvl1pPr marL="609585" lvl="0" indent="-364058" algn="l" rtl="0">
              <a:spcBef>
                <a:spcPts val="133"/>
              </a:spcBef>
              <a:spcAft>
                <a:spcPts val="0"/>
              </a:spcAft>
              <a:buClr>
                <a:schemeClr val="dk1"/>
              </a:buClr>
              <a:buSzPts val="700"/>
              <a:buChar char="●"/>
              <a:defRPr/>
            </a:lvl1pPr>
            <a:lvl2pPr marL="1219170" lvl="1" indent="-364058" algn="l" rtl="0">
              <a:spcBef>
                <a:spcPts val="133"/>
              </a:spcBef>
              <a:spcAft>
                <a:spcPts val="0"/>
              </a:spcAft>
              <a:buClr>
                <a:schemeClr val="dk1"/>
              </a:buClr>
              <a:buSzPts val="700"/>
              <a:buChar char="○"/>
              <a:defRPr/>
            </a:lvl2pPr>
            <a:lvl3pPr marL="1828754" lvl="2" indent="-364058" algn="l" rtl="0">
              <a:spcBef>
                <a:spcPts val="133"/>
              </a:spcBef>
              <a:spcAft>
                <a:spcPts val="0"/>
              </a:spcAft>
              <a:buClr>
                <a:schemeClr val="dk1"/>
              </a:buClr>
              <a:buSzPts val="700"/>
              <a:buChar char="■"/>
              <a:defRPr/>
            </a:lvl3pPr>
            <a:lvl4pPr marL="2438339" lvl="3" indent="-364058" algn="l" rtl="0">
              <a:spcBef>
                <a:spcPts val="133"/>
              </a:spcBef>
              <a:spcAft>
                <a:spcPts val="0"/>
              </a:spcAft>
              <a:buClr>
                <a:schemeClr val="dk1"/>
              </a:buClr>
              <a:buSzPts val="700"/>
              <a:buChar char="●"/>
              <a:defRPr/>
            </a:lvl4pPr>
            <a:lvl5pPr marL="3047924" lvl="4" indent="-364058" algn="l" rtl="0">
              <a:spcBef>
                <a:spcPts val="133"/>
              </a:spcBef>
              <a:spcAft>
                <a:spcPts val="0"/>
              </a:spcAft>
              <a:buClr>
                <a:schemeClr val="dk1"/>
              </a:buClr>
              <a:buSzPts val="700"/>
              <a:buChar char="○"/>
              <a:defRPr/>
            </a:lvl5pPr>
            <a:lvl6pPr marL="3657509" lvl="5" indent="-364058" algn="l" rtl="0">
              <a:spcBef>
                <a:spcPts val="133"/>
              </a:spcBef>
              <a:spcAft>
                <a:spcPts val="0"/>
              </a:spcAft>
              <a:buClr>
                <a:schemeClr val="dk1"/>
              </a:buClr>
              <a:buSzPts val="700"/>
              <a:buChar char="■"/>
              <a:defRPr/>
            </a:lvl6pPr>
            <a:lvl7pPr marL="4267093" lvl="6" indent="-364058" algn="l" rtl="0">
              <a:spcBef>
                <a:spcPts val="2133"/>
              </a:spcBef>
              <a:spcAft>
                <a:spcPts val="0"/>
              </a:spcAft>
              <a:buClr>
                <a:schemeClr val="dk1"/>
              </a:buClr>
              <a:buSzPts val="700"/>
              <a:buChar char="●"/>
              <a:defRPr/>
            </a:lvl7pPr>
            <a:lvl8pPr marL="4876678" lvl="7" indent="-364058" algn="l" rtl="0">
              <a:spcBef>
                <a:spcPts val="2133"/>
              </a:spcBef>
              <a:spcAft>
                <a:spcPts val="0"/>
              </a:spcAft>
              <a:buClr>
                <a:schemeClr val="dk1"/>
              </a:buClr>
              <a:buSzPts val="700"/>
              <a:buChar char="○"/>
              <a:defRPr/>
            </a:lvl8pPr>
            <a:lvl9pPr marL="5486263" lvl="8" indent="-364058" algn="l" rtl="0">
              <a:spcBef>
                <a:spcPts val="2133"/>
              </a:spcBef>
              <a:spcAft>
                <a:spcPts val="2133"/>
              </a:spcAft>
              <a:buClr>
                <a:schemeClr val="dk1"/>
              </a:buClr>
              <a:buSzPts val="700"/>
              <a:buChar char="■"/>
              <a:defRPr/>
            </a:lvl9pPr>
          </a:lstStyle>
          <a:p>
            <a:endParaRPr/>
          </a:p>
        </p:txBody>
      </p:sp>
      <p:sp>
        <p:nvSpPr>
          <p:cNvPr id="100" name="Google Shape;100;p26"/>
          <p:cNvSpPr txBox="1">
            <a:spLocks noGrp="1"/>
          </p:cNvSpPr>
          <p:nvPr>
            <p:ph type="title"/>
          </p:nvPr>
        </p:nvSpPr>
        <p:spPr>
          <a:xfrm>
            <a:off x="870857" y="241663"/>
            <a:ext cx="10450400" cy="979600"/>
          </a:xfrm>
          <a:prstGeom prst="rect">
            <a:avLst/>
          </a:prstGeom>
          <a:noFill/>
          <a:ln>
            <a:noFill/>
          </a:ln>
        </p:spPr>
        <p:txBody>
          <a:bodyPr spcFirstLastPara="1" wrap="square" lIns="26300" tIns="26300" rIns="26300" bIns="26300" anchor="b"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01" name="Google Shape;101;p26"/>
          <p:cNvSpPr txBox="1">
            <a:spLocks noGrp="1"/>
          </p:cNvSpPr>
          <p:nvPr>
            <p:ph type="sldNum" idx="12"/>
          </p:nvPr>
        </p:nvSpPr>
        <p:spPr>
          <a:xfrm>
            <a:off x="11906251" y="6394268"/>
            <a:ext cx="210400" cy="222000"/>
          </a:xfrm>
          <a:prstGeom prst="rect">
            <a:avLst/>
          </a:prstGeom>
          <a:noFill/>
          <a:ln>
            <a:noFill/>
          </a:ln>
        </p:spPr>
        <p:txBody>
          <a:bodyPr spcFirstLastPara="1" wrap="square" lIns="37875" tIns="18925" rIns="37875" bIns="18925" anchor="t" anchorCtr="0">
            <a:noAutofit/>
          </a:bodyPr>
          <a:lstStyle>
            <a:lvl1pPr marL="0" marR="0" lvl="0" indent="0" algn="ctr" rtl="0">
              <a:lnSpc>
                <a:spcPct val="100000"/>
              </a:lnSpc>
              <a:spcBef>
                <a:spcPts val="0"/>
              </a:spcBef>
              <a:spcAft>
                <a:spcPts val="0"/>
              </a:spcAft>
              <a:buClr>
                <a:srgbClr val="FFFFFF"/>
              </a:buClr>
              <a:buSzPts val="800"/>
              <a:buFont typeface="PT Sans Narrow"/>
              <a:buNone/>
              <a:defRPr sz="1067" b="1" i="0" u="none">
                <a:solidFill>
                  <a:srgbClr val="FFFFFF"/>
                </a:solidFill>
                <a:latin typeface="PT Sans Narrow"/>
                <a:ea typeface="PT Sans Narrow"/>
                <a:cs typeface="PT Sans Narrow"/>
                <a:sym typeface="PT Sans Narrow"/>
              </a:defRPr>
            </a:lvl1pPr>
            <a:lvl2pPr marL="0" marR="0" lvl="1" indent="0" algn="ctr" rtl="0">
              <a:lnSpc>
                <a:spcPct val="100000"/>
              </a:lnSpc>
              <a:spcBef>
                <a:spcPts val="0"/>
              </a:spcBef>
              <a:spcAft>
                <a:spcPts val="0"/>
              </a:spcAft>
              <a:buClr>
                <a:srgbClr val="FFFFFF"/>
              </a:buClr>
              <a:buSzPts val="800"/>
              <a:buFont typeface="PT Sans Narrow"/>
              <a:buNone/>
              <a:defRPr sz="1067" b="1" i="0" u="none">
                <a:solidFill>
                  <a:srgbClr val="FFFFFF"/>
                </a:solidFill>
                <a:latin typeface="PT Sans Narrow"/>
                <a:ea typeface="PT Sans Narrow"/>
                <a:cs typeface="PT Sans Narrow"/>
                <a:sym typeface="PT Sans Narrow"/>
              </a:defRPr>
            </a:lvl2pPr>
            <a:lvl3pPr marL="0" marR="0" lvl="2" indent="0" algn="ctr" rtl="0">
              <a:lnSpc>
                <a:spcPct val="100000"/>
              </a:lnSpc>
              <a:spcBef>
                <a:spcPts val="0"/>
              </a:spcBef>
              <a:spcAft>
                <a:spcPts val="0"/>
              </a:spcAft>
              <a:buClr>
                <a:srgbClr val="FFFFFF"/>
              </a:buClr>
              <a:buSzPts val="800"/>
              <a:buFont typeface="PT Sans Narrow"/>
              <a:buNone/>
              <a:defRPr sz="1067" b="1" i="0" u="none">
                <a:solidFill>
                  <a:srgbClr val="FFFFFF"/>
                </a:solidFill>
                <a:latin typeface="PT Sans Narrow"/>
                <a:ea typeface="PT Sans Narrow"/>
                <a:cs typeface="PT Sans Narrow"/>
                <a:sym typeface="PT Sans Narrow"/>
              </a:defRPr>
            </a:lvl3pPr>
            <a:lvl4pPr marL="0" marR="0" lvl="3" indent="0" algn="ctr" rtl="0">
              <a:lnSpc>
                <a:spcPct val="100000"/>
              </a:lnSpc>
              <a:spcBef>
                <a:spcPts val="0"/>
              </a:spcBef>
              <a:spcAft>
                <a:spcPts val="0"/>
              </a:spcAft>
              <a:buClr>
                <a:srgbClr val="FFFFFF"/>
              </a:buClr>
              <a:buSzPts val="800"/>
              <a:buFont typeface="PT Sans Narrow"/>
              <a:buNone/>
              <a:defRPr sz="1067" b="1" i="0" u="none">
                <a:solidFill>
                  <a:srgbClr val="FFFFFF"/>
                </a:solidFill>
                <a:latin typeface="PT Sans Narrow"/>
                <a:ea typeface="PT Sans Narrow"/>
                <a:cs typeface="PT Sans Narrow"/>
                <a:sym typeface="PT Sans Narrow"/>
              </a:defRPr>
            </a:lvl4pPr>
            <a:lvl5pPr marL="0" marR="0" lvl="4" indent="0" algn="ctr" rtl="0">
              <a:lnSpc>
                <a:spcPct val="100000"/>
              </a:lnSpc>
              <a:spcBef>
                <a:spcPts val="0"/>
              </a:spcBef>
              <a:spcAft>
                <a:spcPts val="0"/>
              </a:spcAft>
              <a:buClr>
                <a:srgbClr val="FFFFFF"/>
              </a:buClr>
              <a:buSzPts val="800"/>
              <a:buFont typeface="PT Sans Narrow"/>
              <a:buNone/>
              <a:defRPr sz="1067" b="1" i="0" u="none">
                <a:solidFill>
                  <a:srgbClr val="FFFFFF"/>
                </a:solidFill>
                <a:latin typeface="PT Sans Narrow"/>
                <a:ea typeface="PT Sans Narrow"/>
                <a:cs typeface="PT Sans Narrow"/>
                <a:sym typeface="PT Sans Narrow"/>
              </a:defRPr>
            </a:lvl5pPr>
            <a:lvl6pPr marL="0" marR="0" lvl="5" indent="0" algn="ctr" rtl="0">
              <a:lnSpc>
                <a:spcPct val="100000"/>
              </a:lnSpc>
              <a:spcBef>
                <a:spcPts val="0"/>
              </a:spcBef>
              <a:spcAft>
                <a:spcPts val="0"/>
              </a:spcAft>
              <a:buClr>
                <a:srgbClr val="FFFFFF"/>
              </a:buClr>
              <a:buSzPts val="800"/>
              <a:buFont typeface="PT Sans Narrow"/>
              <a:buNone/>
              <a:defRPr sz="1067" b="1" i="0" u="none">
                <a:solidFill>
                  <a:srgbClr val="FFFFFF"/>
                </a:solidFill>
                <a:latin typeface="PT Sans Narrow"/>
                <a:ea typeface="PT Sans Narrow"/>
                <a:cs typeface="PT Sans Narrow"/>
                <a:sym typeface="PT Sans Narrow"/>
              </a:defRPr>
            </a:lvl6pPr>
            <a:lvl7pPr marL="0" marR="0" lvl="6" indent="0" algn="ctr" rtl="0">
              <a:lnSpc>
                <a:spcPct val="100000"/>
              </a:lnSpc>
              <a:spcBef>
                <a:spcPts val="0"/>
              </a:spcBef>
              <a:spcAft>
                <a:spcPts val="0"/>
              </a:spcAft>
              <a:buClr>
                <a:srgbClr val="FFFFFF"/>
              </a:buClr>
              <a:buSzPts val="800"/>
              <a:buFont typeface="PT Sans Narrow"/>
              <a:buNone/>
              <a:defRPr sz="1067" b="1" i="0" u="none">
                <a:solidFill>
                  <a:srgbClr val="FFFFFF"/>
                </a:solidFill>
                <a:latin typeface="PT Sans Narrow"/>
                <a:ea typeface="PT Sans Narrow"/>
                <a:cs typeface="PT Sans Narrow"/>
                <a:sym typeface="PT Sans Narrow"/>
              </a:defRPr>
            </a:lvl7pPr>
            <a:lvl8pPr marL="0" marR="0" lvl="7" indent="0" algn="ctr" rtl="0">
              <a:lnSpc>
                <a:spcPct val="100000"/>
              </a:lnSpc>
              <a:spcBef>
                <a:spcPts val="0"/>
              </a:spcBef>
              <a:spcAft>
                <a:spcPts val="0"/>
              </a:spcAft>
              <a:buClr>
                <a:srgbClr val="FFFFFF"/>
              </a:buClr>
              <a:buSzPts val="800"/>
              <a:buFont typeface="PT Sans Narrow"/>
              <a:buNone/>
              <a:defRPr sz="1067" b="1" i="0" u="none">
                <a:solidFill>
                  <a:srgbClr val="FFFFFF"/>
                </a:solidFill>
                <a:latin typeface="PT Sans Narrow"/>
                <a:ea typeface="PT Sans Narrow"/>
                <a:cs typeface="PT Sans Narrow"/>
                <a:sym typeface="PT Sans Narrow"/>
              </a:defRPr>
            </a:lvl8pPr>
            <a:lvl9pPr marL="0" marR="0" lvl="8" indent="0" algn="ctr" rtl="0">
              <a:lnSpc>
                <a:spcPct val="100000"/>
              </a:lnSpc>
              <a:spcBef>
                <a:spcPts val="0"/>
              </a:spcBef>
              <a:spcAft>
                <a:spcPts val="0"/>
              </a:spcAft>
              <a:buClr>
                <a:srgbClr val="FFFFFF"/>
              </a:buClr>
              <a:buSzPts val="800"/>
              <a:buFont typeface="PT Sans Narrow"/>
              <a:buNone/>
              <a:defRPr sz="1067" b="1" i="0" u="none">
                <a:solidFill>
                  <a:srgbClr val="FFFFFF"/>
                </a:solidFill>
                <a:latin typeface="PT Sans Narrow"/>
                <a:ea typeface="PT Sans Narrow"/>
                <a:cs typeface="PT Sans Narrow"/>
                <a:sym typeface="PT Sans Narrow"/>
              </a:defRPr>
            </a:lvl9pPr>
          </a:lstStyle>
          <a:p>
            <a:fld id="{00000000-1234-1234-1234-123412341234}" type="slidenum">
              <a:rPr lang="en-GB" smtClean="0"/>
              <a:pPr/>
              <a:t>‹#›</a:t>
            </a:fld>
            <a:endParaRPr lang="en-GB" sz="1333" b="0"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851281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52800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1AF2CE-4F37-411C-A3EE-BBBE223265BF}" type="datetime1">
              <a:rPr lang="en-US" smtClean="0"/>
              <a:t>7/18/2023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15119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083D4-708C-4BB5-B4FD-30CE9FA12FD5}" type="datetime1">
              <a:rPr lang="en-US" smtClean="0"/>
              <a:t>7/18/2023</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263790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239B2-65BC-4C2A-A62B-3EABFE9590E4}" type="datetime1">
              <a:rPr lang="en-US" smtClean="0"/>
              <a:t>7/18/2023</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692925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05F5A-E4A3-476F-A89E-C2B73F2431E4}" type="datetime1">
              <a:rPr lang="en-US" smtClean="0"/>
              <a:t>7/18/2023</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989633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761515-4A26-4F31-9F61-5A10B1FABBFC}" type="datetime1">
              <a:rPr lang="en-US" smtClean="0"/>
              <a:t>7/18/2023</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864576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5DC65-7D1F-4BAB-9695-F7E734143E14}" type="datetime1">
              <a:rPr lang="en-US" smtClean="0"/>
              <a:t>7/18/2023</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801387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624077-BD55-4036-8E92-6558FDF3B653}" type="datetime1">
              <a:rPr lang="en-US" smtClean="0"/>
              <a:t>7/18/2023</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84213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225F2-7107-4609-BCC2-77C63064A5E8}" type="datetime1">
              <a:rPr lang="en-US" smtClean="0"/>
              <a:t>7/18/2023</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188973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3FE42E8-8B57-452D-A122-4DCE9AC771EF}" type="datetime1">
              <a:rPr lang="en-US" smtClean="0"/>
              <a:t>7/18/2023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Sample Footer Text</a:t>
            </a: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8159676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6816-068D-5908-7AED-C3177630B5AA}"/>
              </a:ext>
            </a:extLst>
          </p:cNvPr>
          <p:cNvSpPr>
            <a:spLocks noGrp="1"/>
          </p:cNvSpPr>
          <p:nvPr>
            <p:ph type="ctrTitle"/>
          </p:nvPr>
        </p:nvSpPr>
        <p:spPr>
          <a:xfrm>
            <a:off x="2708956" y="1543662"/>
            <a:ext cx="8915399" cy="1129882"/>
          </a:xfrm>
        </p:spPr>
        <p:txBody>
          <a:bodyPr>
            <a:noAutofit/>
          </a:bodyPr>
          <a:lstStyle/>
          <a:p>
            <a:r>
              <a:rPr lang="el-GR" sz="3500" dirty="0"/>
              <a:t>Ενότητα 7</a:t>
            </a:r>
            <a:br>
              <a:rPr lang="el-GR" sz="3500" dirty="0"/>
            </a:br>
            <a:r>
              <a:rPr lang="el-GR" sz="3500" dirty="0"/>
              <a:t>Χρηματοοικονομικά</a:t>
            </a:r>
            <a:endParaRPr lang="el-GR" sz="3500" dirty="0">
              <a:latin typeface="Arial" panose="020B0604020202020204" pitchFamily="34" charset="0"/>
            </a:endParaRPr>
          </a:p>
        </p:txBody>
      </p:sp>
      <p:sp>
        <p:nvSpPr>
          <p:cNvPr id="10" name="TextBox 10">
            <a:extLst>
              <a:ext uri="{FF2B5EF4-FFF2-40B4-BE49-F238E27FC236}">
                <a16:creationId xmlns:a16="http://schemas.microsoft.com/office/drawing/2014/main" id="{6BAECB25-11AA-489A-180C-52F46156CD81}"/>
              </a:ext>
            </a:extLst>
          </p:cNvPr>
          <p:cNvSpPr txBox="1"/>
          <p:nvPr/>
        </p:nvSpPr>
        <p:spPr>
          <a:xfrm>
            <a:off x="2839584" y="3042944"/>
            <a:ext cx="9151167" cy="1692771"/>
          </a:xfrm>
          <a:prstGeom prst="rect">
            <a:avLst/>
          </a:prstGeom>
          <a:noFill/>
          <a:ln>
            <a:solidFill>
              <a:schemeClr val="accent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1300" dirty="0">
                <a:effectLst/>
              </a:rPr>
              <a:t>Το Πανεπιστήμιο Αιγαίου και η Βιβλιοθήκη του Πανεπιστημίου Κύπρου αναγνωρίζει ότι το παραγόμενο έργο, τα εργαλεία και η μεθοδολογία αποτελεί πνευματική ιδιοκτησία του </a:t>
            </a:r>
            <a:r>
              <a:rPr lang="el-GR" sz="1300" dirty="0" err="1">
                <a:effectLst/>
              </a:rPr>
              <a:t>Impact</a:t>
            </a:r>
            <a:r>
              <a:rPr lang="el-GR" sz="1300" dirty="0">
                <a:effectLst/>
              </a:rPr>
              <a:t> </a:t>
            </a:r>
            <a:r>
              <a:rPr lang="el-GR" sz="1300" dirty="0" err="1">
                <a:effectLst/>
              </a:rPr>
              <a:t>Hub</a:t>
            </a:r>
            <a:r>
              <a:rPr lang="el-GR" sz="1300" dirty="0">
                <a:effectLst/>
              </a:rPr>
              <a:t> </a:t>
            </a:r>
            <a:r>
              <a:rPr lang="el-GR" sz="1300" dirty="0" err="1">
                <a:effectLst/>
              </a:rPr>
              <a:t>Athens</a:t>
            </a:r>
            <a:r>
              <a:rPr lang="el-GR" sz="1300" dirty="0">
                <a:effectLst/>
              </a:rPr>
              <a:t> και αποδέκτης του παραγόμενου έργου είναι αποκλειστικά μέλη του Πανεπιστημίου Αιγαίου και την Βιβλιοθήκης του Πανεπιστημίου Κύπρου και των συνεργατών του </a:t>
            </a:r>
            <a:r>
              <a:rPr lang="el-GR" sz="1300" dirty="0" err="1">
                <a:effectLst/>
              </a:rPr>
              <a:t>consortium</a:t>
            </a:r>
            <a:r>
              <a:rPr lang="el-GR" sz="1300" dirty="0">
                <a:effectLst/>
              </a:rPr>
              <a:t> για χρήση σχετικά με την υλοποίηση του έργου «Διασυνοριακό Δίκτυο Προώθησης της Επιχειρηματικότητας σε </a:t>
            </a:r>
            <a:r>
              <a:rPr lang="el-GR" sz="1300" dirty="0" err="1">
                <a:effectLst/>
              </a:rPr>
              <a:t>Εντυπο</a:t>
            </a:r>
            <a:r>
              <a:rPr lang="el-GR" sz="1300" dirty="0">
                <a:effectLst/>
              </a:rPr>
              <a:t>-ανάπηρα Άτομα με χρήση Έξυπνων Εργαλείων πρόσβασης στις Βιβλιοθήκες»</a:t>
            </a:r>
            <a:r>
              <a:rPr lang="el-GR" sz="1300" b="1" dirty="0">
                <a:effectLst/>
              </a:rPr>
              <a:t> </a:t>
            </a:r>
            <a:r>
              <a:rPr lang="el-GR" sz="1300" dirty="0">
                <a:effectLst/>
              </a:rPr>
              <a:t>και του φοιτητικού τους κοινού.</a:t>
            </a:r>
            <a:br>
              <a:rPr lang="el-GR" sz="1300" dirty="0"/>
            </a:br>
            <a:endParaRPr lang="el-GR" sz="1300" dirty="0"/>
          </a:p>
          <a:p>
            <a:r>
              <a:rPr lang="el-GR" sz="1300" dirty="0">
                <a:effectLst/>
              </a:rPr>
              <a:t>Η χρήση πέραν των συμφωνημένων σκοπών και ατόμων  δεν επιτρέπεται χωρίς τη σύμφωνη γνώμη της </a:t>
            </a:r>
            <a:r>
              <a:rPr lang="el-GR" sz="1300" dirty="0" err="1">
                <a:solidFill>
                  <a:srgbClr val="000000"/>
                </a:solidFill>
                <a:effectLst/>
              </a:rPr>
              <a:t>Impact</a:t>
            </a:r>
            <a:r>
              <a:rPr lang="el-GR" sz="1300" dirty="0">
                <a:solidFill>
                  <a:srgbClr val="000000"/>
                </a:solidFill>
                <a:effectLst/>
              </a:rPr>
              <a:t> </a:t>
            </a:r>
            <a:r>
              <a:rPr lang="el-GR" sz="1300" dirty="0" err="1">
                <a:solidFill>
                  <a:srgbClr val="000000"/>
                </a:solidFill>
                <a:effectLst/>
              </a:rPr>
              <a:t>Hub</a:t>
            </a:r>
            <a:r>
              <a:rPr lang="el-GR" sz="1300" dirty="0">
                <a:solidFill>
                  <a:srgbClr val="000000"/>
                </a:solidFill>
                <a:effectLst/>
              </a:rPr>
              <a:t> </a:t>
            </a:r>
            <a:r>
              <a:rPr lang="el-GR" sz="1300" dirty="0" err="1">
                <a:solidFill>
                  <a:srgbClr val="000000"/>
                </a:solidFill>
                <a:effectLst/>
              </a:rPr>
              <a:t>Athens</a:t>
            </a:r>
            <a:r>
              <a:rPr lang="el-GR" sz="1300" dirty="0">
                <a:solidFill>
                  <a:srgbClr val="000000"/>
                </a:solidFill>
                <a:effectLst/>
              </a:rPr>
              <a:t>.</a:t>
            </a:r>
            <a:endParaRPr lang="el-GR" sz="1300" dirty="0"/>
          </a:p>
        </p:txBody>
      </p:sp>
      <p:grpSp>
        <p:nvGrpSpPr>
          <p:cNvPr id="3" name="Ομάδα 2" descr="Λογότυπα του Πανεπιστημίου Αιγαίου, της Βιβλιοθήκης Πανεπιστημίου Κύπρου, του Εθνικού Μετσόβιου Πολυτεχνείου, της Παγκύπριας Οργάνωσης Τυφλών, και του Δήμου Μυκόνου">
            <a:extLst>
              <a:ext uri="{FF2B5EF4-FFF2-40B4-BE49-F238E27FC236}">
                <a16:creationId xmlns:a16="http://schemas.microsoft.com/office/drawing/2014/main" id="{AA2FACD3-C367-05FB-7134-113AFACC3A1B}"/>
              </a:ext>
            </a:extLst>
          </p:cNvPr>
          <p:cNvGrpSpPr/>
          <p:nvPr/>
        </p:nvGrpSpPr>
        <p:grpSpPr>
          <a:xfrm>
            <a:off x="2708956" y="445414"/>
            <a:ext cx="8438224" cy="843135"/>
            <a:chOff x="661387" y="3572329"/>
            <a:chExt cx="6853468" cy="662076"/>
          </a:xfrm>
        </p:grpSpPr>
        <p:pic>
          <p:nvPicPr>
            <p:cNvPr id="4" name="Εικόνα 3">
              <a:extLst>
                <a:ext uri="{FF2B5EF4-FFF2-40B4-BE49-F238E27FC236}">
                  <a16:creationId xmlns:a16="http://schemas.microsoft.com/office/drawing/2014/main" id="{A55B37E1-A95C-0138-42E9-791CCDA48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387" y="3629795"/>
              <a:ext cx="1256190" cy="523414"/>
            </a:xfrm>
            <a:prstGeom prst="rect">
              <a:avLst/>
            </a:prstGeom>
          </p:spPr>
        </p:pic>
        <p:pic>
          <p:nvPicPr>
            <p:cNvPr id="5" name="Εικόνα 4">
              <a:extLst>
                <a:ext uri="{FF2B5EF4-FFF2-40B4-BE49-F238E27FC236}">
                  <a16:creationId xmlns:a16="http://schemas.microsoft.com/office/drawing/2014/main" id="{9DE3A16A-3FA8-3F17-C650-1BA98A9C4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965" y="3572329"/>
              <a:ext cx="925890" cy="593519"/>
            </a:xfrm>
            <a:prstGeom prst="rect">
              <a:avLst/>
            </a:prstGeom>
          </p:spPr>
        </p:pic>
        <p:pic>
          <p:nvPicPr>
            <p:cNvPr id="6" name="Εικόνα 5">
              <a:extLst>
                <a:ext uri="{FF2B5EF4-FFF2-40B4-BE49-F238E27FC236}">
                  <a16:creationId xmlns:a16="http://schemas.microsoft.com/office/drawing/2014/main" id="{E60FED9E-BBAD-15F2-9594-58B549FC0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155" y="3589863"/>
              <a:ext cx="925890" cy="644542"/>
            </a:xfrm>
            <a:prstGeom prst="rect">
              <a:avLst/>
            </a:prstGeom>
          </p:spPr>
        </p:pic>
        <p:pic>
          <p:nvPicPr>
            <p:cNvPr id="8" name="Εικόνα 7">
              <a:extLst>
                <a:ext uri="{FF2B5EF4-FFF2-40B4-BE49-F238E27FC236}">
                  <a16:creationId xmlns:a16="http://schemas.microsoft.com/office/drawing/2014/main" id="{55718AD7-FA39-4A2D-6303-C54AF704F0EE}"/>
                </a:ext>
              </a:extLst>
            </p:cNvPr>
            <p:cNvPicPr>
              <a:picLocks noChangeAspect="1"/>
            </p:cNvPicPr>
            <p:nvPr/>
          </p:nvPicPr>
          <p:blipFill>
            <a:blip r:embed="rId5"/>
            <a:stretch>
              <a:fillRect/>
            </a:stretch>
          </p:blipFill>
          <p:spPr>
            <a:xfrm>
              <a:off x="3587518" y="3684510"/>
              <a:ext cx="1998637" cy="483187"/>
            </a:xfrm>
            <a:prstGeom prst="rect">
              <a:avLst/>
            </a:prstGeom>
          </p:spPr>
        </p:pic>
        <p:pic>
          <p:nvPicPr>
            <p:cNvPr id="9" name="Εικόνα 9">
              <a:extLst>
                <a:ext uri="{FF2B5EF4-FFF2-40B4-BE49-F238E27FC236}">
                  <a16:creationId xmlns:a16="http://schemas.microsoft.com/office/drawing/2014/main" id="{0E56BD49-D3A7-7FAE-DDC2-BC8270597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4497" y="3642434"/>
              <a:ext cx="1735529" cy="523414"/>
            </a:xfrm>
            <a:prstGeom prst="rect">
              <a:avLst/>
            </a:prstGeom>
          </p:spPr>
        </p:pic>
      </p:grpSp>
      <p:pic>
        <p:nvPicPr>
          <p:cNvPr id="7" name="Picture 6" descr="Λογότυπο προγράμματος Όμηρος">
            <a:extLst>
              <a:ext uri="{FF2B5EF4-FFF2-40B4-BE49-F238E27FC236}">
                <a16:creationId xmlns:a16="http://schemas.microsoft.com/office/drawing/2014/main" id="{C6D9B908-E926-E120-BBFA-FC97D8E92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8956" y="5193405"/>
            <a:ext cx="8619899" cy="1521158"/>
          </a:xfrm>
          <a:prstGeom prst="rect">
            <a:avLst/>
          </a:prstGeom>
        </p:spPr>
      </p:pic>
    </p:spTree>
    <p:extLst>
      <p:ext uri="{BB962C8B-B14F-4D97-AF65-F5344CB8AC3E}">
        <p14:creationId xmlns:p14="http://schemas.microsoft.com/office/powerpoint/2010/main" val="725158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6" name="Google Shape;166;p36"/>
          <p:cNvSpPr txBox="1">
            <a:spLocks noGrp="1"/>
          </p:cNvSpPr>
          <p:nvPr>
            <p:ph type="title"/>
          </p:nvPr>
        </p:nvSpPr>
        <p:spPr>
          <a:xfrm>
            <a:off x="2592925" y="556181"/>
            <a:ext cx="8911687" cy="547540"/>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Οι</a:t>
            </a:r>
            <a:r>
              <a:rPr lang="en-GB" sz="3000" b="1" dirty="0">
                <a:solidFill>
                  <a:srgbClr val="660033"/>
                </a:solidFill>
              </a:rPr>
              <a:t> </a:t>
            </a:r>
            <a:r>
              <a:rPr lang="el-GR" sz="3000" b="1" dirty="0">
                <a:solidFill>
                  <a:srgbClr val="660033"/>
                </a:solidFill>
              </a:rPr>
              <a:t>βασικές</a:t>
            </a:r>
            <a:r>
              <a:rPr lang="en-GB" sz="3000" b="1" dirty="0">
                <a:solidFill>
                  <a:srgbClr val="660033"/>
                </a:solidFill>
              </a:rPr>
              <a:t> </a:t>
            </a:r>
            <a:r>
              <a:rPr lang="el-GR" sz="3000" b="1" dirty="0">
                <a:solidFill>
                  <a:srgbClr val="660033"/>
                </a:solidFill>
              </a:rPr>
              <a:t>έννοιες (2)</a:t>
            </a:r>
            <a:endParaRPr sz="3000" dirty="0">
              <a:solidFill>
                <a:srgbClr val="660033"/>
              </a:solidFill>
            </a:endParaRPr>
          </a:p>
        </p:txBody>
      </p:sp>
      <p:sp>
        <p:nvSpPr>
          <p:cNvPr id="2" name="Content Placeholder 1">
            <a:extLst>
              <a:ext uri="{FF2B5EF4-FFF2-40B4-BE49-F238E27FC236}">
                <a16:creationId xmlns:a16="http://schemas.microsoft.com/office/drawing/2014/main" id="{56C39A20-E1DA-AEF9-4DC2-2CB8BC04BBD7}"/>
              </a:ext>
            </a:extLst>
          </p:cNvPr>
          <p:cNvSpPr>
            <a:spLocks noGrp="1"/>
          </p:cNvSpPr>
          <p:nvPr>
            <p:ph idx="1"/>
          </p:nvPr>
        </p:nvSpPr>
        <p:spPr>
          <a:xfrm>
            <a:off x="2592925" y="1662738"/>
            <a:ext cx="8915400" cy="3777622"/>
          </a:xfrm>
        </p:spPr>
        <p:txBody>
          <a:bodyPr/>
          <a:lstStyle/>
          <a:p>
            <a:pPr>
              <a:lnSpc>
                <a:spcPct val="150000"/>
              </a:lnSpc>
              <a:buFont typeface="Wingdings" panose="05000000000000000000" pitchFamily="2" charset="2"/>
              <a:buChar char="§"/>
            </a:pPr>
            <a:r>
              <a:rPr lang="el-GR" sz="1800" b="1" dirty="0"/>
              <a:t>Ζημία</a:t>
            </a:r>
            <a:r>
              <a:rPr lang="el-GR" sz="1800" dirty="0"/>
              <a:t>: το αρνητικό αποτέλεσμα της αφαίρεσης συνολικών </a:t>
            </a:r>
            <a:r>
              <a:rPr lang="el-GR" sz="1800" dirty="0">
                <a:solidFill>
                  <a:schemeClr val="dk1"/>
                </a:solidFill>
              </a:rPr>
              <a:t>εξόδων από τα συνολικά έσοδα κάθε χρόνο</a:t>
            </a:r>
          </a:p>
          <a:p>
            <a:pPr>
              <a:lnSpc>
                <a:spcPct val="150000"/>
              </a:lnSpc>
              <a:buFont typeface="Wingdings" panose="05000000000000000000" pitchFamily="2" charset="2"/>
              <a:buChar char="§"/>
            </a:pPr>
            <a:r>
              <a:rPr lang="el-GR" sz="1800" b="1" dirty="0">
                <a:solidFill>
                  <a:schemeClr val="dk1"/>
                </a:solidFill>
              </a:rPr>
              <a:t>Υποχρεώσεις/ Δαπάνες: </a:t>
            </a:r>
            <a:r>
              <a:rPr lang="el-GR" sz="1800" dirty="0">
                <a:solidFill>
                  <a:schemeClr val="dk1"/>
                </a:solidFill>
              </a:rPr>
              <a:t>τα κόστη συντήρησης και νομιμοποίησης μίας επιχείρησης στο ελληνικό κράτος (ΦΠΑ, Φόροι, Κόστη Επιδευματία)</a:t>
            </a:r>
          </a:p>
          <a:p>
            <a:pPr>
              <a:lnSpc>
                <a:spcPct val="150000"/>
              </a:lnSpc>
              <a:buFont typeface="Wingdings" panose="05000000000000000000" pitchFamily="2" charset="2"/>
              <a:buChar char="§"/>
            </a:pPr>
            <a:r>
              <a:rPr lang="el-GR" sz="1800" b="1" dirty="0">
                <a:solidFill>
                  <a:schemeClr val="dk1"/>
                </a:solidFill>
              </a:rPr>
              <a:t>Φύρα</a:t>
            </a:r>
            <a:r>
              <a:rPr lang="el-GR" sz="1800" dirty="0">
                <a:solidFill>
                  <a:schemeClr val="dk1"/>
                </a:solidFill>
              </a:rPr>
              <a:t>: τα προϊόντα τα οποία είναι σκάρτα, δεν ανταποκρίνονται στις προδιαγραφές ή με κάποιο άλλο τρόπο δεν είναι κατάλληλα για περαιτέρω επεξεργασία ή πώληση στους πελάτες</a:t>
            </a:r>
            <a:endParaRPr lang="el-GR"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6" name="Google Shape;176;p37"/>
          <p:cNvSpPr txBox="1">
            <a:spLocks noGrp="1"/>
          </p:cNvSpPr>
          <p:nvPr>
            <p:ph type="title"/>
          </p:nvPr>
        </p:nvSpPr>
        <p:spPr>
          <a:xfrm>
            <a:off x="2489230" y="572155"/>
            <a:ext cx="8911687" cy="613528"/>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Οι</a:t>
            </a:r>
            <a:r>
              <a:rPr lang="en-GB" sz="3000" b="1" dirty="0">
                <a:solidFill>
                  <a:srgbClr val="660033"/>
                </a:solidFill>
              </a:rPr>
              <a:t> </a:t>
            </a:r>
            <a:r>
              <a:rPr lang="el-GR" sz="3000" b="1" dirty="0">
                <a:solidFill>
                  <a:srgbClr val="660033"/>
                </a:solidFill>
              </a:rPr>
              <a:t>βασικές</a:t>
            </a:r>
            <a:r>
              <a:rPr lang="en-GB" sz="3000" b="1" dirty="0">
                <a:solidFill>
                  <a:srgbClr val="660033"/>
                </a:solidFill>
              </a:rPr>
              <a:t> </a:t>
            </a:r>
            <a:r>
              <a:rPr lang="el-GR" sz="3000" b="1" dirty="0">
                <a:solidFill>
                  <a:srgbClr val="660033"/>
                </a:solidFill>
              </a:rPr>
              <a:t>έννοιες (3)</a:t>
            </a:r>
            <a:endParaRPr sz="3000" dirty="0">
              <a:solidFill>
                <a:srgbClr val="660033"/>
              </a:solidFill>
            </a:endParaRPr>
          </a:p>
        </p:txBody>
      </p:sp>
      <p:sp>
        <p:nvSpPr>
          <p:cNvPr id="2" name="Content Placeholder 1">
            <a:extLst>
              <a:ext uri="{FF2B5EF4-FFF2-40B4-BE49-F238E27FC236}">
                <a16:creationId xmlns:a16="http://schemas.microsoft.com/office/drawing/2014/main" id="{1A67CEAC-8A4E-01A5-8FE0-F919B46FC350}"/>
              </a:ext>
            </a:extLst>
          </p:cNvPr>
          <p:cNvSpPr>
            <a:spLocks noGrp="1"/>
          </p:cNvSpPr>
          <p:nvPr>
            <p:ph idx="1"/>
          </p:nvPr>
        </p:nvSpPr>
        <p:spPr>
          <a:xfrm>
            <a:off x="2489230" y="2011050"/>
            <a:ext cx="8915400" cy="4389749"/>
          </a:xfrm>
        </p:spPr>
        <p:txBody>
          <a:bodyPr>
            <a:noAutofit/>
          </a:bodyPr>
          <a:lstStyle/>
          <a:p>
            <a:pPr>
              <a:buFont typeface="Wingdings" panose="05000000000000000000" pitchFamily="2" charset="2"/>
              <a:buChar char="§"/>
            </a:pPr>
            <a:r>
              <a:rPr lang="el-GR" b="1" dirty="0"/>
              <a:t>Εποχικότητα: </a:t>
            </a:r>
            <a:r>
              <a:rPr lang="el-GR" dirty="0"/>
              <a:t>η αλλαγή των καταναλωτικών συνηθειών και της πρόσβασης σε συγκεκριμένες πρώτες ύλες βάση της εποχής (πχ ντομάτες τον χειμώνα, αποκριάτικες στολές, στρώματα θαλάσσης)</a:t>
            </a:r>
          </a:p>
          <a:p>
            <a:pPr>
              <a:buFont typeface="Wingdings" panose="05000000000000000000" pitchFamily="2" charset="2"/>
              <a:buChar char="§"/>
            </a:pPr>
            <a:r>
              <a:rPr lang="el-GR" b="1" dirty="0">
                <a:solidFill>
                  <a:schemeClr val="dk1"/>
                </a:solidFill>
              </a:rPr>
              <a:t>Απρόσμενα γεγονότα- εξωτερικοί παράγοντες</a:t>
            </a:r>
            <a:r>
              <a:rPr lang="el-GR" dirty="0">
                <a:solidFill>
                  <a:schemeClr val="dk1"/>
                </a:solidFill>
              </a:rPr>
              <a:t>: ξαφνικές αλλαγές σε οικονομικό- πολιτικό- κοινωνικό- περιβαλλοντικό επίπεδο που επηρεάζουν την οικονομία και άρα την επιχείρησή μας (περισσότερο ή λιγότερο) (πχ πόλεμος, αύξηση τιμών ενέργειας, lockdown)</a:t>
            </a:r>
          </a:p>
          <a:p>
            <a:pPr>
              <a:buFont typeface="Wingdings" panose="05000000000000000000" pitchFamily="2" charset="2"/>
              <a:buChar char="§"/>
            </a:pPr>
            <a:r>
              <a:rPr lang="el-GR" b="1" dirty="0">
                <a:solidFill>
                  <a:schemeClr val="dk1"/>
                </a:solidFill>
              </a:rPr>
              <a:t>Αλλαγές στο νομοθετικό πλαίσιο</a:t>
            </a:r>
            <a:r>
              <a:rPr lang="el-GR" dirty="0">
                <a:solidFill>
                  <a:schemeClr val="dk1"/>
                </a:solidFill>
              </a:rPr>
              <a:t>: αλλαγές στα επίπεδα φόρων</a:t>
            </a:r>
          </a:p>
          <a:p>
            <a:pPr>
              <a:buFont typeface="Wingdings" panose="05000000000000000000" pitchFamily="2" charset="2"/>
              <a:buChar char="§"/>
            </a:pPr>
            <a:r>
              <a:rPr lang="el-GR" b="1" dirty="0">
                <a:solidFill>
                  <a:schemeClr val="dk1"/>
                </a:solidFill>
              </a:rPr>
              <a:t>Καταναλωτικές τάσεις: </a:t>
            </a:r>
            <a:r>
              <a:rPr lang="el-GR" dirty="0">
                <a:solidFill>
                  <a:schemeClr val="dk1"/>
                </a:solidFill>
              </a:rPr>
              <a:t>οι αντιδράσεις των καταναλωτών γύρω από συγκεκριμένες υπηρεσίες ή προϊόντα ανάλογα με τη μόδα, την εποχή, τους εξωγενούς παράγοντες κα</a:t>
            </a:r>
          </a:p>
          <a:p>
            <a:pPr>
              <a:buFont typeface="Wingdings" panose="05000000000000000000" pitchFamily="2" charset="2"/>
              <a:buChar char="§"/>
            </a:pPr>
            <a:r>
              <a:rPr lang="el-GR" b="1" dirty="0">
                <a:solidFill>
                  <a:schemeClr val="dk1"/>
                </a:solidFill>
              </a:rPr>
              <a:t>Βιωσιμότητα:</a:t>
            </a:r>
            <a:r>
              <a:rPr lang="el-GR" dirty="0">
                <a:solidFill>
                  <a:schemeClr val="dk1"/>
                </a:solidFill>
              </a:rPr>
              <a:t> ο στόχος κάθε επιχείρησης. η συνθήκη για τη μεγάλη διάρκεια χρόνου ζωής του εκάστου οργανισμού</a:t>
            </a:r>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8"/>
          <p:cNvSpPr txBox="1">
            <a:spLocks noGrp="1"/>
          </p:cNvSpPr>
          <p:nvPr>
            <p:ph type="title"/>
          </p:nvPr>
        </p:nvSpPr>
        <p:spPr>
          <a:xfrm>
            <a:off x="2592925" y="564781"/>
            <a:ext cx="8911687" cy="576647"/>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Άσκηση</a:t>
            </a:r>
            <a:endParaRPr sz="3000" dirty="0">
              <a:solidFill>
                <a:srgbClr val="660033"/>
              </a:solidFill>
            </a:endParaRPr>
          </a:p>
        </p:txBody>
      </p:sp>
      <p:sp>
        <p:nvSpPr>
          <p:cNvPr id="2" name="Content Placeholder 1">
            <a:extLst>
              <a:ext uri="{FF2B5EF4-FFF2-40B4-BE49-F238E27FC236}">
                <a16:creationId xmlns:a16="http://schemas.microsoft.com/office/drawing/2014/main" id="{7B397875-EDD7-78AC-C9E7-11C6DA4A2FEA}"/>
              </a:ext>
            </a:extLst>
          </p:cNvPr>
          <p:cNvSpPr>
            <a:spLocks noGrp="1"/>
          </p:cNvSpPr>
          <p:nvPr>
            <p:ph idx="1"/>
          </p:nvPr>
        </p:nvSpPr>
        <p:spPr>
          <a:xfrm>
            <a:off x="2589212" y="1943866"/>
            <a:ext cx="8915400" cy="3777622"/>
          </a:xfrm>
        </p:spPr>
        <p:txBody>
          <a:bodyPr>
            <a:normAutofit lnSpcReduction="10000"/>
          </a:bodyPr>
          <a:lstStyle/>
          <a:p>
            <a:pPr marL="0" indent="0">
              <a:lnSpc>
                <a:spcPct val="150000"/>
              </a:lnSpc>
              <a:buNone/>
            </a:pPr>
            <a:r>
              <a:rPr lang="el-GR" b="1" dirty="0"/>
              <a:t>Σχεδιάστε τον προϋπολογισμό της οικογένειάς σας για τους επόμενους 6 μήνες λαμβάνοντας υπόψιν:</a:t>
            </a:r>
          </a:p>
          <a:p>
            <a:pPr marL="1219170" lvl="1" indent="-436022">
              <a:lnSpc>
                <a:spcPct val="150000"/>
              </a:lnSpc>
              <a:spcBef>
                <a:spcPts val="1333"/>
              </a:spcBef>
              <a:buSzPts val="1550"/>
              <a:buAutoNum type="alphaLcPeriod"/>
            </a:pPr>
            <a:r>
              <a:rPr lang="el-GR" sz="1800" dirty="0"/>
              <a:t>Τα έσοδα</a:t>
            </a:r>
          </a:p>
          <a:p>
            <a:pPr marL="1219170" lvl="1" indent="-436022">
              <a:lnSpc>
                <a:spcPct val="150000"/>
              </a:lnSpc>
              <a:spcBef>
                <a:spcPts val="1333"/>
              </a:spcBef>
              <a:buSzPts val="1550"/>
              <a:buAutoNum type="alphaLcPeriod"/>
            </a:pPr>
            <a:r>
              <a:rPr lang="el-GR" sz="1800" dirty="0"/>
              <a:t>Τα έξοδα</a:t>
            </a:r>
          </a:p>
          <a:p>
            <a:pPr marL="1219170" lvl="1" indent="-436022">
              <a:lnSpc>
                <a:spcPct val="150000"/>
              </a:lnSpc>
              <a:spcBef>
                <a:spcPts val="1333"/>
              </a:spcBef>
              <a:buSzPts val="1550"/>
              <a:buAutoNum type="alphaLcPeriod"/>
            </a:pPr>
            <a:r>
              <a:rPr lang="el-GR" sz="1800" dirty="0"/>
              <a:t>Τις υποχρεώσεις</a:t>
            </a:r>
          </a:p>
          <a:p>
            <a:pPr marL="1219170" lvl="1" indent="-436022">
              <a:lnSpc>
                <a:spcPct val="150000"/>
              </a:lnSpc>
              <a:spcBef>
                <a:spcPts val="1333"/>
              </a:spcBef>
              <a:spcAft>
                <a:spcPts val="1333"/>
              </a:spcAft>
              <a:buSzPts val="1550"/>
              <a:buAutoNum type="alphaLcPeriod"/>
            </a:pPr>
            <a:r>
              <a:rPr lang="el-GR" sz="1800" dirty="0"/>
              <a:t>Την εποχικότητα</a:t>
            </a:r>
            <a:endParaRPr lang="el-GR" sz="1800" b="1" dirty="0"/>
          </a:p>
          <a:p>
            <a:pPr marL="0" lvl="1" indent="0">
              <a:lnSpc>
                <a:spcPct val="150000"/>
              </a:lnSpc>
              <a:spcBef>
                <a:spcPts val="1333"/>
              </a:spcBef>
              <a:spcAft>
                <a:spcPts val="1333"/>
              </a:spcAft>
              <a:buSzPts val="1550"/>
              <a:buNone/>
            </a:pPr>
            <a:r>
              <a:rPr lang="el-GR" sz="1800" b="1" dirty="0">
                <a:solidFill>
                  <a:schemeClr val="tx1"/>
                </a:solidFill>
              </a:rPr>
              <a:t>Ανοίγετε την Άσκηση 1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9"/>
          <p:cNvSpPr txBox="1">
            <a:spLocks noGrp="1"/>
          </p:cNvSpPr>
          <p:nvPr>
            <p:ph type="title"/>
          </p:nvPr>
        </p:nvSpPr>
        <p:spPr>
          <a:xfrm>
            <a:off x="2794872" y="2665400"/>
            <a:ext cx="7734400" cy="763600"/>
          </a:xfrm>
          <a:prstGeom prst="rect">
            <a:avLst/>
          </a:prstGeom>
        </p:spPr>
        <p:txBody>
          <a:bodyPr spcFirstLastPara="1" vert="horz" wrap="square" lIns="121900" tIns="121900" rIns="121900" bIns="121900" rtlCol="0" anchor="t" anchorCtr="0">
            <a:noAutofit/>
          </a:bodyPr>
          <a:lstStyle/>
          <a:p>
            <a:pPr algn="ctr">
              <a:spcBef>
                <a:spcPts val="0"/>
              </a:spcBef>
            </a:pPr>
            <a:r>
              <a:rPr lang="el-GR" sz="3000" b="1" dirty="0">
                <a:solidFill>
                  <a:srgbClr val="660033"/>
                </a:solidFill>
              </a:rPr>
              <a:t>Δομές</a:t>
            </a:r>
            <a:r>
              <a:rPr lang="en-GB" sz="3000" b="1" dirty="0">
                <a:solidFill>
                  <a:srgbClr val="660033"/>
                </a:solidFill>
              </a:rPr>
              <a:t> </a:t>
            </a:r>
            <a:r>
              <a:rPr lang="el-GR" sz="3000" b="1" dirty="0">
                <a:solidFill>
                  <a:srgbClr val="660033"/>
                </a:solidFill>
              </a:rPr>
              <a:t>εσόδων</a:t>
            </a:r>
            <a:r>
              <a:rPr lang="en-GB" sz="3000" b="1" dirty="0">
                <a:solidFill>
                  <a:srgbClr val="660033"/>
                </a:solidFill>
              </a:rPr>
              <a:t>/ </a:t>
            </a:r>
            <a:r>
              <a:rPr lang="el-GR" sz="3000" b="1" dirty="0">
                <a:solidFill>
                  <a:srgbClr val="660033"/>
                </a:solidFill>
              </a:rPr>
              <a:t>κόστους</a:t>
            </a:r>
            <a:endParaRPr sz="3000" b="1" dirty="0">
              <a:solidFill>
                <a:srgbClr val="66003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0"/>
          <p:cNvSpPr txBox="1">
            <a:spLocks noGrp="1"/>
          </p:cNvSpPr>
          <p:nvPr>
            <p:ph type="title" idx="4294967295"/>
          </p:nvPr>
        </p:nvSpPr>
        <p:spPr>
          <a:xfrm>
            <a:off x="2421892" y="513517"/>
            <a:ext cx="7608227" cy="72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000000"/>
              </a:buClr>
              <a:buSzPts val="3000"/>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3 πράγματα που μπορείτε να πουλήσετε</a:t>
            </a:r>
          </a:p>
        </p:txBody>
      </p:sp>
      <p:sp>
        <p:nvSpPr>
          <p:cNvPr id="194" name="Google Shape;194;p40"/>
          <p:cNvSpPr txBox="1"/>
          <p:nvPr/>
        </p:nvSpPr>
        <p:spPr>
          <a:xfrm>
            <a:off x="2425800" y="1989350"/>
            <a:ext cx="7340400" cy="2064176"/>
          </a:xfrm>
          <a:prstGeom prst="rect">
            <a:avLst/>
          </a:prstGeom>
          <a:noFill/>
          <a:ln>
            <a:noFill/>
          </a:ln>
        </p:spPr>
        <p:txBody>
          <a:bodyPr spcFirstLastPara="1" wrap="square" lIns="121900" tIns="121900" rIns="121900" bIns="121900" anchor="t" anchorCtr="0">
            <a:noAutofit/>
          </a:bodyPr>
          <a:lstStyle/>
          <a:p>
            <a:pPr marL="503763" indent="-342900">
              <a:lnSpc>
                <a:spcPct val="150000"/>
              </a:lnSpc>
              <a:buClr>
                <a:srgbClr val="660033"/>
              </a:buClr>
              <a:buSzPts val="1700"/>
              <a:buFont typeface="+mj-lt"/>
              <a:buAutoNum type="arabicPeriod"/>
            </a:pPr>
            <a:r>
              <a:rPr lang="el-GR" dirty="0">
                <a:solidFill>
                  <a:schemeClr val="dk1"/>
                </a:solidFill>
              </a:rPr>
              <a:t>Το τελικό προϊόν / υπηρεσία</a:t>
            </a:r>
            <a:endParaRPr lang="en-US" dirty="0">
              <a:solidFill>
                <a:schemeClr val="dk1"/>
              </a:solidFill>
            </a:endParaRPr>
          </a:p>
          <a:p>
            <a:pPr marL="503763" indent="-342900">
              <a:lnSpc>
                <a:spcPct val="150000"/>
              </a:lnSpc>
              <a:buClr>
                <a:srgbClr val="660033"/>
              </a:buClr>
              <a:buSzPts val="1700"/>
              <a:buFont typeface="+mj-lt"/>
              <a:buAutoNum type="arabicPeriod"/>
            </a:pPr>
            <a:r>
              <a:rPr lang="el-GR" dirty="0">
                <a:solidFill>
                  <a:schemeClr val="dk1"/>
                </a:solidFill>
              </a:rPr>
              <a:t>Τις δεξιότητες και τα προτερήματά σας</a:t>
            </a:r>
            <a:endParaRPr lang="en-US" dirty="0">
              <a:solidFill>
                <a:schemeClr val="dk1"/>
              </a:solidFill>
            </a:endParaRPr>
          </a:p>
          <a:p>
            <a:pPr marL="503763" indent="-342900">
              <a:lnSpc>
                <a:spcPct val="150000"/>
              </a:lnSpc>
              <a:buClr>
                <a:srgbClr val="660033"/>
              </a:buClr>
              <a:buSzPts val="1700"/>
              <a:buFont typeface="+mj-lt"/>
              <a:buAutoNum type="arabicPeriod"/>
            </a:pPr>
            <a:r>
              <a:rPr lang="el-GR" dirty="0">
                <a:solidFill>
                  <a:schemeClr val="dk1"/>
                </a:solidFill>
              </a:rPr>
              <a:t>Την μάρκα σας και τον αντίκτυπό σας</a:t>
            </a:r>
          </a:p>
          <a:p>
            <a:pPr marL="503763" indent="-342900">
              <a:lnSpc>
                <a:spcPct val="150000"/>
              </a:lnSpc>
              <a:buClr>
                <a:srgbClr val="660033"/>
              </a:buClr>
              <a:buSzPts val="1700"/>
              <a:buFont typeface="+mj-lt"/>
              <a:buAutoNum type="arabicPeriod"/>
            </a:pPr>
            <a:endParaRPr lang="el-GR" dirty="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cxnSp>
        <p:nvCxnSpPr>
          <p:cNvPr id="201" name="Google Shape;201;p41">
            <a:extLst>
              <a:ext uri="{C183D7F6-B498-43B3-948B-1728B52AA6E4}">
                <adec:decorative xmlns:adec="http://schemas.microsoft.com/office/drawing/2017/decorative" val="1"/>
              </a:ext>
            </a:extLst>
          </p:cNvPr>
          <p:cNvCxnSpPr>
            <a:cxnSpLocks/>
          </p:cNvCxnSpPr>
          <p:nvPr/>
        </p:nvCxnSpPr>
        <p:spPr>
          <a:xfrm>
            <a:off x="6096000" y="1475433"/>
            <a:ext cx="3566109" cy="1385116"/>
          </a:xfrm>
          <a:prstGeom prst="straightConnector1">
            <a:avLst/>
          </a:prstGeom>
          <a:noFill/>
          <a:ln w="38100" cap="flat" cmpd="sng">
            <a:solidFill>
              <a:srgbClr val="FFC000"/>
            </a:solidFill>
            <a:prstDash val="dot"/>
            <a:round/>
            <a:headEnd type="none" w="sm" len="sm"/>
            <a:tailEnd type="triangle" w="med" len="med"/>
          </a:ln>
        </p:spPr>
      </p:cxnSp>
      <p:cxnSp>
        <p:nvCxnSpPr>
          <p:cNvPr id="203" name="Google Shape;203;p41">
            <a:extLst>
              <a:ext uri="{C183D7F6-B498-43B3-948B-1728B52AA6E4}">
                <adec:decorative xmlns:adec="http://schemas.microsoft.com/office/drawing/2017/decorative" val="1"/>
              </a:ext>
            </a:extLst>
          </p:cNvPr>
          <p:cNvCxnSpPr>
            <a:cxnSpLocks/>
          </p:cNvCxnSpPr>
          <p:nvPr/>
        </p:nvCxnSpPr>
        <p:spPr>
          <a:xfrm>
            <a:off x="6096000" y="1475433"/>
            <a:ext cx="602283" cy="1419968"/>
          </a:xfrm>
          <a:prstGeom prst="straightConnector1">
            <a:avLst/>
          </a:prstGeom>
          <a:noFill/>
          <a:ln w="38100" cap="flat" cmpd="sng">
            <a:solidFill>
              <a:srgbClr val="FFC000"/>
            </a:solidFill>
            <a:prstDash val="dot"/>
            <a:round/>
            <a:headEnd type="none" w="sm" len="sm"/>
            <a:tailEnd type="triangle" w="med" len="med"/>
          </a:ln>
        </p:spPr>
      </p:cxnSp>
      <p:cxnSp>
        <p:nvCxnSpPr>
          <p:cNvPr id="204" name="Google Shape;204;p41">
            <a:extLst>
              <a:ext uri="{C183D7F6-B498-43B3-948B-1728B52AA6E4}">
                <adec:decorative xmlns:adec="http://schemas.microsoft.com/office/drawing/2017/decorative" val="1"/>
              </a:ext>
            </a:extLst>
          </p:cNvPr>
          <p:cNvCxnSpPr>
            <a:cxnSpLocks/>
            <a:endCxn id="209" idx="0"/>
          </p:cNvCxnSpPr>
          <p:nvPr/>
        </p:nvCxnSpPr>
        <p:spPr>
          <a:xfrm flipH="1">
            <a:off x="3890700" y="1475433"/>
            <a:ext cx="2205300" cy="1424051"/>
          </a:xfrm>
          <a:prstGeom prst="straightConnector1">
            <a:avLst/>
          </a:prstGeom>
          <a:noFill/>
          <a:ln w="38100" cap="flat" cmpd="sng">
            <a:solidFill>
              <a:srgbClr val="FFC000"/>
            </a:solidFill>
            <a:prstDash val="dot"/>
            <a:round/>
            <a:headEnd type="none" w="sm" len="sm"/>
            <a:tailEnd type="triangle" w="med" len="med"/>
          </a:ln>
        </p:spPr>
      </p:cxnSp>
      <p:sp>
        <p:nvSpPr>
          <p:cNvPr id="208" name="Google Shape;208;p41"/>
          <p:cNvSpPr txBox="1">
            <a:spLocks noGrp="1"/>
          </p:cNvSpPr>
          <p:nvPr>
            <p:ph type="title" idx="4294967295"/>
          </p:nvPr>
        </p:nvSpPr>
        <p:spPr>
          <a:xfrm>
            <a:off x="2414234" y="922633"/>
            <a:ext cx="9001933" cy="552800"/>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p>
            <a:pPr marL="160863" marR="0" lvl="0" indent="0" algn="l" defTabSz="457200" rtl="0" eaLnBrk="1" fontAlgn="auto" latinLnBrk="0" hangingPunct="1">
              <a:lnSpc>
                <a:spcPct val="100000"/>
              </a:lnSpc>
              <a:spcBef>
                <a:spcPts val="0"/>
              </a:spcBef>
              <a:spcAft>
                <a:spcPts val="0"/>
              </a:spcAft>
              <a:buClr>
                <a:srgbClr val="000000"/>
              </a:buClr>
              <a:buSzPts val="1700"/>
              <a:buFontTx/>
              <a:buNone/>
              <a:tabLst/>
              <a:defRPr/>
            </a:pPr>
            <a:r>
              <a:rPr kumimoji="0" lang="en-US" sz="2267" b="1" i="0" u="none" strike="noStrike" kern="1200" cap="none" spc="0" normalizeH="0" baseline="0" noProof="0" dirty="0">
                <a:ln>
                  <a:noFill/>
                </a:ln>
                <a:solidFill>
                  <a:srgbClr val="660033"/>
                </a:solidFill>
                <a:effectLst/>
                <a:uLnTx/>
                <a:uFillTx/>
                <a:latin typeface="Roboto"/>
                <a:ea typeface="Roboto"/>
                <a:cs typeface="Roboto"/>
                <a:sym typeface="Roboto"/>
              </a:rPr>
              <a:t>1. </a:t>
            </a:r>
            <a:r>
              <a:rPr kumimoji="0" lang="el-GR" sz="2267" b="1" i="0" u="none" strike="noStrike" kern="1200" cap="none" spc="0" normalizeH="0" baseline="0" noProof="0" dirty="0">
                <a:ln>
                  <a:noFill/>
                </a:ln>
                <a:solidFill>
                  <a:srgbClr val="660033"/>
                </a:solidFill>
                <a:effectLst/>
                <a:uLnTx/>
                <a:uFillTx/>
                <a:latin typeface="Roboto"/>
                <a:ea typeface="Roboto"/>
                <a:cs typeface="Roboto"/>
                <a:sym typeface="Roboto"/>
              </a:rPr>
              <a:t>Το τελικό προϊόν/ υπηρεσία</a:t>
            </a:r>
          </a:p>
        </p:txBody>
      </p:sp>
      <p:sp>
        <p:nvSpPr>
          <p:cNvPr id="209" name="Google Shape;209;p41"/>
          <p:cNvSpPr txBox="1"/>
          <p:nvPr/>
        </p:nvSpPr>
        <p:spPr>
          <a:xfrm>
            <a:off x="2307900" y="2899484"/>
            <a:ext cx="3165600" cy="2739171"/>
          </a:xfrm>
          <a:prstGeom prst="rect">
            <a:avLst/>
          </a:prstGeom>
          <a:noFill/>
          <a:ln>
            <a:noFill/>
          </a:ln>
        </p:spPr>
        <p:txBody>
          <a:bodyPr spcFirstLastPara="1" wrap="square" lIns="121900" tIns="121900" rIns="121900" bIns="121900" anchor="t" anchorCtr="0">
            <a:spAutoFit/>
          </a:bodyPr>
          <a:lstStyle/>
          <a:p>
            <a:r>
              <a:rPr lang="el-GR" b="1" dirty="0"/>
              <a:t>Διαφοροποίηση</a:t>
            </a:r>
            <a:r>
              <a:rPr lang="en-GB" b="1" dirty="0"/>
              <a:t> των τελικών πελατών σας</a:t>
            </a:r>
          </a:p>
          <a:p>
            <a:endParaRPr lang="en-US" dirty="0">
              <a:solidFill>
                <a:srgbClr val="000000"/>
              </a:solidFill>
              <a:highlight>
                <a:srgbClr val="FFFFFF"/>
              </a:highlight>
            </a:endParaRPr>
          </a:p>
          <a:p>
            <a:r>
              <a:rPr lang="el-GR" dirty="0">
                <a:solidFill>
                  <a:srgbClr val="000000"/>
                </a:solidFill>
                <a:highlight>
                  <a:srgbClr val="FFFFFF"/>
                </a:highlight>
              </a:rPr>
              <a:t>Πώληση του ίδιου προϊόντος/υπηρεσίας σε υψηλότερη τιμή ανάλογα το προφίλ του πελάτη για εξισορρόπηση του κόστους.</a:t>
            </a:r>
          </a:p>
          <a:p>
            <a:endParaRPr b="1" dirty="0"/>
          </a:p>
        </p:txBody>
      </p:sp>
      <p:sp>
        <p:nvSpPr>
          <p:cNvPr id="210" name="Google Shape;210;p41"/>
          <p:cNvSpPr txBox="1"/>
          <p:nvPr/>
        </p:nvSpPr>
        <p:spPr>
          <a:xfrm>
            <a:off x="5551700" y="2916965"/>
            <a:ext cx="3165600" cy="3016170"/>
          </a:xfrm>
          <a:prstGeom prst="rect">
            <a:avLst/>
          </a:prstGeom>
          <a:noFill/>
          <a:ln>
            <a:noFill/>
          </a:ln>
        </p:spPr>
        <p:txBody>
          <a:bodyPr spcFirstLastPara="1" wrap="square" lIns="121900" tIns="121900" rIns="121900" bIns="121900" anchor="t" anchorCtr="0">
            <a:spAutoFit/>
          </a:bodyPr>
          <a:lstStyle/>
          <a:p>
            <a:r>
              <a:rPr lang="el-GR" b="1" dirty="0"/>
              <a:t>Μοντέλο</a:t>
            </a:r>
            <a:r>
              <a:rPr lang="en-GB" b="1" dirty="0"/>
              <a:t> Freemium</a:t>
            </a:r>
          </a:p>
          <a:p>
            <a:endParaRPr lang="en-GB" b="1" dirty="0"/>
          </a:p>
          <a:p>
            <a:r>
              <a:rPr lang="el-GR" dirty="0">
                <a:solidFill>
                  <a:srgbClr val="000000"/>
                </a:solidFill>
              </a:rPr>
              <a:t>Επιτρέποντας σε όσους δεν μπορούν να αντέξουν οικονομικά την υπηρεσία σας να επωφεληθούν από αυτήν ούτως ή άλλως να έχουν πρόσβαση σε μια πιο «ελαφριά» έκδοση.</a:t>
            </a:r>
          </a:p>
          <a:p>
            <a:endParaRPr b="1" dirty="0"/>
          </a:p>
        </p:txBody>
      </p:sp>
      <p:sp>
        <p:nvSpPr>
          <p:cNvPr id="211" name="Google Shape;211;p41"/>
          <p:cNvSpPr txBox="1"/>
          <p:nvPr/>
        </p:nvSpPr>
        <p:spPr>
          <a:xfrm>
            <a:off x="8851768" y="2895401"/>
            <a:ext cx="2799761" cy="2185173"/>
          </a:xfrm>
          <a:prstGeom prst="rect">
            <a:avLst/>
          </a:prstGeom>
          <a:noFill/>
          <a:ln>
            <a:noFill/>
          </a:ln>
        </p:spPr>
        <p:txBody>
          <a:bodyPr spcFirstLastPara="1" wrap="square" lIns="121900" tIns="121900" rIns="121900" bIns="121900" anchor="t" anchorCtr="0">
            <a:spAutoFit/>
          </a:bodyPr>
          <a:lstStyle/>
          <a:p>
            <a:r>
              <a:rPr lang="en-GB" b="1" dirty="0"/>
              <a:t>Pay as you Go</a:t>
            </a:r>
          </a:p>
          <a:p>
            <a:endParaRPr lang="en-US" dirty="0">
              <a:solidFill>
                <a:schemeClr val="dk1"/>
              </a:solidFill>
              <a:highlight>
                <a:srgbClr val="FFFFFF"/>
              </a:highlight>
            </a:endParaRPr>
          </a:p>
          <a:p>
            <a:r>
              <a:rPr lang="el-GR" dirty="0">
                <a:solidFill>
                  <a:schemeClr val="dk1"/>
                </a:solidFill>
                <a:highlight>
                  <a:srgbClr val="FFFFFF"/>
                </a:highlight>
              </a:rPr>
              <a:t>Προσαρμογή της μορφής σας σύμφωνα με την ικανότητα πληρωμής του πελάτη.</a:t>
            </a:r>
            <a:endParaRPr lang="el-GR" dirty="0">
              <a:solidFill>
                <a:srgbClr val="000000"/>
              </a:solidFill>
            </a:endParaRPr>
          </a:p>
          <a:p>
            <a:endParaRPr b="1" dirty="0">
              <a:solidFill>
                <a:srgbClr val="3EA3ED"/>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9" name="Google Shape;219;p42"/>
          <p:cNvSpPr txBox="1">
            <a:spLocks noGrp="1"/>
          </p:cNvSpPr>
          <p:nvPr>
            <p:ph type="title" idx="4294967295"/>
          </p:nvPr>
        </p:nvSpPr>
        <p:spPr>
          <a:xfrm>
            <a:off x="2389983" y="425893"/>
            <a:ext cx="9035303"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Διαφοροποίηση των τελικών πελατών σας</a:t>
            </a:r>
          </a:p>
        </p:txBody>
      </p:sp>
      <p:pic>
        <p:nvPicPr>
          <p:cNvPr id="217" name="Google Shape;217;p42" descr="Εγκαταστάσεις παραγωγής του ιδρύματος"/>
          <p:cNvPicPr preferRelativeResize="0"/>
          <p:nvPr/>
        </p:nvPicPr>
        <p:blipFill rotWithShape="1">
          <a:blip r:embed="rId3">
            <a:alphaModFix/>
          </a:blip>
          <a:srcRect/>
          <a:stretch/>
        </p:blipFill>
        <p:spPr>
          <a:xfrm>
            <a:off x="2460712" y="2473644"/>
            <a:ext cx="8104909" cy="4052455"/>
          </a:xfrm>
          <a:prstGeom prst="rect">
            <a:avLst/>
          </a:prstGeom>
          <a:noFill/>
          <a:ln>
            <a:noFill/>
          </a:ln>
        </p:spPr>
      </p:pic>
      <p:pic>
        <p:nvPicPr>
          <p:cNvPr id="218" name="Google Shape;218;p42" descr="Λογότυπο ιδρύματος Antenna Foundation"/>
          <p:cNvPicPr preferRelativeResize="0"/>
          <p:nvPr/>
        </p:nvPicPr>
        <p:blipFill rotWithShape="1">
          <a:blip r:embed="rId4">
            <a:alphaModFix/>
          </a:blip>
          <a:srcRect/>
          <a:stretch/>
        </p:blipFill>
        <p:spPr>
          <a:xfrm>
            <a:off x="2460712" y="1470027"/>
            <a:ext cx="3044256" cy="6673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7" name="Google Shape;227;p43"/>
          <p:cNvSpPr txBox="1">
            <a:spLocks noGrp="1"/>
          </p:cNvSpPr>
          <p:nvPr>
            <p:ph type="title" idx="4294967295"/>
          </p:nvPr>
        </p:nvSpPr>
        <p:spPr>
          <a:xfrm>
            <a:off x="2497405" y="537254"/>
            <a:ext cx="9161695"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Μοντέλο </a:t>
            </a:r>
            <a:r>
              <a:rPr kumimoji="0" lang="en-GB" sz="3000" b="1" i="0" u="none" strike="noStrike" kern="1200" cap="none" spc="0" normalizeH="0" baseline="0" noProof="0" dirty="0">
                <a:ln>
                  <a:noFill/>
                </a:ln>
                <a:solidFill>
                  <a:srgbClr val="660033"/>
                </a:solidFill>
                <a:effectLst/>
                <a:uLnTx/>
                <a:uFillTx/>
                <a:latin typeface="+mn-lt"/>
                <a:ea typeface="+mn-ea"/>
                <a:cs typeface="+mn-cs"/>
              </a:rPr>
              <a:t>Freemium</a:t>
            </a:r>
          </a:p>
        </p:txBody>
      </p:sp>
      <p:pic>
        <p:nvPicPr>
          <p:cNvPr id="225" name="Google Shape;225;p43" descr="Λογότυπο αλυσίδας νοσοκομείων Aravid Eye Care System"/>
          <p:cNvPicPr preferRelativeResize="0"/>
          <p:nvPr/>
        </p:nvPicPr>
        <p:blipFill rotWithShape="1">
          <a:blip r:embed="rId3">
            <a:alphaModFix/>
          </a:blip>
          <a:srcRect/>
          <a:stretch/>
        </p:blipFill>
        <p:spPr>
          <a:xfrm>
            <a:off x="2497405" y="2175837"/>
            <a:ext cx="3016871" cy="1971957"/>
          </a:xfrm>
          <a:prstGeom prst="rect">
            <a:avLst/>
          </a:prstGeom>
          <a:noFill/>
          <a:ln>
            <a:noFill/>
          </a:ln>
        </p:spPr>
      </p:pic>
      <p:pic>
        <p:nvPicPr>
          <p:cNvPr id="226" name="Google Shape;226;p43" descr="Στιγμιότυπο αιμοληψίας σε νοσοκομείο"/>
          <p:cNvPicPr preferRelativeResize="0"/>
          <p:nvPr/>
        </p:nvPicPr>
        <p:blipFill rotWithShape="1">
          <a:blip r:embed="rId4">
            <a:alphaModFix/>
          </a:blip>
          <a:srcRect/>
          <a:stretch/>
        </p:blipFill>
        <p:spPr>
          <a:xfrm>
            <a:off x="6490934" y="1820135"/>
            <a:ext cx="5211166" cy="392078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5" name="Google Shape;235;p44"/>
          <p:cNvSpPr txBox="1">
            <a:spLocks noGrp="1"/>
          </p:cNvSpPr>
          <p:nvPr>
            <p:ph type="title" idx="4294967295"/>
          </p:nvPr>
        </p:nvSpPr>
        <p:spPr>
          <a:xfrm>
            <a:off x="2400182" y="581305"/>
            <a:ext cx="6036807"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660033"/>
                </a:solidFill>
                <a:effectLst/>
                <a:uLnTx/>
                <a:uFillTx/>
                <a:latin typeface="+mn-lt"/>
                <a:ea typeface="+mn-ea"/>
                <a:cs typeface="+mn-cs"/>
              </a:rPr>
              <a:t>Pay as you Go</a:t>
            </a:r>
          </a:p>
        </p:txBody>
      </p:sp>
      <p:pic>
        <p:nvPicPr>
          <p:cNvPr id="233" name="Google Shape;233;p44" descr="Λογότυπο εταιρίας Sunna Design"/>
          <p:cNvPicPr preferRelativeResize="0"/>
          <p:nvPr/>
        </p:nvPicPr>
        <p:blipFill rotWithShape="1">
          <a:blip r:embed="rId3">
            <a:alphaModFix/>
          </a:blip>
          <a:srcRect/>
          <a:stretch/>
        </p:blipFill>
        <p:spPr>
          <a:xfrm>
            <a:off x="2252530" y="2144752"/>
            <a:ext cx="2333565" cy="2125831"/>
          </a:xfrm>
          <a:prstGeom prst="rect">
            <a:avLst/>
          </a:prstGeom>
          <a:noFill/>
          <a:ln>
            <a:noFill/>
          </a:ln>
        </p:spPr>
      </p:pic>
      <p:pic>
        <p:nvPicPr>
          <p:cNvPr id="234" name="Google Shape;234;p44" descr="Στιγμιότυπο διαφήμισης της εταιρίας"/>
          <p:cNvPicPr preferRelativeResize="0"/>
          <p:nvPr/>
        </p:nvPicPr>
        <p:blipFill rotWithShape="1">
          <a:blip r:embed="rId4">
            <a:alphaModFix/>
          </a:blip>
          <a:srcRect/>
          <a:stretch/>
        </p:blipFill>
        <p:spPr>
          <a:xfrm>
            <a:off x="5261575" y="1938485"/>
            <a:ext cx="6036807" cy="29728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8" name="Google Shape;248;p45"/>
          <p:cNvSpPr txBox="1">
            <a:spLocks noGrp="1"/>
          </p:cNvSpPr>
          <p:nvPr>
            <p:ph type="title" idx="4294967295"/>
          </p:nvPr>
        </p:nvSpPr>
        <p:spPr>
          <a:xfrm>
            <a:off x="2460396" y="591861"/>
            <a:ext cx="7529910" cy="552800"/>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r>
              <a:rPr kumimoji="0" lang="el-GR" sz="3000" b="1" i="0" u="none" strike="noStrike" kern="1200" cap="none" spc="0" normalizeH="0" baseline="0" noProof="0" dirty="0">
                <a:ln>
                  <a:noFill/>
                </a:ln>
                <a:solidFill>
                  <a:srgbClr val="660033"/>
                </a:solidFill>
                <a:effectLst/>
                <a:uLnTx/>
                <a:uFillTx/>
                <a:latin typeface="Roboto"/>
                <a:ea typeface="Roboto"/>
                <a:cs typeface="Roboto"/>
                <a:sym typeface="Roboto"/>
              </a:rPr>
              <a:t>2. Οι </a:t>
            </a:r>
            <a:r>
              <a:rPr kumimoji="0" lang="el-GR" sz="3000" b="1" i="0" u="none" strike="noStrike" kern="1200" cap="none" spc="0" normalizeH="0" baseline="0" noProof="0" dirty="0">
                <a:ln>
                  <a:noFill/>
                </a:ln>
                <a:solidFill>
                  <a:srgbClr val="660033"/>
                </a:solidFill>
                <a:effectLst/>
                <a:uLnTx/>
                <a:uFillTx/>
                <a:latin typeface="+mn-lt"/>
                <a:ea typeface="Roboto"/>
                <a:cs typeface="Roboto"/>
                <a:sym typeface="Roboto"/>
              </a:rPr>
              <a:t>δεξιότητες</a:t>
            </a:r>
            <a:r>
              <a:rPr kumimoji="0" lang="el-GR" sz="3000" b="1" i="0" u="none" strike="noStrike" kern="1200" cap="none" spc="0" normalizeH="0" baseline="0" noProof="0" dirty="0">
                <a:ln>
                  <a:noFill/>
                </a:ln>
                <a:solidFill>
                  <a:srgbClr val="660033"/>
                </a:solidFill>
                <a:effectLst/>
                <a:uLnTx/>
                <a:uFillTx/>
                <a:latin typeface="Roboto"/>
                <a:ea typeface="Roboto"/>
                <a:cs typeface="Roboto"/>
                <a:sym typeface="Roboto"/>
              </a:rPr>
              <a:t> και τα προτερήματά σας</a:t>
            </a:r>
          </a:p>
        </p:txBody>
      </p:sp>
      <p:sp>
        <p:nvSpPr>
          <p:cNvPr id="247" name="Google Shape;247;p45"/>
          <p:cNvSpPr txBox="1"/>
          <p:nvPr/>
        </p:nvSpPr>
        <p:spPr>
          <a:xfrm>
            <a:off x="2347000" y="2882230"/>
            <a:ext cx="3931252" cy="3154669"/>
          </a:xfrm>
          <a:prstGeom prst="rect">
            <a:avLst/>
          </a:prstGeom>
          <a:noFill/>
          <a:ln>
            <a:noFill/>
          </a:ln>
        </p:spPr>
        <p:txBody>
          <a:bodyPr spcFirstLastPara="1" wrap="square" lIns="121900" tIns="121900" rIns="121900" bIns="121900" anchor="t" anchorCtr="0">
            <a:spAutoFit/>
          </a:bodyPr>
          <a:lstStyle/>
          <a:p>
            <a:pPr>
              <a:lnSpc>
                <a:spcPct val="150000"/>
              </a:lnSpc>
            </a:pPr>
            <a:r>
              <a:rPr lang="el-GR" b="1" dirty="0"/>
              <a:t>Δεξιότητες</a:t>
            </a:r>
          </a:p>
          <a:p>
            <a:pPr>
              <a:lnSpc>
                <a:spcPct val="150000"/>
              </a:lnSpc>
              <a:buClr>
                <a:srgbClr val="000000"/>
              </a:buClr>
              <a:buSzPts val="1200"/>
            </a:pPr>
            <a:r>
              <a:rPr lang="el-GR" dirty="0">
                <a:solidFill>
                  <a:srgbClr val="000000"/>
                </a:solidFill>
                <a:highlight>
                  <a:srgbClr val="FFFFFF"/>
                </a:highlight>
                <a:ea typeface="Roboto"/>
                <a:cs typeface="Roboto"/>
                <a:sym typeface="Roboto"/>
              </a:rPr>
              <a:t>Προσφέροντας  τις δεξιότητές σας σε άτομα ενδιαφέρονται και που μπορούν να σας πληρώσουν σωστά.</a:t>
            </a:r>
          </a:p>
          <a:p>
            <a:pPr>
              <a:lnSpc>
                <a:spcPct val="150000"/>
              </a:lnSpc>
              <a:buClr>
                <a:srgbClr val="000000"/>
              </a:buClr>
              <a:buSzPts val="1800"/>
            </a:pPr>
            <a:endParaRPr lang="el-GR" b="1" dirty="0">
              <a:solidFill>
                <a:srgbClr val="000000"/>
              </a:solidFill>
              <a:highlight>
                <a:srgbClr val="FFFFFF"/>
              </a:highlight>
              <a:ea typeface="Comfortaa"/>
              <a:cs typeface="Comfortaa"/>
              <a:sym typeface="Comfortaa"/>
            </a:endParaRPr>
          </a:p>
          <a:p>
            <a:pPr>
              <a:lnSpc>
                <a:spcPct val="150000"/>
              </a:lnSpc>
            </a:pPr>
            <a:endParaRPr b="1" dirty="0">
              <a:solidFill>
                <a:srgbClr val="3EA3ED"/>
              </a:solidFill>
            </a:endParaRPr>
          </a:p>
        </p:txBody>
      </p:sp>
      <p:sp>
        <p:nvSpPr>
          <p:cNvPr id="246" name="Google Shape;246;p45"/>
          <p:cNvSpPr txBox="1"/>
          <p:nvPr/>
        </p:nvSpPr>
        <p:spPr>
          <a:xfrm>
            <a:off x="6884652" y="2882230"/>
            <a:ext cx="4355183" cy="2323673"/>
          </a:xfrm>
          <a:prstGeom prst="rect">
            <a:avLst/>
          </a:prstGeom>
          <a:noFill/>
          <a:ln>
            <a:noFill/>
          </a:ln>
        </p:spPr>
        <p:txBody>
          <a:bodyPr spcFirstLastPara="1" wrap="square" lIns="121900" tIns="121900" rIns="121900" bIns="121900" anchor="t" anchorCtr="0">
            <a:spAutoFit/>
          </a:bodyPr>
          <a:lstStyle/>
          <a:p>
            <a:pPr>
              <a:lnSpc>
                <a:spcPct val="150000"/>
              </a:lnSpc>
            </a:pPr>
            <a:r>
              <a:rPr lang="el-GR" b="1" dirty="0"/>
              <a:t>Προτερήματα</a:t>
            </a:r>
          </a:p>
          <a:p>
            <a:pPr>
              <a:lnSpc>
                <a:spcPct val="150000"/>
              </a:lnSpc>
            </a:pPr>
            <a:r>
              <a:rPr lang="el-GR" dirty="0">
                <a:solidFill>
                  <a:schemeClr val="dk1"/>
                </a:solidFill>
                <a:highlight>
                  <a:srgbClr val="FFFFFF"/>
                </a:highlight>
                <a:ea typeface="Roboto"/>
                <a:cs typeface="Roboto"/>
                <a:sym typeface="Roboto"/>
              </a:rPr>
              <a:t>Παρέχοντας στους νέους πελάτες σας πρόσβαση στα προτερήματά σας (τεχνικά, ανθρώπινα κ.λπ.).</a:t>
            </a:r>
            <a:endParaRPr lang="el-GR" dirty="0">
              <a:solidFill>
                <a:srgbClr val="000000"/>
              </a:solidFill>
              <a:ea typeface="Roboto"/>
              <a:cs typeface="Roboto"/>
              <a:sym typeface="Roboto"/>
            </a:endParaRPr>
          </a:p>
          <a:p>
            <a:pPr>
              <a:lnSpc>
                <a:spcPct val="150000"/>
              </a:lnSpc>
            </a:pPr>
            <a:endParaRPr b="1" dirty="0">
              <a:solidFill>
                <a:srgbClr val="3EA3ED"/>
              </a:solidFill>
            </a:endParaRPr>
          </a:p>
        </p:txBody>
      </p:sp>
      <p:cxnSp>
        <p:nvCxnSpPr>
          <p:cNvPr id="240" name="Google Shape;240;p45">
            <a:extLst>
              <a:ext uri="{C183D7F6-B498-43B3-948B-1728B52AA6E4}">
                <adec:decorative xmlns:adec="http://schemas.microsoft.com/office/drawing/2017/decorative" val="1"/>
              </a:ext>
            </a:extLst>
          </p:cNvPr>
          <p:cNvCxnSpPr>
            <a:cxnSpLocks/>
          </p:cNvCxnSpPr>
          <p:nvPr/>
        </p:nvCxnSpPr>
        <p:spPr>
          <a:xfrm>
            <a:off x="6096000" y="1373833"/>
            <a:ext cx="2633100" cy="1508397"/>
          </a:xfrm>
          <a:prstGeom prst="straightConnector1">
            <a:avLst/>
          </a:prstGeom>
          <a:noFill/>
          <a:ln w="38100" cap="flat" cmpd="sng">
            <a:solidFill>
              <a:srgbClr val="FFC000"/>
            </a:solidFill>
            <a:prstDash val="dot"/>
            <a:round/>
            <a:headEnd type="none" w="sm" len="sm"/>
            <a:tailEnd type="triangle" w="med" len="med"/>
          </a:ln>
        </p:spPr>
      </p:cxnSp>
      <p:cxnSp>
        <p:nvCxnSpPr>
          <p:cNvPr id="243" name="Google Shape;243;p45">
            <a:extLst>
              <a:ext uri="{C183D7F6-B498-43B3-948B-1728B52AA6E4}">
                <adec:decorative xmlns:adec="http://schemas.microsoft.com/office/drawing/2017/decorative" val="1"/>
              </a:ext>
            </a:extLst>
          </p:cNvPr>
          <p:cNvCxnSpPr>
            <a:cxnSpLocks/>
            <a:endCxn id="247" idx="0"/>
          </p:cNvCxnSpPr>
          <p:nvPr/>
        </p:nvCxnSpPr>
        <p:spPr>
          <a:xfrm flipH="1">
            <a:off x="4312626" y="1373833"/>
            <a:ext cx="1783374" cy="1508397"/>
          </a:xfrm>
          <a:prstGeom prst="straightConnector1">
            <a:avLst/>
          </a:prstGeom>
          <a:noFill/>
          <a:ln w="38100" cap="flat" cmpd="sng">
            <a:solidFill>
              <a:srgbClr val="FFC000"/>
            </a:solidFill>
            <a:prstDash val="dot"/>
            <a:round/>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8"/>
          <p:cNvSpPr txBox="1">
            <a:spLocks noGrp="1"/>
          </p:cNvSpPr>
          <p:nvPr>
            <p:ph type="title"/>
          </p:nvPr>
        </p:nvSpPr>
        <p:spPr>
          <a:xfrm>
            <a:off x="2592925" y="514115"/>
            <a:ext cx="8911687" cy="695643"/>
          </a:xfrm>
          <a:prstGeom prst="rect">
            <a:avLst/>
          </a:prstGeom>
        </p:spPr>
        <p:txBody>
          <a:bodyPr spcFirstLastPara="1" vert="horz" wrap="square" lIns="121900" tIns="121900" rIns="121900" bIns="121900" rtlCol="0" anchor="t" anchorCtr="0">
            <a:noAutofit/>
          </a:bodyPr>
          <a:lstStyle/>
          <a:p>
            <a:r>
              <a:rPr lang="el-GR" sz="3000" b="1" dirty="0">
                <a:solidFill>
                  <a:srgbClr val="660033"/>
                </a:solidFill>
              </a:rPr>
              <a:t>Περιεχόμενα</a:t>
            </a:r>
            <a:endParaRPr sz="3000" b="1" dirty="0">
              <a:solidFill>
                <a:srgbClr val="660033"/>
              </a:solidFill>
            </a:endParaRPr>
          </a:p>
        </p:txBody>
      </p:sp>
      <p:sp>
        <p:nvSpPr>
          <p:cNvPr id="112" name="Google Shape;112;p28"/>
          <p:cNvSpPr txBox="1">
            <a:spLocks noGrp="1"/>
          </p:cNvSpPr>
          <p:nvPr>
            <p:ph idx="1"/>
          </p:nvPr>
        </p:nvSpPr>
        <p:spPr>
          <a:xfrm>
            <a:off x="2592925" y="2067612"/>
            <a:ext cx="8915400" cy="3777622"/>
          </a:xfrm>
          <a:prstGeom prst="rect">
            <a:avLst/>
          </a:prstGeom>
        </p:spPr>
        <p:txBody>
          <a:bodyPr spcFirstLastPara="1" vert="horz" wrap="square" lIns="121900" tIns="121900" rIns="121900" bIns="121900" rtlCol="0" anchor="t" anchorCtr="0">
            <a:normAutofit/>
          </a:bodyPr>
          <a:lstStyle/>
          <a:p>
            <a:pPr>
              <a:lnSpc>
                <a:spcPct val="150000"/>
              </a:lnSpc>
              <a:buClr>
                <a:srgbClr val="660033"/>
              </a:buClr>
              <a:buFont typeface="Wingdings 3" panose="05040102010807070707" pitchFamily="18" charset="2"/>
              <a:buChar char=""/>
            </a:pPr>
            <a:r>
              <a:rPr lang="el-GR" b="1" dirty="0">
                <a:solidFill>
                  <a:schemeClr val="dk1"/>
                </a:solidFill>
              </a:rPr>
              <a:t>Προϋπολογισμός</a:t>
            </a:r>
            <a:r>
              <a:rPr lang="en-GB" b="1" dirty="0">
                <a:solidFill>
                  <a:schemeClr val="dk1"/>
                </a:solidFill>
              </a:rPr>
              <a:t>:</a:t>
            </a:r>
            <a:r>
              <a:rPr lang="en-GB" dirty="0">
                <a:solidFill>
                  <a:schemeClr val="dk1"/>
                </a:solidFill>
              </a:rPr>
              <a:t> γνωριμία με το βασικότερο εργαλείο ενός επιχειρηματία</a:t>
            </a:r>
            <a:endParaRPr dirty="0">
              <a:solidFill>
                <a:schemeClr val="dk1"/>
              </a:solidFill>
            </a:endParaRPr>
          </a:p>
          <a:p>
            <a:pPr>
              <a:lnSpc>
                <a:spcPct val="150000"/>
              </a:lnSpc>
              <a:spcBef>
                <a:spcPts val="1333"/>
              </a:spcBef>
              <a:buClr>
                <a:srgbClr val="660033"/>
              </a:buClr>
              <a:buFont typeface="Wingdings 3" panose="05040102010807070707" pitchFamily="18" charset="2"/>
              <a:buChar char=""/>
            </a:pPr>
            <a:r>
              <a:rPr lang="el-GR" b="1" dirty="0">
                <a:solidFill>
                  <a:schemeClr val="dk1"/>
                </a:solidFill>
              </a:rPr>
              <a:t>Δομές</a:t>
            </a:r>
            <a:r>
              <a:rPr lang="en-GB" b="1" dirty="0">
                <a:solidFill>
                  <a:schemeClr val="dk1"/>
                </a:solidFill>
              </a:rPr>
              <a:t> </a:t>
            </a:r>
            <a:r>
              <a:rPr lang="el-GR" b="1" dirty="0">
                <a:solidFill>
                  <a:schemeClr val="dk1"/>
                </a:solidFill>
              </a:rPr>
              <a:t>εσόδων</a:t>
            </a:r>
            <a:r>
              <a:rPr lang="en-GB" b="1" dirty="0">
                <a:solidFill>
                  <a:schemeClr val="dk1"/>
                </a:solidFill>
              </a:rPr>
              <a:t>/</a:t>
            </a:r>
            <a:r>
              <a:rPr lang="el-GR" b="1" dirty="0">
                <a:solidFill>
                  <a:schemeClr val="dk1"/>
                </a:solidFill>
              </a:rPr>
              <a:t> εξόδων</a:t>
            </a:r>
            <a:r>
              <a:rPr lang="en-GB" b="1" dirty="0">
                <a:solidFill>
                  <a:schemeClr val="dk1"/>
                </a:solidFill>
              </a:rPr>
              <a:t>: </a:t>
            </a:r>
            <a:r>
              <a:rPr lang="el-GR" dirty="0">
                <a:solidFill>
                  <a:schemeClr val="dk1"/>
                </a:solidFill>
              </a:rPr>
              <a:t>οικονομική</a:t>
            </a:r>
            <a:r>
              <a:rPr lang="en-GB" dirty="0">
                <a:solidFill>
                  <a:schemeClr val="dk1"/>
                </a:solidFill>
              </a:rPr>
              <a:t> </a:t>
            </a:r>
            <a:r>
              <a:rPr lang="el-GR" dirty="0">
                <a:solidFill>
                  <a:schemeClr val="dk1"/>
                </a:solidFill>
              </a:rPr>
              <a:t>διάρθρωση</a:t>
            </a:r>
            <a:r>
              <a:rPr lang="en-GB" dirty="0">
                <a:solidFill>
                  <a:schemeClr val="dk1"/>
                </a:solidFill>
              </a:rPr>
              <a:t> και </a:t>
            </a:r>
            <a:r>
              <a:rPr lang="el-GR" dirty="0">
                <a:solidFill>
                  <a:schemeClr val="dk1"/>
                </a:solidFill>
              </a:rPr>
              <a:t>πως</a:t>
            </a:r>
            <a:r>
              <a:rPr lang="en-GB" dirty="0">
                <a:solidFill>
                  <a:schemeClr val="dk1"/>
                </a:solidFill>
              </a:rPr>
              <a:t> </a:t>
            </a:r>
            <a:r>
              <a:rPr lang="el-GR" dirty="0">
                <a:solidFill>
                  <a:schemeClr val="dk1"/>
                </a:solidFill>
              </a:rPr>
              <a:t>αντανακλάται</a:t>
            </a:r>
            <a:r>
              <a:rPr lang="en-GB" dirty="0">
                <a:solidFill>
                  <a:schemeClr val="dk1"/>
                </a:solidFill>
              </a:rPr>
              <a:t> στο επιχειρηματικό μοντέλο</a:t>
            </a:r>
            <a:endParaRPr dirty="0">
              <a:solidFill>
                <a:schemeClr val="dk1"/>
              </a:solidFill>
            </a:endParaRPr>
          </a:p>
          <a:p>
            <a:pPr>
              <a:lnSpc>
                <a:spcPct val="150000"/>
              </a:lnSpc>
              <a:spcBef>
                <a:spcPts val="1333"/>
              </a:spcBef>
              <a:spcAft>
                <a:spcPts val="1333"/>
              </a:spcAft>
              <a:buClr>
                <a:srgbClr val="660033"/>
              </a:buClr>
              <a:buFont typeface="Wingdings 3" panose="05040102010807070707" pitchFamily="18" charset="2"/>
              <a:buChar char=""/>
            </a:pPr>
            <a:r>
              <a:rPr lang="el-GR" b="1" dirty="0">
                <a:solidFill>
                  <a:schemeClr val="dk1"/>
                </a:solidFill>
              </a:rPr>
              <a:t>Ρευστότητα</a:t>
            </a:r>
            <a:r>
              <a:rPr lang="en-GB" b="1" dirty="0">
                <a:solidFill>
                  <a:schemeClr val="dk1"/>
                </a:solidFill>
              </a:rPr>
              <a:t>:</a:t>
            </a:r>
            <a:r>
              <a:rPr lang="en-GB" dirty="0">
                <a:solidFill>
                  <a:schemeClr val="dk1"/>
                </a:solidFill>
              </a:rPr>
              <a:t> τρόποι για να την εξασφαλίσουμε- εργαλεία και χρηματοδοτικά εργαλεία </a:t>
            </a:r>
            <a:endParaRPr dirty="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6" name="Google Shape;256;p46"/>
          <p:cNvSpPr txBox="1">
            <a:spLocks noGrp="1"/>
          </p:cNvSpPr>
          <p:nvPr>
            <p:ph type="title" idx="4294967295"/>
          </p:nvPr>
        </p:nvSpPr>
        <p:spPr>
          <a:xfrm>
            <a:off x="2703850" y="713631"/>
            <a:ext cx="8617742"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Δεξιότητες</a:t>
            </a:r>
          </a:p>
        </p:txBody>
      </p:sp>
      <p:pic>
        <p:nvPicPr>
          <p:cNvPr id="255" name="Google Shape;255;p46" descr="Λογότυπο οργανισμού Ithaca"/>
          <p:cNvPicPr preferRelativeResize="0"/>
          <p:nvPr/>
        </p:nvPicPr>
        <p:blipFill rotWithShape="1">
          <a:blip r:embed="rId3">
            <a:alphaModFix/>
          </a:blip>
          <a:srcRect/>
          <a:stretch/>
        </p:blipFill>
        <p:spPr>
          <a:xfrm>
            <a:off x="2504292" y="3150171"/>
            <a:ext cx="2807033" cy="939800"/>
          </a:xfrm>
          <a:prstGeom prst="rect">
            <a:avLst/>
          </a:prstGeom>
          <a:noFill/>
          <a:ln>
            <a:noFill/>
          </a:ln>
        </p:spPr>
      </p:pic>
      <p:pic>
        <p:nvPicPr>
          <p:cNvPr id="254" name="Google Shape;254;p46" descr="Στιγμιότυπο εν ώρα εργασίας"/>
          <p:cNvPicPr preferRelativeResize="0"/>
          <p:nvPr/>
        </p:nvPicPr>
        <p:blipFill rotWithShape="1">
          <a:blip r:embed="rId4">
            <a:alphaModFix/>
          </a:blip>
          <a:srcRect/>
          <a:stretch/>
        </p:blipFill>
        <p:spPr>
          <a:xfrm>
            <a:off x="6202837" y="2582944"/>
            <a:ext cx="4877266" cy="29411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4" name="Google Shape;264;p47"/>
          <p:cNvSpPr txBox="1">
            <a:spLocks noGrp="1"/>
          </p:cNvSpPr>
          <p:nvPr>
            <p:ph type="title" idx="4294967295"/>
          </p:nvPr>
        </p:nvSpPr>
        <p:spPr>
          <a:xfrm>
            <a:off x="2421224" y="656011"/>
            <a:ext cx="6647362"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Προτερήματα</a:t>
            </a:r>
          </a:p>
        </p:txBody>
      </p:sp>
      <p:pic>
        <p:nvPicPr>
          <p:cNvPr id="262" name="Google Shape;262;p47" descr="Λογότυπο δράσης Metadrasi"/>
          <p:cNvPicPr preferRelativeResize="0"/>
          <p:nvPr/>
        </p:nvPicPr>
        <p:blipFill rotWithShape="1">
          <a:blip r:embed="rId3">
            <a:alphaModFix/>
          </a:blip>
          <a:srcRect/>
          <a:stretch/>
        </p:blipFill>
        <p:spPr>
          <a:xfrm>
            <a:off x="2516957" y="2714446"/>
            <a:ext cx="2552608" cy="1197678"/>
          </a:xfrm>
          <a:prstGeom prst="rect">
            <a:avLst/>
          </a:prstGeom>
          <a:noFill/>
          <a:ln>
            <a:noFill/>
          </a:ln>
        </p:spPr>
      </p:pic>
      <p:pic>
        <p:nvPicPr>
          <p:cNvPr id="263" name="Google Shape;263;p47" descr="Συμμετέχουσες εργαζόμενες στη δράση"/>
          <p:cNvPicPr preferRelativeResize="0"/>
          <p:nvPr/>
        </p:nvPicPr>
        <p:blipFill rotWithShape="1">
          <a:blip r:embed="rId4">
            <a:alphaModFix/>
          </a:blip>
          <a:srcRect/>
          <a:stretch/>
        </p:blipFill>
        <p:spPr>
          <a:xfrm>
            <a:off x="5514680" y="2273694"/>
            <a:ext cx="5946800" cy="31938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cxnSp>
        <p:nvCxnSpPr>
          <p:cNvPr id="269" name="Google Shape;269;p48">
            <a:extLst>
              <a:ext uri="{C183D7F6-B498-43B3-948B-1728B52AA6E4}">
                <adec:decorative xmlns:adec="http://schemas.microsoft.com/office/drawing/2017/decorative" val="1"/>
              </a:ext>
            </a:extLst>
          </p:cNvPr>
          <p:cNvCxnSpPr>
            <a:cxnSpLocks/>
          </p:cNvCxnSpPr>
          <p:nvPr/>
        </p:nvCxnSpPr>
        <p:spPr>
          <a:xfrm>
            <a:off x="6096000" y="1373833"/>
            <a:ext cx="3349658" cy="1240397"/>
          </a:xfrm>
          <a:prstGeom prst="straightConnector1">
            <a:avLst/>
          </a:prstGeom>
          <a:noFill/>
          <a:ln w="38100" cap="flat" cmpd="sng">
            <a:solidFill>
              <a:srgbClr val="FFC000"/>
            </a:solidFill>
            <a:prstDash val="dot"/>
            <a:round/>
            <a:headEnd type="none" w="sm" len="sm"/>
            <a:tailEnd type="triangle" w="med" len="med"/>
          </a:ln>
        </p:spPr>
      </p:cxnSp>
      <p:cxnSp>
        <p:nvCxnSpPr>
          <p:cNvPr id="271" name="Google Shape;271;p48">
            <a:extLst>
              <a:ext uri="{C183D7F6-B498-43B3-948B-1728B52AA6E4}">
                <adec:decorative xmlns:adec="http://schemas.microsoft.com/office/drawing/2017/decorative" val="1"/>
              </a:ext>
            </a:extLst>
          </p:cNvPr>
          <p:cNvCxnSpPr>
            <a:cxnSpLocks/>
          </p:cNvCxnSpPr>
          <p:nvPr/>
        </p:nvCxnSpPr>
        <p:spPr>
          <a:xfrm>
            <a:off x="6096000" y="1373833"/>
            <a:ext cx="60400" cy="1274251"/>
          </a:xfrm>
          <a:prstGeom prst="straightConnector1">
            <a:avLst/>
          </a:prstGeom>
          <a:noFill/>
          <a:ln w="38100" cap="flat" cmpd="sng">
            <a:solidFill>
              <a:srgbClr val="FFC000"/>
            </a:solidFill>
            <a:prstDash val="dot"/>
            <a:round/>
            <a:headEnd type="none" w="sm" len="sm"/>
            <a:tailEnd type="triangle" w="med" len="med"/>
          </a:ln>
        </p:spPr>
      </p:cxnSp>
      <p:cxnSp>
        <p:nvCxnSpPr>
          <p:cNvPr id="272" name="Google Shape;272;p48">
            <a:extLst>
              <a:ext uri="{C183D7F6-B498-43B3-948B-1728B52AA6E4}">
                <adec:decorative xmlns:adec="http://schemas.microsoft.com/office/drawing/2017/decorative" val="1"/>
              </a:ext>
            </a:extLst>
          </p:cNvPr>
          <p:cNvCxnSpPr/>
          <p:nvPr/>
        </p:nvCxnSpPr>
        <p:spPr>
          <a:xfrm flipH="1">
            <a:off x="1964000" y="1373833"/>
            <a:ext cx="4132000" cy="1153600"/>
          </a:xfrm>
          <a:prstGeom prst="straightConnector1">
            <a:avLst/>
          </a:prstGeom>
          <a:noFill/>
          <a:ln w="38100" cap="flat" cmpd="sng">
            <a:solidFill>
              <a:srgbClr val="FFC000"/>
            </a:solidFill>
            <a:prstDash val="dot"/>
            <a:round/>
            <a:headEnd type="none" w="sm" len="sm"/>
            <a:tailEnd type="triangle" w="med" len="med"/>
          </a:ln>
        </p:spPr>
      </p:cxnSp>
      <p:sp>
        <p:nvSpPr>
          <p:cNvPr id="276" name="Google Shape;276;p48"/>
          <p:cNvSpPr txBox="1">
            <a:spLocks noGrp="1"/>
          </p:cNvSpPr>
          <p:nvPr>
            <p:ph type="title" idx="4294967295"/>
          </p:nvPr>
        </p:nvSpPr>
        <p:spPr>
          <a:xfrm>
            <a:off x="2535810" y="503649"/>
            <a:ext cx="8997398" cy="552800"/>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r>
              <a:rPr kumimoji="0" lang="el-GR" sz="3000" b="1" i="0" u="none" strike="noStrike" kern="1200" cap="none" spc="0" normalizeH="0" baseline="0" noProof="0" dirty="0">
                <a:ln>
                  <a:noFill/>
                </a:ln>
                <a:solidFill>
                  <a:srgbClr val="660033"/>
                </a:solidFill>
                <a:effectLst/>
                <a:uLnTx/>
                <a:uFillTx/>
                <a:latin typeface="Arial" panose="020B0604020202020204" pitchFamily="34" charset="0"/>
                <a:ea typeface="Roboto"/>
                <a:cs typeface="Arial" panose="020B0604020202020204" pitchFamily="34" charset="0"/>
                <a:sym typeface="Roboto"/>
              </a:rPr>
              <a:t>3. Η επωνυμία και ο αντίκτυπος σας</a:t>
            </a:r>
          </a:p>
        </p:txBody>
      </p:sp>
      <p:sp>
        <p:nvSpPr>
          <p:cNvPr id="277" name="Google Shape;277;p48"/>
          <p:cNvSpPr txBox="1"/>
          <p:nvPr/>
        </p:nvSpPr>
        <p:spPr>
          <a:xfrm>
            <a:off x="1360950" y="2652663"/>
            <a:ext cx="3136400" cy="2323673"/>
          </a:xfrm>
          <a:prstGeom prst="rect">
            <a:avLst/>
          </a:prstGeom>
          <a:noFill/>
          <a:ln>
            <a:noFill/>
          </a:ln>
        </p:spPr>
        <p:txBody>
          <a:bodyPr spcFirstLastPara="1" wrap="square" lIns="121900" tIns="121900" rIns="121900" bIns="121900" anchor="t" anchorCtr="0">
            <a:spAutoFit/>
          </a:bodyPr>
          <a:lstStyle/>
          <a:p>
            <a:pPr>
              <a:lnSpc>
                <a:spcPct val="150000"/>
              </a:lnSpc>
            </a:pPr>
            <a:r>
              <a:rPr lang="el-GR" b="1" dirty="0"/>
              <a:t>Το</a:t>
            </a:r>
            <a:r>
              <a:rPr lang="en-GB" b="1" dirty="0"/>
              <a:t> </a:t>
            </a:r>
            <a:r>
              <a:rPr lang="el-GR" b="1" dirty="0"/>
              <a:t>όραμά</a:t>
            </a:r>
            <a:r>
              <a:rPr lang="en-GB" b="1" dirty="0"/>
              <a:t> σας</a:t>
            </a:r>
            <a:endParaRPr lang="el-GR" b="1" dirty="0"/>
          </a:p>
          <a:p>
            <a:pPr>
              <a:lnSpc>
                <a:spcPct val="150000"/>
              </a:lnSpc>
            </a:pPr>
            <a:r>
              <a:rPr lang="el-GR" dirty="0">
                <a:solidFill>
                  <a:srgbClr val="000000"/>
                </a:solidFill>
                <a:highlight>
                  <a:srgbClr val="FFFFFF"/>
                </a:highlight>
                <a:ea typeface="Roboto"/>
                <a:cs typeface="Roboto"/>
                <a:sym typeface="Roboto"/>
              </a:rPr>
              <a:t>Λαμβάνοντας  υποστήριξη από χρηματοδότες που τους αρέσει αυτό που κάνετε.</a:t>
            </a:r>
          </a:p>
          <a:p>
            <a:pPr>
              <a:lnSpc>
                <a:spcPct val="150000"/>
              </a:lnSpc>
            </a:pPr>
            <a:endParaRPr b="1" dirty="0">
              <a:solidFill>
                <a:srgbClr val="3EA3ED"/>
              </a:solidFill>
            </a:endParaRPr>
          </a:p>
        </p:txBody>
      </p:sp>
      <p:sp>
        <p:nvSpPr>
          <p:cNvPr id="278" name="Google Shape;278;p48"/>
          <p:cNvSpPr txBox="1"/>
          <p:nvPr/>
        </p:nvSpPr>
        <p:spPr>
          <a:xfrm>
            <a:off x="4936480" y="2614230"/>
            <a:ext cx="2998500" cy="2693005"/>
          </a:xfrm>
          <a:prstGeom prst="rect">
            <a:avLst/>
          </a:prstGeom>
          <a:noFill/>
          <a:ln>
            <a:noFill/>
          </a:ln>
        </p:spPr>
        <p:txBody>
          <a:bodyPr spcFirstLastPara="1" wrap="square" lIns="121900" tIns="121900" rIns="121900" bIns="121900" anchor="t" anchorCtr="0">
            <a:spAutoFit/>
          </a:bodyPr>
          <a:lstStyle/>
          <a:p>
            <a:pPr>
              <a:lnSpc>
                <a:spcPct val="150000"/>
              </a:lnSpc>
            </a:pPr>
            <a:r>
              <a:rPr lang="en-GB" b="1" dirty="0"/>
              <a:t>Ο </a:t>
            </a:r>
            <a:r>
              <a:rPr lang="el-GR" b="1" dirty="0"/>
              <a:t>αντίκτυπός</a:t>
            </a:r>
            <a:r>
              <a:rPr lang="en-GB" b="1" dirty="0"/>
              <a:t> σας</a:t>
            </a:r>
            <a:endParaRPr lang="el-GR" b="1" dirty="0"/>
          </a:p>
          <a:p>
            <a:pPr>
              <a:lnSpc>
                <a:spcPct val="150000"/>
              </a:lnSpc>
            </a:pPr>
            <a:r>
              <a:rPr lang="el-GR" dirty="0">
                <a:highlight>
                  <a:schemeClr val="lt1"/>
                </a:highlight>
                <a:ea typeface="Roboto"/>
                <a:cs typeface="Roboto"/>
                <a:sym typeface="Roboto"/>
              </a:rPr>
              <a:t>Λαμβάνοντας υποστήριξη συνεργατών που έχουν στρατηγικό ενδιαφέρον για την επιτυχία σας.</a:t>
            </a:r>
            <a:endParaRPr lang="el-GR" dirty="0">
              <a:ea typeface="Roboto"/>
              <a:cs typeface="Roboto"/>
              <a:sym typeface="Roboto"/>
            </a:endParaRPr>
          </a:p>
          <a:p>
            <a:endParaRPr sz="2400" b="1" dirty="0">
              <a:solidFill>
                <a:srgbClr val="3EA3ED"/>
              </a:solidFill>
            </a:endParaRPr>
          </a:p>
        </p:txBody>
      </p:sp>
      <p:sp>
        <p:nvSpPr>
          <p:cNvPr id="279" name="Google Shape;279;p48"/>
          <p:cNvSpPr txBox="1"/>
          <p:nvPr/>
        </p:nvSpPr>
        <p:spPr>
          <a:xfrm>
            <a:off x="8560900" y="2728560"/>
            <a:ext cx="3288800" cy="2277506"/>
          </a:xfrm>
          <a:prstGeom prst="rect">
            <a:avLst/>
          </a:prstGeom>
          <a:noFill/>
          <a:ln>
            <a:noFill/>
          </a:ln>
        </p:spPr>
        <p:txBody>
          <a:bodyPr spcFirstLastPara="1" wrap="square" lIns="121900" tIns="121900" rIns="121900" bIns="121900" anchor="t" anchorCtr="0">
            <a:spAutoFit/>
          </a:bodyPr>
          <a:lstStyle/>
          <a:p>
            <a:pPr>
              <a:lnSpc>
                <a:spcPct val="150000"/>
              </a:lnSpc>
            </a:pPr>
            <a:r>
              <a:rPr lang="en-GB" b="1" dirty="0"/>
              <a:t>Η </a:t>
            </a:r>
            <a:r>
              <a:rPr lang="el-GR" b="1" dirty="0"/>
              <a:t>ιδέα</a:t>
            </a:r>
            <a:r>
              <a:rPr lang="en-GB" b="1" dirty="0"/>
              <a:t> σας</a:t>
            </a:r>
            <a:endParaRPr lang="el-GR" b="1" dirty="0"/>
          </a:p>
          <a:p>
            <a:pPr>
              <a:lnSpc>
                <a:spcPct val="150000"/>
              </a:lnSpc>
            </a:pPr>
            <a:r>
              <a:rPr lang="el-GR" dirty="0">
                <a:highlight>
                  <a:srgbClr val="FFFFFF"/>
                </a:highlight>
                <a:ea typeface="Roboto"/>
                <a:cs typeface="Roboto"/>
                <a:sym typeface="Roboto"/>
              </a:rPr>
              <a:t>Δημιουργώντας έσοδα  με τη διάδοση / αναπαραγωγή της λύσης σας.</a:t>
            </a:r>
            <a:endParaRPr lang="el-GR" i="1" dirty="0">
              <a:ea typeface="Roboto"/>
              <a:cs typeface="Roboto"/>
              <a:sym typeface="Roboto"/>
            </a:endParaRPr>
          </a:p>
          <a:p>
            <a:endParaRPr sz="2400" b="1" dirty="0">
              <a:solidFill>
                <a:srgbClr val="3EA3ED"/>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7" name="Google Shape;287;p49"/>
          <p:cNvSpPr txBox="1">
            <a:spLocks noGrp="1"/>
          </p:cNvSpPr>
          <p:nvPr>
            <p:ph type="title" idx="4294967295"/>
          </p:nvPr>
        </p:nvSpPr>
        <p:spPr>
          <a:xfrm>
            <a:off x="2471051" y="490803"/>
            <a:ext cx="7561365"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Το όραμά σας</a:t>
            </a:r>
          </a:p>
        </p:txBody>
      </p:sp>
      <p:pic>
        <p:nvPicPr>
          <p:cNvPr id="286" name="Google Shape;286;p49" descr="Λογότυπο περιοδικού Σχεδία"/>
          <p:cNvPicPr preferRelativeResize="0"/>
          <p:nvPr/>
        </p:nvPicPr>
        <p:blipFill rotWithShape="1">
          <a:blip r:embed="rId3">
            <a:alphaModFix/>
          </a:blip>
          <a:srcRect/>
          <a:stretch/>
        </p:blipFill>
        <p:spPr>
          <a:xfrm>
            <a:off x="2471051" y="2722434"/>
            <a:ext cx="3089500" cy="1413132"/>
          </a:xfrm>
          <a:prstGeom prst="rect">
            <a:avLst/>
          </a:prstGeom>
          <a:noFill/>
          <a:ln>
            <a:noFill/>
          </a:ln>
        </p:spPr>
      </p:pic>
      <p:pic>
        <p:nvPicPr>
          <p:cNvPr id="285" name="Google Shape;285;p49" descr="Πωλητής περιοδικού Σχεδία"/>
          <p:cNvPicPr preferRelativeResize="0"/>
          <p:nvPr/>
        </p:nvPicPr>
        <p:blipFill rotWithShape="1">
          <a:blip r:embed="rId4">
            <a:alphaModFix/>
          </a:blip>
          <a:srcRect/>
          <a:stretch/>
        </p:blipFill>
        <p:spPr>
          <a:xfrm>
            <a:off x="6096000" y="1894788"/>
            <a:ext cx="5126523" cy="357777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5" name="Google Shape;295;p50"/>
          <p:cNvSpPr txBox="1">
            <a:spLocks noGrp="1"/>
          </p:cNvSpPr>
          <p:nvPr>
            <p:ph type="title" idx="4294967295"/>
          </p:nvPr>
        </p:nvSpPr>
        <p:spPr>
          <a:xfrm>
            <a:off x="2458516" y="542761"/>
            <a:ext cx="7071982"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Ο αντίκτυπός σας</a:t>
            </a:r>
          </a:p>
        </p:txBody>
      </p:sp>
      <p:pic>
        <p:nvPicPr>
          <p:cNvPr id="293" name="Google Shape;293;p50" descr="Λογότυπο προγράμματος Duo for a job"/>
          <p:cNvPicPr preferRelativeResize="0"/>
          <p:nvPr/>
        </p:nvPicPr>
        <p:blipFill rotWithShape="1">
          <a:blip r:embed="rId3">
            <a:alphaModFix/>
          </a:blip>
          <a:srcRect/>
          <a:stretch/>
        </p:blipFill>
        <p:spPr>
          <a:xfrm>
            <a:off x="2131919" y="2505385"/>
            <a:ext cx="3526661" cy="2776089"/>
          </a:xfrm>
          <a:prstGeom prst="rect">
            <a:avLst/>
          </a:prstGeom>
          <a:noFill/>
          <a:ln>
            <a:noFill/>
          </a:ln>
        </p:spPr>
      </p:pic>
      <p:pic>
        <p:nvPicPr>
          <p:cNvPr id="294" name="Google Shape;294;p50" descr="Στιγμιότυπο εν ώρα εργασίας"/>
          <p:cNvPicPr preferRelativeResize="0"/>
          <p:nvPr/>
        </p:nvPicPr>
        <p:blipFill rotWithShape="1">
          <a:blip r:embed="rId4">
            <a:alphaModFix/>
          </a:blip>
          <a:srcRect/>
          <a:stretch/>
        </p:blipFill>
        <p:spPr>
          <a:xfrm>
            <a:off x="6095999" y="1781666"/>
            <a:ext cx="5892799" cy="400638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3" name="Google Shape;303;p51"/>
          <p:cNvSpPr txBox="1">
            <a:spLocks noGrp="1"/>
          </p:cNvSpPr>
          <p:nvPr>
            <p:ph type="title" idx="4294967295"/>
          </p:nvPr>
        </p:nvSpPr>
        <p:spPr>
          <a:xfrm>
            <a:off x="2316023" y="486594"/>
            <a:ext cx="6366063"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Η ιδέα σας</a:t>
            </a:r>
          </a:p>
        </p:txBody>
      </p:sp>
      <p:pic>
        <p:nvPicPr>
          <p:cNvPr id="302" name="Google Shape;302;p51" descr="Λογότυπο εταιρίας Original Unverpackt"/>
          <p:cNvPicPr preferRelativeResize="0"/>
          <p:nvPr/>
        </p:nvPicPr>
        <p:blipFill rotWithShape="1">
          <a:blip r:embed="rId3">
            <a:alphaModFix/>
          </a:blip>
          <a:srcRect/>
          <a:stretch/>
        </p:blipFill>
        <p:spPr>
          <a:xfrm>
            <a:off x="2530096" y="2253005"/>
            <a:ext cx="2626366" cy="2733774"/>
          </a:xfrm>
          <a:prstGeom prst="rect">
            <a:avLst/>
          </a:prstGeom>
          <a:noFill/>
          <a:ln>
            <a:noFill/>
          </a:ln>
        </p:spPr>
      </p:pic>
      <p:pic>
        <p:nvPicPr>
          <p:cNvPr id="301" name="Google Shape;301;p51" descr="Στιγμιότυπο πελάτισσας στο κατάστημα"/>
          <p:cNvPicPr preferRelativeResize="0"/>
          <p:nvPr/>
        </p:nvPicPr>
        <p:blipFill rotWithShape="1">
          <a:blip r:embed="rId4">
            <a:alphaModFix/>
          </a:blip>
          <a:srcRect l="12041"/>
          <a:stretch/>
        </p:blipFill>
        <p:spPr>
          <a:xfrm>
            <a:off x="5986019" y="1696824"/>
            <a:ext cx="5964159" cy="423869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2442096" y="556536"/>
            <a:ext cx="8911687" cy="780484"/>
          </a:xfrm>
          <a:prstGeom prst="rect">
            <a:avLst/>
          </a:prstGeom>
          <a:noFill/>
          <a:ln>
            <a:noFill/>
          </a:ln>
        </p:spPr>
        <p:txBody>
          <a:bodyPr spcFirstLastPara="1" vert="horz" wrap="square" lIns="121900" tIns="121900" rIns="121900" bIns="121900" rtlCol="0" anchor="t" anchorCtr="0">
            <a:noAutofit/>
          </a:bodyPr>
          <a:lstStyle/>
          <a:p>
            <a:pPr>
              <a:buSzPts val="990"/>
            </a:pPr>
            <a:r>
              <a:rPr lang="el-GR" sz="3000" b="1" dirty="0">
                <a:solidFill>
                  <a:srgbClr val="660033"/>
                </a:solidFill>
                <a:latin typeface="+mn-lt"/>
                <a:ea typeface="Roboto"/>
                <a:cs typeface="Roboto"/>
                <a:sym typeface="Roboto"/>
              </a:rPr>
              <a:t>Θεμέλια</a:t>
            </a:r>
            <a:r>
              <a:rPr lang="en-GB" sz="3000" b="1" dirty="0">
                <a:solidFill>
                  <a:srgbClr val="660033"/>
                </a:solidFill>
                <a:latin typeface="+mn-lt"/>
                <a:ea typeface="Roboto"/>
                <a:cs typeface="Roboto"/>
                <a:sym typeface="Roboto"/>
              </a:rPr>
              <a:t> της βιωσιμότητας</a:t>
            </a:r>
            <a:endParaRPr sz="3000" b="1" dirty="0">
              <a:solidFill>
                <a:srgbClr val="660033"/>
              </a:solidFill>
              <a:latin typeface="+mn-lt"/>
              <a:ea typeface="Roboto"/>
              <a:cs typeface="Roboto"/>
              <a:sym typeface="Roboto"/>
            </a:endParaRPr>
          </a:p>
        </p:txBody>
      </p:sp>
      <p:sp>
        <p:nvSpPr>
          <p:cNvPr id="3" name="Content Placeholder 2">
            <a:extLst>
              <a:ext uri="{FF2B5EF4-FFF2-40B4-BE49-F238E27FC236}">
                <a16:creationId xmlns:a16="http://schemas.microsoft.com/office/drawing/2014/main" id="{132B89D6-A520-B028-A054-710237FA957B}"/>
              </a:ext>
            </a:extLst>
          </p:cNvPr>
          <p:cNvSpPr>
            <a:spLocks noGrp="1"/>
          </p:cNvSpPr>
          <p:nvPr>
            <p:ph idx="1"/>
          </p:nvPr>
        </p:nvSpPr>
        <p:spPr/>
        <p:txBody>
          <a:bodyPr>
            <a:normAutofit/>
          </a:bodyPr>
          <a:lstStyle/>
          <a:p>
            <a:pPr marL="438146" indent="-285750">
              <a:lnSpc>
                <a:spcPct val="150000"/>
              </a:lnSpc>
              <a:buClr>
                <a:srgbClr val="660033"/>
              </a:buClr>
              <a:buSzPts val="1800"/>
            </a:pPr>
            <a:r>
              <a:rPr lang="el-GR" dirty="0">
                <a:solidFill>
                  <a:srgbClr val="434343"/>
                </a:solidFill>
                <a:latin typeface="Arial" panose="020B0604020202020204" pitchFamily="34" charset="0"/>
                <a:ea typeface="Roboto"/>
                <a:cs typeface="Arial" panose="020B0604020202020204" pitchFamily="34" charset="0"/>
                <a:sym typeface="Roboto"/>
              </a:rPr>
              <a:t>Η δομή εσόδων </a:t>
            </a:r>
            <a:endParaRPr lang="el-GR" dirty="0">
              <a:solidFill>
                <a:srgbClr val="000000"/>
              </a:solidFill>
              <a:latin typeface="Arial" panose="020B0604020202020204" pitchFamily="34" charset="0"/>
              <a:ea typeface="Roboto"/>
              <a:cs typeface="Arial" panose="020B0604020202020204" pitchFamily="34" charset="0"/>
              <a:sym typeface="Roboto"/>
            </a:endParaRPr>
          </a:p>
          <a:p>
            <a:pPr marL="438146" indent="-285750">
              <a:lnSpc>
                <a:spcPct val="150000"/>
              </a:lnSpc>
              <a:buClr>
                <a:srgbClr val="660033"/>
              </a:buClr>
              <a:buSzPts val="1800"/>
            </a:pPr>
            <a:r>
              <a:rPr lang="el-GR" dirty="0">
                <a:solidFill>
                  <a:srgbClr val="434343"/>
                </a:solidFill>
                <a:latin typeface="Arial" panose="020B0604020202020204" pitchFamily="34" charset="0"/>
                <a:ea typeface="Roboto"/>
                <a:cs typeface="Arial" panose="020B0604020202020204" pitchFamily="34" charset="0"/>
                <a:sym typeface="Roboto"/>
              </a:rPr>
              <a:t>Η δομή κόστους</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3"/>
          <p:cNvSpPr txBox="1">
            <a:spLocks noGrp="1"/>
          </p:cNvSpPr>
          <p:nvPr>
            <p:ph type="title" idx="4294967295"/>
          </p:nvPr>
        </p:nvSpPr>
        <p:spPr>
          <a:xfrm>
            <a:off x="2451081" y="558466"/>
            <a:ext cx="8116367" cy="72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000000"/>
              </a:buClr>
              <a:buSzPts val="3000"/>
              <a:buFontTx/>
              <a:buNone/>
              <a:tabLst/>
              <a:defRPr/>
            </a:pPr>
            <a:r>
              <a:rPr kumimoji="0" lang="el-GR" sz="3000" b="1" i="0" u="none" strike="noStrike" kern="1200" cap="none" spc="0" normalizeH="0" baseline="0" noProof="0" dirty="0">
                <a:ln>
                  <a:noFill/>
                </a:ln>
                <a:solidFill>
                  <a:srgbClr val="660033"/>
                </a:solidFill>
                <a:effectLst/>
                <a:uLnTx/>
                <a:uFillTx/>
                <a:latin typeface="+mn-lt"/>
                <a:ea typeface="Roboto"/>
                <a:cs typeface="Roboto"/>
                <a:sym typeface="Roboto"/>
              </a:rPr>
              <a:t>3 Τρόποι μείωσης του κόστους λειτουργίας</a:t>
            </a:r>
          </a:p>
        </p:txBody>
      </p:sp>
      <p:sp>
        <p:nvSpPr>
          <p:cNvPr id="315" name="Google Shape;315;p53"/>
          <p:cNvSpPr txBox="1"/>
          <p:nvPr/>
        </p:nvSpPr>
        <p:spPr>
          <a:xfrm>
            <a:off x="2767275" y="1994052"/>
            <a:ext cx="7941574" cy="1359886"/>
          </a:xfrm>
          <a:prstGeom prst="rect">
            <a:avLst/>
          </a:prstGeom>
          <a:noFill/>
          <a:ln>
            <a:noFill/>
          </a:ln>
        </p:spPr>
        <p:txBody>
          <a:bodyPr spcFirstLastPara="1" wrap="square" lIns="121900" tIns="121900" rIns="121900" bIns="121900" anchor="t" anchorCtr="0">
            <a:noAutofit/>
          </a:bodyPr>
          <a:lstStyle/>
          <a:p>
            <a:pPr marL="464363" indent="-342900">
              <a:lnSpc>
                <a:spcPct val="150000"/>
              </a:lnSpc>
              <a:buClr>
                <a:srgbClr val="660033"/>
              </a:buClr>
              <a:buSzPct val="100000"/>
              <a:buFont typeface="+mj-lt"/>
              <a:buAutoNum type="arabicPeriod"/>
            </a:pPr>
            <a:r>
              <a:rPr lang="el-GR" dirty="0">
                <a:solidFill>
                  <a:schemeClr val="dk1"/>
                </a:solidFill>
              </a:rPr>
              <a:t>Ανθρώπινο</a:t>
            </a:r>
            <a:r>
              <a:rPr lang="en-GB" dirty="0">
                <a:solidFill>
                  <a:schemeClr val="dk1"/>
                </a:solidFill>
              </a:rPr>
              <a:t> δυναμικό</a:t>
            </a:r>
          </a:p>
          <a:p>
            <a:pPr marL="464363" indent="-342900">
              <a:lnSpc>
                <a:spcPct val="150000"/>
              </a:lnSpc>
              <a:buClr>
                <a:srgbClr val="660033"/>
              </a:buClr>
              <a:buSzPct val="100000"/>
              <a:buFont typeface="+mj-lt"/>
              <a:buAutoNum type="arabicPeriod"/>
            </a:pPr>
            <a:r>
              <a:rPr lang="el-GR" dirty="0">
                <a:solidFill>
                  <a:schemeClr val="dk1"/>
                </a:solidFill>
              </a:rPr>
              <a:t>Άλλοι καθημερινοί πόροι</a:t>
            </a:r>
            <a:endParaRPr lang="en-US" dirty="0">
              <a:solidFill>
                <a:schemeClr val="dk1"/>
              </a:solidFill>
            </a:endParaRPr>
          </a:p>
          <a:p>
            <a:pPr marL="464363" indent="-342900">
              <a:lnSpc>
                <a:spcPct val="150000"/>
              </a:lnSpc>
              <a:buClr>
                <a:srgbClr val="660033"/>
              </a:buClr>
              <a:buSzPct val="100000"/>
              <a:buFont typeface="+mj-lt"/>
              <a:buAutoNum type="arabicPeriod"/>
            </a:pPr>
            <a:r>
              <a:rPr lang="el-GR" dirty="0">
                <a:solidFill>
                  <a:schemeClr val="dk1"/>
                </a:solidFill>
              </a:rPr>
              <a:t>Αρχική χρηματοδότηση</a:t>
            </a:r>
            <a:endParaRPr lang="en-GB" dirty="0">
              <a:solidFill>
                <a:schemeClr val="dk1"/>
              </a:solidFill>
            </a:endParaRPr>
          </a:p>
          <a:p>
            <a:pPr marL="121463">
              <a:lnSpc>
                <a:spcPct val="150000"/>
              </a:lnSpc>
              <a:buClr>
                <a:schemeClr val="dk1"/>
              </a:buClr>
              <a:buSzPts val="1400"/>
            </a:pPr>
            <a:endParaRPr dirty="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5" name="Google Shape;325;p54"/>
          <p:cNvSpPr txBox="1">
            <a:spLocks noGrp="1"/>
          </p:cNvSpPr>
          <p:nvPr>
            <p:ph type="title" idx="4294967295"/>
          </p:nvPr>
        </p:nvSpPr>
        <p:spPr>
          <a:xfrm>
            <a:off x="2512351" y="557087"/>
            <a:ext cx="9063763"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Ανθρώπινο δυναμικό (1)</a:t>
            </a:r>
          </a:p>
        </p:txBody>
      </p:sp>
      <p:pic>
        <p:nvPicPr>
          <p:cNvPr id="324" name="Google Shape;324;p54" descr="Λογότυπο συνεταιρισμού καταναλωτών και παραγωγών Rizoma στην Πορτογαλία"/>
          <p:cNvPicPr preferRelativeResize="0"/>
          <p:nvPr/>
        </p:nvPicPr>
        <p:blipFill rotWithShape="1">
          <a:blip r:embed="rId3">
            <a:alphaModFix/>
          </a:blip>
          <a:srcRect/>
          <a:stretch/>
        </p:blipFill>
        <p:spPr>
          <a:xfrm>
            <a:off x="2630742" y="2872093"/>
            <a:ext cx="2334867" cy="2187533"/>
          </a:xfrm>
          <a:prstGeom prst="rect">
            <a:avLst/>
          </a:prstGeom>
          <a:noFill/>
          <a:ln>
            <a:noFill/>
          </a:ln>
        </p:spPr>
      </p:pic>
      <p:pic>
        <p:nvPicPr>
          <p:cNvPr id="323" name="Google Shape;323;p54" descr="Στιγμιότυπο γενικής συνέλευσης του συνεταιρισμού"/>
          <p:cNvPicPr preferRelativeResize="0"/>
          <p:nvPr/>
        </p:nvPicPr>
        <p:blipFill rotWithShape="1">
          <a:blip r:embed="rId4">
            <a:alphaModFix/>
          </a:blip>
          <a:srcRect l="8925" t="23716"/>
          <a:stretch/>
        </p:blipFill>
        <p:spPr>
          <a:xfrm>
            <a:off x="5778631" y="2318993"/>
            <a:ext cx="5588634" cy="375160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3" name="Google Shape;333;p55"/>
          <p:cNvSpPr txBox="1">
            <a:spLocks noGrp="1"/>
          </p:cNvSpPr>
          <p:nvPr>
            <p:ph type="title" idx="4294967295"/>
          </p:nvPr>
        </p:nvSpPr>
        <p:spPr>
          <a:xfrm>
            <a:off x="2389803" y="509952"/>
            <a:ext cx="9160232"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Ανθρώπινο δυναμικό (2)</a:t>
            </a:r>
          </a:p>
        </p:txBody>
      </p:sp>
      <p:pic>
        <p:nvPicPr>
          <p:cNvPr id="331" name="Google Shape;331;p55" descr="Λογότυπο οργανισμού Enaleia"/>
          <p:cNvPicPr preferRelativeResize="0"/>
          <p:nvPr/>
        </p:nvPicPr>
        <p:blipFill rotWithShape="1">
          <a:blip r:embed="rId3">
            <a:alphaModFix/>
          </a:blip>
          <a:srcRect/>
          <a:stretch/>
        </p:blipFill>
        <p:spPr>
          <a:xfrm>
            <a:off x="2484071" y="2911040"/>
            <a:ext cx="2389587" cy="1035920"/>
          </a:xfrm>
          <a:prstGeom prst="rect">
            <a:avLst/>
          </a:prstGeom>
          <a:noFill/>
          <a:ln>
            <a:noFill/>
          </a:ln>
        </p:spPr>
      </p:pic>
      <p:pic>
        <p:nvPicPr>
          <p:cNvPr id="332" name="Google Shape;332;p55" descr="Μεταφορά απορριμάτων"/>
          <p:cNvPicPr preferRelativeResize="0"/>
          <p:nvPr/>
        </p:nvPicPr>
        <p:blipFill rotWithShape="1">
          <a:blip r:embed="rId4">
            <a:alphaModFix/>
          </a:blip>
          <a:srcRect/>
          <a:stretch/>
        </p:blipFill>
        <p:spPr>
          <a:xfrm>
            <a:off x="5137608" y="2243579"/>
            <a:ext cx="6412427" cy="39009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9"/>
          <p:cNvSpPr txBox="1">
            <a:spLocks noGrp="1"/>
          </p:cNvSpPr>
          <p:nvPr>
            <p:ph type="title"/>
          </p:nvPr>
        </p:nvSpPr>
        <p:spPr>
          <a:xfrm>
            <a:off x="2526938" y="535151"/>
            <a:ext cx="8911687" cy="640445"/>
          </a:xfrm>
          <a:prstGeom prst="rect">
            <a:avLst/>
          </a:prstGeom>
          <a:noFill/>
          <a:ln>
            <a:noFill/>
          </a:ln>
        </p:spPr>
        <p:txBody>
          <a:bodyPr spcFirstLastPara="1" vert="horz" wrap="square" lIns="121900" tIns="121900" rIns="121900" bIns="121900" rtlCol="0" anchor="t" anchorCtr="0">
            <a:noAutofit/>
          </a:bodyPr>
          <a:lstStyle/>
          <a:p>
            <a:pPr>
              <a:buSzPts val="990"/>
            </a:pPr>
            <a:r>
              <a:rPr lang="el-GR" sz="3000" b="1" dirty="0">
                <a:solidFill>
                  <a:srgbClr val="660033"/>
                </a:solidFill>
              </a:rPr>
              <a:t>Πριν</a:t>
            </a:r>
            <a:r>
              <a:rPr lang="en-GB" sz="3000" b="1" dirty="0">
                <a:solidFill>
                  <a:srgbClr val="660033"/>
                </a:solidFill>
              </a:rPr>
              <a:t> </a:t>
            </a:r>
            <a:r>
              <a:rPr lang="el-GR" sz="3000" b="1" dirty="0">
                <a:solidFill>
                  <a:srgbClr val="660033"/>
                </a:solidFill>
              </a:rPr>
              <a:t>ξεκινήσουμε</a:t>
            </a:r>
            <a:r>
              <a:rPr lang="en-GB" sz="3000" b="1" dirty="0">
                <a:solidFill>
                  <a:srgbClr val="660033"/>
                </a:solidFill>
              </a:rPr>
              <a:t>…</a:t>
            </a:r>
            <a:endParaRPr sz="3000" b="1" dirty="0">
              <a:solidFill>
                <a:srgbClr val="660033"/>
              </a:solidFill>
            </a:endParaRPr>
          </a:p>
        </p:txBody>
      </p:sp>
      <p:sp>
        <p:nvSpPr>
          <p:cNvPr id="119" name="Google Shape;119;p29"/>
          <p:cNvSpPr txBox="1"/>
          <p:nvPr/>
        </p:nvSpPr>
        <p:spPr>
          <a:xfrm>
            <a:off x="2526938" y="2059414"/>
            <a:ext cx="8801377" cy="3985666"/>
          </a:xfrm>
          <a:prstGeom prst="rect">
            <a:avLst/>
          </a:prstGeom>
          <a:noFill/>
          <a:ln>
            <a:noFill/>
          </a:ln>
        </p:spPr>
        <p:txBody>
          <a:bodyPr spcFirstLastPara="1" wrap="square" lIns="121900" tIns="121900" rIns="121900" bIns="121900" anchor="t" anchorCtr="0">
            <a:spAutoFit/>
          </a:bodyPr>
          <a:lstStyle/>
          <a:p>
            <a:pPr>
              <a:lnSpc>
                <a:spcPct val="150000"/>
              </a:lnSpc>
            </a:pPr>
            <a:r>
              <a:rPr lang="el-GR" dirty="0"/>
              <a:t>Ποια είναι η διαφορά μεταξύ Λογιστικών και Χρηματοοικονομικής Διαχείρισης;</a:t>
            </a:r>
            <a:endParaRPr lang="el-GR" b="1" dirty="0"/>
          </a:p>
          <a:p>
            <a:pPr>
              <a:lnSpc>
                <a:spcPct val="150000"/>
              </a:lnSpc>
            </a:pPr>
            <a:endParaRPr lang="el-GR" b="1" dirty="0"/>
          </a:p>
          <a:p>
            <a:pPr>
              <a:lnSpc>
                <a:spcPct val="150000"/>
              </a:lnSpc>
            </a:pPr>
            <a:r>
              <a:rPr lang="el-GR" b="1" dirty="0"/>
              <a:t>Λογιστική</a:t>
            </a:r>
            <a:r>
              <a:rPr lang="en-GB" b="1" dirty="0"/>
              <a:t> </a:t>
            </a:r>
            <a:r>
              <a:rPr lang="en-GB" dirty="0"/>
              <a:t>= η </a:t>
            </a:r>
            <a:r>
              <a:rPr lang="el-GR" dirty="0"/>
              <a:t>εφαρμογή</a:t>
            </a:r>
            <a:r>
              <a:rPr lang="en-GB" dirty="0"/>
              <a:t> του νομικού πλαισίου για να υπολογίσουμε την αξία των χρηματοροών (έσοδα- έξοδα) της επιχείρησής μας</a:t>
            </a:r>
            <a:endParaRPr dirty="0"/>
          </a:p>
          <a:p>
            <a:pPr>
              <a:lnSpc>
                <a:spcPct val="150000"/>
              </a:lnSpc>
            </a:pPr>
            <a:endParaRPr dirty="0"/>
          </a:p>
          <a:p>
            <a:pPr>
              <a:lnSpc>
                <a:spcPct val="150000"/>
              </a:lnSpc>
            </a:pPr>
            <a:r>
              <a:rPr lang="el-GR" b="1" dirty="0"/>
              <a:t>Χρηματοοικονομική</a:t>
            </a:r>
            <a:r>
              <a:rPr lang="en-GB" b="1" dirty="0"/>
              <a:t> Διαχείριση</a:t>
            </a:r>
            <a:r>
              <a:rPr lang="en-GB" dirty="0"/>
              <a:t> = η ποσοτικοποίηση της αξίας και της κοστολογικής διάρθρωσης της επιχείρησής μας.</a:t>
            </a:r>
            <a:r>
              <a:rPr lang="en-GB" dirty="0">
                <a:solidFill>
                  <a:schemeClr val="dk1"/>
                </a:solidFill>
              </a:rPr>
              <a:t> </a:t>
            </a:r>
            <a:endParaRPr dirty="0">
              <a:solidFill>
                <a:schemeClr val="dk1"/>
              </a:solidFill>
            </a:endParaRPr>
          </a:p>
          <a:p>
            <a:pPr>
              <a:lnSpc>
                <a:spcPct val="150000"/>
              </a:lnSpc>
            </a:pPr>
            <a:endParaRPr lang="el-GR" dirty="0">
              <a:solidFill>
                <a:schemeClr val="dk1"/>
              </a:solidFill>
            </a:endParaRPr>
          </a:p>
          <a:p>
            <a:pPr>
              <a:lnSpc>
                <a:spcPct val="150000"/>
              </a:lnSpc>
            </a:pPr>
            <a:r>
              <a:rPr lang="en-GB" dirty="0">
                <a:solidFill>
                  <a:schemeClr val="dk1"/>
                </a:solidFill>
              </a:rPr>
              <a:t>Ο </a:t>
            </a:r>
            <a:r>
              <a:rPr lang="el-GR" dirty="0">
                <a:solidFill>
                  <a:schemeClr val="dk1"/>
                </a:solidFill>
              </a:rPr>
              <a:t>τρόπος</a:t>
            </a:r>
            <a:r>
              <a:rPr lang="en-GB" dirty="0">
                <a:solidFill>
                  <a:schemeClr val="dk1"/>
                </a:solidFill>
              </a:rPr>
              <a:t> που οργανώνω τα έξοδα και τα έσοδά μου</a:t>
            </a:r>
            <a:r>
              <a:rPr lang="el-GR" dirty="0">
                <a:solidFill>
                  <a:schemeClr val="dk1"/>
                </a:solidFill>
              </a:rPr>
              <a:t>.</a:t>
            </a:r>
            <a:endParaRPr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1" name="Google Shape;341;p56"/>
          <p:cNvSpPr txBox="1">
            <a:spLocks noGrp="1"/>
          </p:cNvSpPr>
          <p:nvPr>
            <p:ph type="title" idx="4294967295"/>
          </p:nvPr>
        </p:nvSpPr>
        <p:spPr>
          <a:xfrm>
            <a:off x="2484072" y="538233"/>
            <a:ext cx="9421982"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Καθημερινοί πόροι (1)</a:t>
            </a:r>
          </a:p>
        </p:txBody>
      </p:sp>
      <p:pic>
        <p:nvPicPr>
          <p:cNvPr id="340" name="Google Shape;340;p56" descr="Λογότυπο εταιρίας coffeeco"/>
          <p:cNvPicPr preferRelativeResize="0"/>
          <p:nvPr/>
        </p:nvPicPr>
        <p:blipFill rotWithShape="1">
          <a:blip r:embed="rId3">
            <a:alphaModFix/>
          </a:blip>
          <a:srcRect/>
          <a:stretch/>
        </p:blipFill>
        <p:spPr>
          <a:xfrm>
            <a:off x="3208067" y="2976570"/>
            <a:ext cx="2517301" cy="1440876"/>
          </a:xfrm>
          <a:prstGeom prst="rect">
            <a:avLst/>
          </a:prstGeom>
          <a:noFill/>
          <a:ln>
            <a:noFill/>
          </a:ln>
        </p:spPr>
      </p:pic>
      <p:pic>
        <p:nvPicPr>
          <p:cNvPr id="339" name="Google Shape;339;p5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702458" y="2121030"/>
            <a:ext cx="4053044" cy="381785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p57"/>
          <p:cNvSpPr txBox="1">
            <a:spLocks noGrp="1"/>
          </p:cNvSpPr>
          <p:nvPr>
            <p:ph type="title" idx="4294967295"/>
          </p:nvPr>
        </p:nvSpPr>
        <p:spPr>
          <a:xfrm>
            <a:off x="2418083" y="557087"/>
            <a:ext cx="9007203" cy="7078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Καθημερινοί πόροι</a:t>
            </a:r>
            <a:r>
              <a:rPr kumimoji="0" lang="en-US" sz="3000" b="1" i="0" u="none" strike="noStrike" kern="1200" cap="none" spc="0" normalizeH="0" baseline="0" noProof="0" dirty="0">
                <a:ln>
                  <a:noFill/>
                </a:ln>
                <a:solidFill>
                  <a:srgbClr val="660033"/>
                </a:solidFill>
                <a:effectLst/>
                <a:uLnTx/>
                <a:uFillTx/>
                <a:latin typeface="+mn-lt"/>
                <a:ea typeface="+mn-ea"/>
                <a:cs typeface="+mn-cs"/>
              </a:rPr>
              <a:t> (2)</a:t>
            </a:r>
            <a:endParaRPr kumimoji="0" lang="el-GR" sz="3000" b="1" i="0" u="none" strike="noStrike" kern="1200" cap="none" spc="0" normalizeH="0" baseline="0" noProof="0" dirty="0">
              <a:ln>
                <a:noFill/>
              </a:ln>
              <a:solidFill>
                <a:srgbClr val="660033"/>
              </a:solidFill>
              <a:effectLst/>
              <a:uLnTx/>
              <a:uFillTx/>
              <a:latin typeface="+mn-lt"/>
              <a:ea typeface="+mn-ea"/>
              <a:cs typeface="+mn-cs"/>
            </a:endParaRPr>
          </a:p>
        </p:txBody>
      </p:sp>
      <p:pic>
        <p:nvPicPr>
          <p:cNvPr id="347" name="Google Shape;347;p57" descr="Λογότυπο εταιρίας Qarnot Computing"/>
          <p:cNvPicPr preferRelativeResize="0"/>
          <p:nvPr/>
        </p:nvPicPr>
        <p:blipFill rotWithShape="1">
          <a:blip r:embed="rId3">
            <a:alphaModFix/>
          </a:blip>
          <a:srcRect/>
          <a:stretch/>
        </p:blipFill>
        <p:spPr>
          <a:xfrm>
            <a:off x="2418083" y="2667000"/>
            <a:ext cx="2705100" cy="1524000"/>
          </a:xfrm>
          <a:prstGeom prst="rect">
            <a:avLst/>
          </a:prstGeom>
          <a:noFill/>
          <a:ln>
            <a:noFill/>
          </a:ln>
        </p:spPr>
      </p:pic>
      <p:pic>
        <p:nvPicPr>
          <p:cNvPr id="348" name="Google Shape;348;p5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542961" y="1974475"/>
            <a:ext cx="6097051" cy="347421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9" name="Google Shape;359;p58"/>
          <p:cNvSpPr txBox="1">
            <a:spLocks noGrp="1"/>
          </p:cNvSpPr>
          <p:nvPr>
            <p:ph type="title" idx="4294967295"/>
          </p:nvPr>
        </p:nvSpPr>
        <p:spPr>
          <a:xfrm>
            <a:off x="2479249" y="601079"/>
            <a:ext cx="9275976" cy="1169511"/>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n-lt"/>
                <a:ea typeface="+mn-ea"/>
                <a:cs typeface="+mn-cs"/>
              </a:rPr>
              <a:t>Μακροπρόθεσμη επένδυση - συνδυασμός κεφαλαίων</a:t>
            </a:r>
          </a:p>
        </p:txBody>
      </p:sp>
      <p:pic>
        <p:nvPicPr>
          <p:cNvPr id="357" name="Google Shape;357;p58" descr="Λογότυπο οργανισμού Agripolis"/>
          <p:cNvPicPr preferRelativeResize="0"/>
          <p:nvPr/>
        </p:nvPicPr>
        <p:blipFill rotWithShape="1">
          <a:blip r:embed="rId3">
            <a:alphaModFix/>
          </a:blip>
          <a:srcRect/>
          <a:stretch/>
        </p:blipFill>
        <p:spPr>
          <a:xfrm>
            <a:off x="2143114" y="2452435"/>
            <a:ext cx="3212500" cy="1070833"/>
          </a:xfrm>
          <a:prstGeom prst="rect">
            <a:avLst/>
          </a:prstGeom>
          <a:noFill/>
          <a:ln>
            <a:noFill/>
          </a:ln>
        </p:spPr>
      </p:pic>
      <p:pic>
        <p:nvPicPr>
          <p:cNvPr id="356" name="Google Shape;356;p58" descr="Λογότυπο οργανισμού Cultures en ville"/>
          <p:cNvPicPr preferRelativeResize="0"/>
          <p:nvPr/>
        </p:nvPicPr>
        <p:blipFill rotWithShape="1">
          <a:blip r:embed="rId4">
            <a:alphaModFix/>
          </a:blip>
          <a:srcRect/>
          <a:stretch/>
        </p:blipFill>
        <p:spPr>
          <a:xfrm>
            <a:off x="2364315" y="3754263"/>
            <a:ext cx="2540000" cy="901700"/>
          </a:xfrm>
          <a:prstGeom prst="rect">
            <a:avLst/>
          </a:prstGeom>
          <a:noFill/>
          <a:ln>
            <a:noFill/>
          </a:ln>
        </p:spPr>
      </p:pic>
      <p:pic>
        <p:nvPicPr>
          <p:cNvPr id="355" name="Google Shape;355;p58" descr="Λογότυπο οργανισμού Le Perchoir"/>
          <p:cNvPicPr preferRelativeResize="0"/>
          <p:nvPr/>
        </p:nvPicPr>
        <p:blipFill rotWithShape="1">
          <a:blip r:embed="rId5">
            <a:alphaModFix/>
          </a:blip>
          <a:srcRect/>
          <a:stretch/>
        </p:blipFill>
        <p:spPr>
          <a:xfrm>
            <a:off x="2516051" y="4772300"/>
            <a:ext cx="2085700" cy="2085700"/>
          </a:xfrm>
          <a:prstGeom prst="rect">
            <a:avLst/>
          </a:prstGeom>
          <a:noFill/>
          <a:ln>
            <a:noFill/>
          </a:ln>
        </p:spPr>
      </p:pic>
      <p:pic>
        <p:nvPicPr>
          <p:cNvPr id="358" name="Google Shape;358;p5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882326" y="2384981"/>
            <a:ext cx="5658075" cy="373712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9"/>
          <p:cNvSpPr txBox="1">
            <a:spLocks noGrp="1"/>
          </p:cNvSpPr>
          <p:nvPr>
            <p:ph type="title"/>
          </p:nvPr>
        </p:nvSpPr>
        <p:spPr>
          <a:xfrm>
            <a:off x="2481417" y="726341"/>
            <a:ext cx="5220283" cy="763600"/>
          </a:xfrm>
          <a:prstGeom prst="rect">
            <a:avLst/>
          </a:prstGeom>
          <a:noFill/>
          <a:ln>
            <a:noFill/>
          </a:ln>
        </p:spPr>
        <p:txBody>
          <a:bodyPr spcFirstLastPara="1" vert="horz" wrap="square" lIns="121900" tIns="121900" rIns="121900" bIns="121900" rtlCol="0" anchor="t" anchorCtr="0">
            <a:noAutofit/>
          </a:bodyPr>
          <a:lstStyle/>
          <a:p>
            <a:pPr>
              <a:buSzPts val="990"/>
            </a:pPr>
            <a:r>
              <a:rPr lang="en-GB" sz="3000" b="1" dirty="0">
                <a:solidFill>
                  <a:srgbClr val="660033"/>
                </a:solidFill>
              </a:rPr>
              <a:t>Η </a:t>
            </a:r>
            <a:r>
              <a:rPr lang="el-GR" sz="3000" b="1" dirty="0">
                <a:solidFill>
                  <a:srgbClr val="660033"/>
                </a:solidFill>
              </a:rPr>
              <a:t>σειρά</a:t>
            </a:r>
            <a:r>
              <a:rPr lang="en-GB" sz="3000" b="1" dirty="0">
                <a:solidFill>
                  <a:srgbClr val="660033"/>
                </a:solidFill>
              </a:rPr>
              <a:t> σας</a:t>
            </a:r>
            <a:endParaRPr sz="3000" b="1" dirty="0">
              <a:solidFill>
                <a:srgbClr val="660033"/>
              </a:solidFill>
            </a:endParaRPr>
          </a:p>
        </p:txBody>
      </p:sp>
      <p:sp>
        <p:nvSpPr>
          <p:cNvPr id="365" name="Google Shape;365;p59"/>
          <p:cNvSpPr txBox="1"/>
          <p:nvPr/>
        </p:nvSpPr>
        <p:spPr>
          <a:xfrm>
            <a:off x="2228974" y="1940835"/>
            <a:ext cx="8777600" cy="1354176"/>
          </a:xfrm>
          <a:prstGeom prst="rect">
            <a:avLst/>
          </a:prstGeom>
          <a:noFill/>
          <a:ln>
            <a:noFill/>
          </a:ln>
        </p:spPr>
        <p:txBody>
          <a:bodyPr spcFirstLastPara="1" wrap="square" lIns="240000" tIns="121900" rIns="121900" bIns="121900" anchor="t" anchorCtr="0">
            <a:spAutoFit/>
          </a:bodyPr>
          <a:lstStyle/>
          <a:p>
            <a:pPr marL="152396">
              <a:buClr>
                <a:srgbClr val="3EA3ED"/>
              </a:buClr>
              <a:buSzPts val="1800"/>
            </a:pPr>
            <a:r>
              <a:rPr lang="en-GB" dirty="0">
                <a:solidFill>
                  <a:srgbClr val="434343"/>
                </a:solidFill>
              </a:rPr>
              <a:t>Τ</a:t>
            </a:r>
            <a:r>
              <a:rPr lang="el-GR" dirty="0">
                <a:solidFill>
                  <a:srgbClr val="434343"/>
                </a:solidFill>
              </a:rPr>
              <a:t>ι</a:t>
            </a:r>
            <a:r>
              <a:rPr lang="en-GB" dirty="0">
                <a:solidFill>
                  <a:srgbClr val="434343"/>
                </a:solidFill>
              </a:rPr>
              <a:t> </a:t>
            </a:r>
            <a:r>
              <a:rPr lang="el-GR" dirty="0">
                <a:solidFill>
                  <a:srgbClr val="434343"/>
                </a:solidFill>
              </a:rPr>
              <a:t>ιδέες</a:t>
            </a:r>
            <a:r>
              <a:rPr lang="en-GB" dirty="0">
                <a:solidFill>
                  <a:srgbClr val="434343"/>
                </a:solidFill>
              </a:rPr>
              <a:t> </a:t>
            </a:r>
            <a:r>
              <a:rPr lang="el-GR" dirty="0">
                <a:solidFill>
                  <a:srgbClr val="434343"/>
                </a:solidFill>
              </a:rPr>
              <a:t>παίρνετε</a:t>
            </a:r>
            <a:r>
              <a:rPr lang="en-GB" dirty="0">
                <a:solidFill>
                  <a:srgbClr val="434343"/>
                </a:solidFill>
              </a:rPr>
              <a:t> </a:t>
            </a:r>
            <a:r>
              <a:rPr lang="el-GR" dirty="0">
                <a:solidFill>
                  <a:srgbClr val="434343"/>
                </a:solidFill>
              </a:rPr>
              <a:t>για</a:t>
            </a:r>
            <a:r>
              <a:rPr lang="en-GB" dirty="0">
                <a:solidFill>
                  <a:srgbClr val="434343"/>
                </a:solidFill>
              </a:rPr>
              <a:t> το οικονομικό μοντέλο της επιχειρηματικής σας ιδέας;</a:t>
            </a:r>
            <a:endParaRPr lang="el-GR" dirty="0">
              <a:solidFill>
                <a:srgbClr val="434343"/>
              </a:solidFill>
            </a:endParaRPr>
          </a:p>
          <a:p>
            <a:pPr marL="152396">
              <a:buClr>
                <a:srgbClr val="3EA3ED"/>
              </a:buClr>
              <a:buSzPts val="1800"/>
            </a:pPr>
            <a:r>
              <a:rPr lang="el-GR" dirty="0">
                <a:solidFill>
                  <a:srgbClr val="434343"/>
                </a:solidFill>
              </a:rPr>
              <a:t>Ποια</a:t>
            </a:r>
            <a:r>
              <a:rPr lang="en-GB" dirty="0">
                <a:solidFill>
                  <a:srgbClr val="434343"/>
                </a:solidFill>
              </a:rPr>
              <a:t> στοιχεία σας ταιριάζουν;</a:t>
            </a:r>
            <a:endParaRPr lang="el-GR" dirty="0">
              <a:solidFill>
                <a:srgbClr val="434343"/>
              </a:solidFill>
            </a:endParaRPr>
          </a:p>
          <a:p>
            <a:pPr marL="152396">
              <a:buClr>
                <a:srgbClr val="3EA3ED"/>
              </a:buClr>
              <a:buSzPts val="1800"/>
            </a:pPr>
            <a:r>
              <a:rPr lang="el-GR" dirty="0">
                <a:solidFill>
                  <a:srgbClr val="434343"/>
                </a:solidFill>
              </a:rPr>
              <a:t>Ποια</a:t>
            </a:r>
            <a:r>
              <a:rPr lang="en-GB" dirty="0">
                <a:solidFill>
                  <a:srgbClr val="434343"/>
                </a:solidFill>
              </a:rPr>
              <a:t> σας προκαλούν το ενδιαφέρον;</a:t>
            </a:r>
            <a:endParaRPr lang="el-GR" dirty="0">
              <a:solidFill>
                <a:srgbClr val="434343"/>
              </a:solidFill>
            </a:endParaRPr>
          </a:p>
          <a:p>
            <a:pPr marL="152396">
              <a:buClr>
                <a:srgbClr val="3EA3ED"/>
              </a:buClr>
              <a:buSzPts val="1800"/>
            </a:pPr>
            <a:r>
              <a:rPr lang="el-GR" dirty="0">
                <a:solidFill>
                  <a:srgbClr val="434343"/>
                </a:solidFill>
              </a:rPr>
              <a:t>Γιατί</a:t>
            </a:r>
            <a:r>
              <a:rPr lang="en-GB" dirty="0">
                <a:solidFill>
                  <a:srgbClr val="434343"/>
                </a:solidFill>
              </a:rPr>
              <a:t>;</a:t>
            </a:r>
            <a:endParaRPr dirty="0">
              <a:solidFill>
                <a:srgbClr val="434343"/>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0"/>
          <p:cNvSpPr txBox="1">
            <a:spLocks noGrp="1"/>
          </p:cNvSpPr>
          <p:nvPr>
            <p:ph type="title"/>
          </p:nvPr>
        </p:nvSpPr>
        <p:spPr>
          <a:xfrm>
            <a:off x="2462430" y="593356"/>
            <a:ext cx="9038271" cy="950339"/>
          </a:xfrm>
          <a:prstGeom prst="rect">
            <a:avLst/>
          </a:prstGeom>
          <a:noFill/>
          <a:ln>
            <a:noFill/>
          </a:ln>
        </p:spPr>
        <p:txBody>
          <a:bodyPr spcFirstLastPara="1" vert="horz" wrap="square" lIns="35067" tIns="35067" rIns="35067" bIns="35067" rtlCol="0" anchor="b" anchorCtr="0">
            <a:noAutofit/>
          </a:bodyPr>
          <a:lstStyle/>
          <a:p>
            <a:pPr>
              <a:buClr>
                <a:srgbClr val="CB3B36"/>
              </a:buClr>
              <a:buSzPts val="2070"/>
            </a:pPr>
            <a:r>
              <a:rPr lang="el-GR" sz="3000" b="1" dirty="0">
                <a:solidFill>
                  <a:srgbClr val="660033"/>
                </a:solidFill>
              </a:rPr>
              <a:t>Ποια</a:t>
            </a:r>
            <a:r>
              <a:rPr lang="en-GB" sz="3000" b="1" dirty="0">
                <a:solidFill>
                  <a:srgbClr val="660033"/>
                </a:solidFill>
              </a:rPr>
              <a:t> είναι τα συστατικά που περιέχει ένας προϋπολογισμός;</a:t>
            </a:r>
            <a:endParaRPr sz="3000" dirty="0">
              <a:solidFill>
                <a:srgbClr val="660033"/>
              </a:solidFill>
            </a:endParaRPr>
          </a:p>
        </p:txBody>
      </p:sp>
      <p:sp>
        <p:nvSpPr>
          <p:cNvPr id="371" name="Google Shape;371;p60"/>
          <p:cNvSpPr txBox="1"/>
          <p:nvPr/>
        </p:nvSpPr>
        <p:spPr>
          <a:xfrm>
            <a:off x="2462430" y="2498147"/>
            <a:ext cx="9038271" cy="821210"/>
          </a:xfrm>
          <a:prstGeom prst="rect">
            <a:avLst/>
          </a:prstGeom>
          <a:noFill/>
          <a:ln>
            <a:noFill/>
          </a:ln>
        </p:spPr>
        <p:txBody>
          <a:bodyPr spcFirstLastPara="1" wrap="square" lIns="121900" tIns="121900" rIns="121900" bIns="121900" anchor="t" anchorCtr="0">
            <a:spAutoFit/>
          </a:bodyPr>
          <a:lstStyle/>
          <a:p>
            <a:pPr>
              <a:lnSpc>
                <a:spcPct val="115000"/>
              </a:lnSpc>
              <a:spcAft>
                <a:spcPts val="2000"/>
              </a:spcAft>
            </a:pPr>
            <a:r>
              <a:rPr lang="el-GR" dirty="0">
                <a:ea typeface="Roboto"/>
                <a:cs typeface="Roboto"/>
                <a:sym typeface="Roboto"/>
              </a:rPr>
              <a:t>Ανοίγουμε</a:t>
            </a:r>
            <a:r>
              <a:rPr lang="en-GB" dirty="0">
                <a:ea typeface="Roboto"/>
                <a:cs typeface="Roboto"/>
                <a:sym typeface="Roboto"/>
              </a:rPr>
              <a:t> </a:t>
            </a:r>
            <a:r>
              <a:rPr lang="el-GR" dirty="0">
                <a:ea typeface="Roboto"/>
                <a:cs typeface="Roboto"/>
                <a:sym typeface="Roboto"/>
              </a:rPr>
              <a:t>την Άσκηση</a:t>
            </a:r>
            <a:r>
              <a:rPr lang="en-GB" dirty="0">
                <a:ea typeface="Roboto"/>
                <a:cs typeface="Roboto"/>
                <a:sym typeface="Roboto"/>
              </a:rPr>
              <a:t> 2 </a:t>
            </a:r>
            <a:endParaRPr dirty="0">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1"/>
          <p:cNvSpPr txBox="1">
            <a:spLocks noGrp="1"/>
          </p:cNvSpPr>
          <p:nvPr>
            <p:ph type="title"/>
          </p:nvPr>
        </p:nvSpPr>
        <p:spPr>
          <a:xfrm>
            <a:off x="2466144" y="697584"/>
            <a:ext cx="6988578" cy="580364"/>
          </a:xfrm>
          <a:prstGeom prst="rect">
            <a:avLst/>
          </a:prstGeom>
          <a:noFill/>
          <a:ln>
            <a:noFill/>
          </a:ln>
        </p:spPr>
        <p:txBody>
          <a:bodyPr spcFirstLastPara="1" vert="horz" wrap="square" lIns="35067" tIns="35067" rIns="35067" bIns="35067" rtlCol="0" anchor="b" anchorCtr="0">
            <a:noAutofit/>
          </a:bodyPr>
          <a:lstStyle/>
          <a:p>
            <a:pPr>
              <a:spcBef>
                <a:spcPts val="0"/>
              </a:spcBef>
              <a:buClr>
                <a:srgbClr val="CB3B36"/>
              </a:buClr>
              <a:buSzPts val="2070"/>
            </a:pPr>
            <a:r>
              <a:rPr lang="el-GR" sz="3000" b="1" dirty="0">
                <a:solidFill>
                  <a:srgbClr val="660033"/>
                </a:solidFill>
              </a:rPr>
              <a:t>Πριν</a:t>
            </a:r>
            <a:r>
              <a:rPr lang="en-GB" sz="3000" b="1" dirty="0">
                <a:solidFill>
                  <a:srgbClr val="660033"/>
                </a:solidFill>
              </a:rPr>
              <a:t> </a:t>
            </a:r>
            <a:r>
              <a:rPr lang="el-GR" sz="3000" b="1" dirty="0">
                <a:solidFill>
                  <a:srgbClr val="660033"/>
                </a:solidFill>
              </a:rPr>
              <a:t>ξεκινήσουμε</a:t>
            </a:r>
            <a:r>
              <a:rPr lang="en-GB" sz="3000" b="1" dirty="0">
                <a:solidFill>
                  <a:srgbClr val="660033"/>
                </a:solidFill>
              </a:rPr>
              <a:t>, </a:t>
            </a:r>
            <a:r>
              <a:rPr lang="el-GR" sz="3000" b="1" dirty="0">
                <a:solidFill>
                  <a:srgbClr val="660033"/>
                </a:solidFill>
              </a:rPr>
              <a:t>καταγράφουμε</a:t>
            </a:r>
            <a:r>
              <a:rPr lang="en-GB" sz="3000" b="1" dirty="0">
                <a:solidFill>
                  <a:srgbClr val="660033"/>
                </a:solidFill>
              </a:rPr>
              <a:t>…</a:t>
            </a:r>
            <a:endParaRPr sz="3000" dirty="0">
              <a:solidFill>
                <a:srgbClr val="660033"/>
              </a:solidFill>
            </a:endParaRPr>
          </a:p>
        </p:txBody>
      </p:sp>
      <p:sp>
        <p:nvSpPr>
          <p:cNvPr id="377" name="Google Shape;377;p61"/>
          <p:cNvSpPr txBox="1"/>
          <p:nvPr/>
        </p:nvSpPr>
        <p:spPr>
          <a:xfrm>
            <a:off x="2097922" y="1558974"/>
            <a:ext cx="9393352" cy="4401164"/>
          </a:xfrm>
          <a:prstGeom prst="rect">
            <a:avLst/>
          </a:prstGeom>
          <a:noFill/>
          <a:ln>
            <a:noFill/>
          </a:ln>
        </p:spPr>
        <p:txBody>
          <a:bodyPr spcFirstLastPara="1" wrap="square" lIns="121900" tIns="121900" rIns="121900" bIns="121900" anchor="t" anchorCtr="0">
            <a:spAutoFit/>
          </a:bodyPr>
          <a:lstStyle/>
          <a:p>
            <a:r>
              <a:rPr lang="el-GR" b="1" dirty="0"/>
              <a:t>Έσοδα</a:t>
            </a:r>
            <a:r>
              <a:rPr lang="en-GB" b="1" dirty="0"/>
              <a:t>: </a:t>
            </a:r>
            <a:endParaRPr b="1" dirty="0"/>
          </a:p>
          <a:p>
            <a:pPr marL="609585" indent="-436022">
              <a:buSzPts val="1550"/>
              <a:buFont typeface="Arial" panose="020B0604020202020204" pitchFamily="34" charset="0"/>
              <a:buChar char="•"/>
            </a:pPr>
            <a:r>
              <a:rPr lang="el-GR" dirty="0"/>
              <a:t>Πόσο</a:t>
            </a:r>
            <a:r>
              <a:rPr lang="en-GB" dirty="0"/>
              <a:t> μας </a:t>
            </a:r>
            <a:r>
              <a:rPr lang="el-GR" dirty="0"/>
              <a:t>πληρώνουν</a:t>
            </a:r>
            <a:r>
              <a:rPr lang="en-GB" dirty="0"/>
              <a:t> </a:t>
            </a:r>
            <a:r>
              <a:rPr lang="el-GR" dirty="0"/>
              <a:t>οι</a:t>
            </a:r>
            <a:r>
              <a:rPr lang="en-GB" dirty="0"/>
              <a:t> </a:t>
            </a:r>
            <a:r>
              <a:rPr lang="el-GR" dirty="0"/>
              <a:t>πελάτες</a:t>
            </a:r>
            <a:r>
              <a:rPr lang="en-GB" dirty="0"/>
              <a:t> μας; </a:t>
            </a:r>
            <a:endParaRPr dirty="0"/>
          </a:p>
          <a:p>
            <a:pPr marL="609585" indent="-436022">
              <a:buSzPts val="1550"/>
              <a:buFont typeface="Arial" panose="020B0604020202020204" pitchFamily="34" charset="0"/>
              <a:buChar char="•"/>
            </a:pPr>
            <a:r>
              <a:rPr lang="el-GR" dirty="0"/>
              <a:t>Για</a:t>
            </a:r>
            <a:r>
              <a:rPr lang="en-GB" dirty="0"/>
              <a:t> ποιο προϊόν/υπηρεσία; </a:t>
            </a:r>
            <a:endParaRPr dirty="0"/>
          </a:p>
          <a:p>
            <a:pPr marL="609585" indent="-436022">
              <a:buSzPts val="1550"/>
              <a:buFont typeface="Arial" panose="020B0604020202020204" pitchFamily="34" charset="0"/>
              <a:buChar char="•"/>
            </a:pPr>
            <a:r>
              <a:rPr lang="el-GR" dirty="0"/>
              <a:t>Πόσες</a:t>
            </a:r>
            <a:r>
              <a:rPr lang="en-GB" dirty="0"/>
              <a:t> </a:t>
            </a:r>
            <a:r>
              <a:rPr lang="el-GR" dirty="0"/>
              <a:t>φορές</a:t>
            </a:r>
            <a:r>
              <a:rPr lang="en-GB" dirty="0"/>
              <a:t>/</a:t>
            </a:r>
            <a:r>
              <a:rPr lang="el-GR" dirty="0"/>
              <a:t> Σε</a:t>
            </a:r>
            <a:r>
              <a:rPr lang="en-GB" dirty="0"/>
              <a:t> </a:t>
            </a:r>
            <a:r>
              <a:rPr lang="el-GR" dirty="0"/>
              <a:t>τι</a:t>
            </a:r>
            <a:r>
              <a:rPr lang="en-GB" dirty="0"/>
              <a:t> </a:t>
            </a:r>
            <a:r>
              <a:rPr lang="el-GR" dirty="0"/>
              <a:t>ποσότητα</a:t>
            </a:r>
            <a:r>
              <a:rPr lang="en-GB" dirty="0"/>
              <a:t>;</a:t>
            </a:r>
            <a:endParaRPr dirty="0"/>
          </a:p>
          <a:p>
            <a:endParaRPr dirty="0"/>
          </a:p>
          <a:p>
            <a:r>
              <a:rPr lang="el-GR" b="1" dirty="0"/>
              <a:t>Έξοδα</a:t>
            </a:r>
            <a:r>
              <a:rPr lang="en-GB" dirty="0"/>
              <a:t>: </a:t>
            </a:r>
            <a:endParaRPr dirty="0"/>
          </a:p>
          <a:p>
            <a:pPr marL="609585" indent="-436022">
              <a:buSzPts val="1550"/>
              <a:buFont typeface="Arial" panose="020B0604020202020204" pitchFamily="34" charset="0"/>
              <a:buChar char="•"/>
            </a:pPr>
            <a:r>
              <a:rPr lang="el-GR" dirty="0"/>
              <a:t>Τι</a:t>
            </a:r>
            <a:r>
              <a:rPr lang="en-GB" dirty="0"/>
              <a:t> </a:t>
            </a:r>
            <a:r>
              <a:rPr lang="el-GR" dirty="0"/>
              <a:t>πόρους</a:t>
            </a:r>
            <a:r>
              <a:rPr lang="en-GB" dirty="0"/>
              <a:t> </a:t>
            </a:r>
            <a:r>
              <a:rPr lang="el-GR" dirty="0"/>
              <a:t>πρέπει</a:t>
            </a:r>
            <a:r>
              <a:rPr lang="en-GB" dirty="0"/>
              <a:t> να έχουμε για να υλοποιήσουμε τη δραστηριότητά μας; </a:t>
            </a:r>
            <a:endParaRPr dirty="0"/>
          </a:p>
          <a:p>
            <a:pPr marL="609585" indent="-436022">
              <a:buSzPts val="1550"/>
              <a:buFont typeface="Arial" panose="020B0604020202020204" pitchFamily="34" charset="0"/>
              <a:buChar char="•"/>
            </a:pPr>
            <a:r>
              <a:rPr lang="el-GR" dirty="0"/>
              <a:t>Πόσο</a:t>
            </a:r>
            <a:r>
              <a:rPr lang="en-GB" dirty="0"/>
              <a:t> </a:t>
            </a:r>
            <a:r>
              <a:rPr lang="el-GR" dirty="0"/>
              <a:t>κοστίζει</a:t>
            </a:r>
            <a:r>
              <a:rPr lang="en-GB" dirty="0"/>
              <a:t> η </a:t>
            </a:r>
            <a:r>
              <a:rPr lang="el-GR" dirty="0"/>
              <a:t>παραγωγή</a:t>
            </a:r>
            <a:r>
              <a:rPr lang="en-GB" dirty="0"/>
              <a:t> </a:t>
            </a:r>
            <a:r>
              <a:rPr lang="el-GR" dirty="0"/>
              <a:t>των</a:t>
            </a:r>
            <a:r>
              <a:rPr lang="en-GB" dirty="0"/>
              <a:t> π</a:t>
            </a:r>
            <a:r>
              <a:rPr lang="el-GR" dirty="0"/>
              <a:t>προϊόντων</a:t>
            </a:r>
            <a:r>
              <a:rPr lang="en-GB" dirty="0"/>
              <a:t>/</a:t>
            </a:r>
            <a:r>
              <a:rPr lang="el-GR" dirty="0"/>
              <a:t> υπηρεσίας</a:t>
            </a:r>
            <a:r>
              <a:rPr lang="en-GB" dirty="0"/>
              <a:t> που προσφέρουμε;</a:t>
            </a:r>
            <a:endParaRPr dirty="0"/>
          </a:p>
          <a:p>
            <a:endParaRPr dirty="0"/>
          </a:p>
          <a:p>
            <a:r>
              <a:rPr lang="el-GR" b="1" dirty="0"/>
              <a:t>Συνεργάτες</a:t>
            </a:r>
            <a:r>
              <a:rPr lang="en-GB" b="1" dirty="0"/>
              <a:t>:</a:t>
            </a:r>
            <a:r>
              <a:rPr lang="en-GB" dirty="0"/>
              <a:t> </a:t>
            </a:r>
            <a:endParaRPr dirty="0"/>
          </a:p>
          <a:p>
            <a:pPr marL="459313" indent="-285750">
              <a:buSzPts val="1550"/>
              <a:buFont typeface="Arial" panose="020B0604020202020204" pitchFamily="34" charset="0"/>
              <a:buChar char="•"/>
            </a:pPr>
            <a:r>
              <a:rPr lang="el-GR" dirty="0"/>
              <a:t>Ποιος</a:t>
            </a:r>
            <a:r>
              <a:rPr lang="en-GB" dirty="0"/>
              <a:t> μας </a:t>
            </a:r>
            <a:r>
              <a:rPr lang="el-GR" dirty="0"/>
              <a:t>διευκολύνει</a:t>
            </a:r>
            <a:r>
              <a:rPr lang="en-GB" dirty="0"/>
              <a:t> </a:t>
            </a:r>
            <a:r>
              <a:rPr lang="el-GR" dirty="0"/>
              <a:t>για</a:t>
            </a:r>
            <a:r>
              <a:rPr lang="en-GB" dirty="0"/>
              <a:t> να υλοποιήσουμε τη δραστηριότητά μας; </a:t>
            </a:r>
            <a:endParaRPr dirty="0"/>
          </a:p>
          <a:p>
            <a:pPr marL="1068898" lvl="1" indent="-285750">
              <a:buClr>
                <a:schemeClr val="dk1"/>
              </a:buClr>
              <a:buSzPts val="1550"/>
              <a:buFont typeface="Arial" panose="020B0604020202020204" pitchFamily="34" charset="0"/>
              <a:buChar char="•"/>
            </a:pPr>
            <a:r>
              <a:rPr lang="el-GR" dirty="0">
                <a:solidFill>
                  <a:schemeClr val="dk1"/>
                </a:solidFill>
                <a:ea typeface="Roboto"/>
                <a:cs typeface="Roboto"/>
                <a:sym typeface="Roboto"/>
              </a:rPr>
              <a:t>Ποιοι</a:t>
            </a:r>
            <a:r>
              <a:rPr lang="en-GB" dirty="0">
                <a:solidFill>
                  <a:schemeClr val="dk1"/>
                </a:solidFill>
                <a:ea typeface="Roboto"/>
                <a:cs typeface="Roboto"/>
                <a:sym typeface="Roboto"/>
              </a:rPr>
              <a:t> κ</a:t>
            </a:r>
            <a:r>
              <a:rPr lang="el-GR" dirty="0">
                <a:solidFill>
                  <a:schemeClr val="dk1"/>
                </a:solidFill>
                <a:ea typeface="Roboto"/>
                <a:cs typeface="Roboto"/>
                <a:sym typeface="Roboto"/>
              </a:rPr>
              <a:t>άνουν</a:t>
            </a:r>
            <a:r>
              <a:rPr lang="en-GB" dirty="0">
                <a:solidFill>
                  <a:schemeClr val="dk1"/>
                </a:solidFill>
                <a:ea typeface="Roboto"/>
                <a:cs typeface="Roboto"/>
                <a:sym typeface="Roboto"/>
              </a:rPr>
              <a:t> </a:t>
            </a:r>
            <a:r>
              <a:rPr lang="el-GR" dirty="0">
                <a:solidFill>
                  <a:schemeClr val="dk1"/>
                </a:solidFill>
                <a:ea typeface="Roboto"/>
                <a:cs typeface="Roboto"/>
                <a:sym typeface="Roboto"/>
              </a:rPr>
              <a:t>πράγματα</a:t>
            </a:r>
            <a:r>
              <a:rPr lang="en-GB" dirty="0">
                <a:solidFill>
                  <a:schemeClr val="dk1"/>
                </a:solidFill>
                <a:ea typeface="Roboto"/>
                <a:cs typeface="Roboto"/>
                <a:sym typeface="Roboto"/>
              </a:rPr>
              <a:t> που δεν μπορούμε να κάνουμε μόνοι μας; </a:t>
            </a:r>
            <a:endParaRPr dirty="0">
              <a:solidFill>
                <a:schemeClr val="dk1"/>
              </a:solidFill>
              <a:ea typeface="Roboto"/>
              <a:cs typeface="Roboto"/>
              <a:sym typeface="Roboto"/>
            </a:endParaRPr>
          </a:p>
          <a:p>
            <a:pPr marL="1068898" lvl="1" indent="-285750">
              <a:buClr>
                <a:schemeClr val="dk1"/>
              </a:buClr>
              <a:buSzPts val="1550"/>
              <a:buFont typeface="Arial" panose="020B0604020202020204" pitchFamily="34" charset="0"/>
              <a:buChar char="•"/>
            </a:pPr>
            <a:r>
              <a:rPr lang="el-GR" dirty="0">
                <a:solidFill>
                  <a:schemeClr val="dk1"/>
                </a:solidFill>
                <a:ea typeface="Roboto"/>
                <a:cs typeface="Roboto"/>
                <a:sym typeface="Roboto"/>
              </a:rPr>
              <a:t>Ποιοι</a:t>
            </a:r>
            <a:r>
              <a:rPr lang="en-GB" dirty="0">
                <a:solidFill>
                  <a:schemeClr val="dk1"/>
                </a:solidFill>
                <a:ea typeface="Roboto"/>
                <a:cs typeface="Roboto"/>
                <a:sym typeface="Roboto"/>
              </a:rPr>
              <a:t> </a:t>
            </a:r>
            <a:r>
              <a:rPr lang="el-GR" dirty="0">
                <a:solidFill>
                  <a:schemeClr val="dk1"/>
                </a:solidFill>
                <a:ea typeface="Roboto"/>
                <a:cs typeface="Roboto"/>
                <a:sym typeface="Roboto"/>
              </a:rPr>
              <a:t>υλοποιούν</a:t>
            </a:r>
            <a:r>
              <a:rPr lang="en-GB" dirty="0">
                <a:solidFill>
                  <a:schemeClr val="dk1"/>
                </a:solidFill>
                <a:ea typeface="Roboto"/>
                <a:cs typeface="Roboto"/>
                <a:sym typeface="Roboto"/>
              </a:rPr>
              <a:t> τις λειτουργίες φθηνότερα από εμάς; </a:t>
            </a:r>
            <a:endParaRPr dirty="0">
              <a:solidFill>
                <a:schemeClr val="dk1"/>
              </a:solidFill>
              <a:ea typeface="Roboto"/>
              <a:cs typeface="Roboto"/>
              <a:sym typeface="Roboto"/>
            </a:endParaRPr>
          </a:p>
          <a:p>
            <a:pPr marL="1068898" lvl="1" indent="-285750">
              <a:buClr>
                <a:schemeClr val="dk1"/>
              </a:buClr>
              <a:buSzPts val="1550"/>
              <a:buFont typeface="Arial" panose="020B0604020202020204" pitchFamily="34" charset="0"/>
              <a:buChar char="•"/>
            </a:pPr>
            <a:r>
              <a:rPr lang="el-GR" dirty="0">
                <a:solidFill>
                  <a:schemeClr val="dk1"/>
                </a:solidFill>
                <a:ea typeface="Roboto"/>
                <a:cs typeface="Roboto"/>
                <a:sym typeface="Roboto"/>
              </a:rPr>
              <a:t>Ποιοι</a:t>
            </a:r>
            <a:r>
              <a:rPr lang="en-GB" dirty="0">
                <a:solidFill>
                  <a:schemeClr val="dk1"/>
                </a:solidFill>
                <a:ea typeface="Roboto"/>
                <a:cs typeface="Roboto"/>
                <a:sym typeface="Roboto"/>
              </a:rPr>
              <a:t> μας </a:t>
            </a:r>
            <a:r>
              <a:rPr lang="el-GR" dirty="0">
                <a:solidFill>
                  <a:schemeClr val="dk1"/>
                </a:solidFill>
                <a:ea typeface="Roboto"/>
                <a:cs typeface="Roboto"/>
                <a:sym typeface="Roboto"/>
              </a:rPr>
              <a:t>δίνουν</a:t>
            </a:r>
            <a:r>
              <a:rPr lang="en-GB" dirty="0">
                <a:solidFill>
                  <a:schemeClr val="dk1"/>
                </a:solidFill>
                <a:ea typeface="Roboto"/>
                <a:cs typeface="Roboto"/>
                <a:sym typeface="Roboto"/>
              </a:rPr>
              <a:t> </a:t>
            </a:r>
            <a:r>
              <a:rPr lang="el-GR" dirty="0">
                <a:solidFill>
                  <a:schemeClr val="dk1"/>
                </a:solidFill>
                <a:ea typeface="Roboto"/>
                <a:cs typeface="Roboto"/>
                <a:sym typeface="Roboto"/>
              </a:rPr>
              <a:t>ένα</a:t>
            </a:r>
            <a:r>
              <a:rPr lang="en-GB" dirty="0">
                <a:solidFill>
                  <a:schemeClr val="dk1"/>
                </a:solidFill>
                <a:ea typeface="Roboto"/>
                <a:cs typeface="Roboto"/>
                <a:sym typeface="Roboto"/>
              </a:rPr>
              <a:t> μοναδικό πλεονέκτημα; </a:t>
            </a:r>
            <a:endParaRPr dirty="0">
              <a:solidFill>
                <a:schemeClr val="dk1"/>
              </a:solidFill>
              <a:ea typeface="Roboto"/>
              <a:cs typeface="Roboto"/>
              <a:sym typeface="Roboto"/>
            </a:endParaRPr>
          </a:p>
          <a:p>
            <a:pPr marL="459313" indent="-285750">
              <a:buSzPts val="1550"/>
              <a:buFont typeface="Arial" panose="020B0604020202020204" pitchFamily="34" charset="0"/>
              <a:buChar char="•"/>
            </a:pPr>
            <a:r>
              <a:rPr lang="en-GB" dirty="0"/>
              <a:t>Π</a:t>
            </a:r>
            <a:r>
              <a:rPr lang="el-GR" dirty="0"/>
              <a:t>όσο</a:t>
            </a:r>
            <a:r>
              <a:rPr lang="en-GB" dirty="0"/>
              <a:t> </a:t>
            </a:r>
            <a:r>
              <a:rPr lang="el-GR" dirty="0"/>
              <a:t>πληρώνουμε</a:t>
            </a:r>
            <a:r>
              <a:rPr lang="en-GB" dirty="0"/>
              <a:t> </a:t>
            </a:r>
            <a:r>
              <a:rPr lang="el-GR" dirty="0"/>
              <a:t>για</a:t>
            </a:r>
            <a:r>
              <a:rPr lang="en-GB" dirty="0"/>
              <a:t> να λάβουμε τις υπηρεσίες τους;</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2"/>
          <p:cNvSpPr txBox="1">
            <a:spLocks noGrp="1"/>
          </p:cNvSpPr>
          <p:nvPr>
            <p:ph type="title"/>
          </p:nvPr>
        </p:nvSpPr>
        <p:spPr>
          <a:xfrm>
            <a:off x="2577592" y="2355181"/>
            <a:ext cx="7734400" cy="1198723"/>
          </a:xfrm>
          <a:prstGeom prst="rect">
            <a:avLst/>
          </a:prstGeom>
        </p:spPr>
        <p:txBody>
          <a:bodyPr spcFirstLastPara="1" vert="horz" wrap="square" lIns="121900" tIns="121900" rIns="121900" bIns="121900" rtlCol="0" anchor="t" anchorCtr="0">
            <a:noAutofit/>
          </a:bodyPr>
          <a:lstStyle/>
          <a:p>
            <a:pPr algn="ctr">
              <a:spcBef>
                <a:spcPts val="0"/>
              </a:spcBef>
            </a:pPr>
            <a:r>
              <a:rPr lang="el-GR" sz="3000" b="1" dirty="0">
                <a:solidFill>
                  <a:srgbClr val="660033"/>
                </a:solidFill>
              </a:rPr>
              <a:t>Παράδειγμα</a:t>
            </a:r>
            <a:r>
              <a:rPr lang="en-GB" sz="3000" b="1" dirty="0">
                <a:solidFill>
                  <a:srgbClr val="660033"/>
                </a:solidFill>
              </a:rPr>
              <a:t> συμπλήρωσης του προϋπολογισμού</a:t>
            </a:r>
            <a:endParaRPr sz="3000" b="1" dirty="0">
              <a:solidFill>
                <a:srgbClr val="66003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3"/>
          <p:cNvSpPr txBox="1">
            <a:spLocks noGrp="1"/>
          </p:cNvSpPr>
          <p:nvPr>
            <p:ph type="title"/>
          </p:nvPr>
        </p:nvSpPr>
        <p:spPr>
          <a:xfrm>
            <a:off x="2470377" y="614684"/>
            <a:ext cx="8911687" cy="563667"/>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n-GB" sz="3000" b="1" dirty="0">
                <a:solidFill>
                  <a:srgbClr val="660033"/>
                </a:solidFill>
              </a:rPr>
              <a:t>Π</a:t>
            </a:r>
            <a:r>
              <a:rPr lang="el-GR" sz="3000" b="1" dirty="0">
                <a:solidFill>
                  <a:srgbClr val="660033"/>
                </a:solidFill>
              </a:rPr>
              <a:t>ως</a:t>
            </a:r>
            <a:r>
              <a:rPr lang="en-GB" sz="3000" b="1" dirty="0">
                <a:solidFill>
                  <a:srgbClr val="660033"/>
                </a:solidFill>
              </a:rPr>
              <a:t> </a:t>
            </a:r>
            <a:r>
              <a:rPr lang="el-GR" sz="3000" b="1" dirty="0">
                <a:solidFill>
                  <a:srgbClr val="660033"/>
                </a:solidFill>
              </a:rPr>
              <a:t>φτιάχνουμε</a:t>
            </a:r>
            <a:r>
              <a:rPr lang="en-GB" sz="3000" b="1" dirty="0">
                <a:solidFill>
                  <a:srgbClr val="660033"/>
                </a:solidFill>
              </a:rPr>
              <a:t> </a:t>
            </a:r>
            <a:r>
              <a:rPr lang="el-GR" sz="3000" b="1" dirty="0">
                <a:solidFill>
                  <a:srgbClr val="660033"/>
                </a:solidFill>
              </a:rPr>
              <a:t>ένα</a:t>
            </a:r>
            <a:r>
              <a:rPr lang="en-GB" sz="3000" b="1" dirty="0">
                <a:solidFill>
                  <a:srgbClr val="660033"/>
                </a:solidFill>
              </a:rPr>
              <a:t> προϋπολογισμό; </a:t>
            </a:r>
            <a:r>
              <a:rPr lang="el-GR" sz="3000" b="1" dirty="0">
                <a:solidFill>
                  <a:srgbClr val="660033"/>
                </a:solidFill>
              </a:rPr>
              <a:t>(1)</a:t>
            </a:r>
            <a:endParaRPr sz="3000" dirty="0">
              <a:solidFill>
                <a:srgbClr val="660033"/>
              </a:solidFill>
            </a:endParaRPr>
          </a:p>
        </p:txBody>
      </p:sp>
      <p:sp>
        <p:nvSpPr>
          <p:cNvPr id="2" name="Content Placeholder 1">
            <a:extLst>
              <a:ext uri="{FF2B5EF4-FFF2-40B4-BE49-F238E27FC236}">
                <a16:creationId xmlns:a16="http://schemas.microsoft.com/office/drawing/2014/main" id="{A636B636-4749-B8F4-854C-44C6D26E1C40}"/>
              </a:ext>
            </a:extLst>
          </p:cNvPr>
          <p:cNvSpPr>
            <a:spLocks noGrp="1"/>
          </p:cNvSpPr>
          <p:nvPr>
            <p:ph idx="1"/>
          </p:nvPr>
        </p:nvSpPr>
        <p:spPr>
          <a:xfrm>
            <a:off x="2466664" y="1569933"/>
            <a:ext cx="8915400" cy="3777622"/>
          </a:xfrm>
        </p:spPr>
        <p:txBody>
          <a:bodyPr>
            <a:normAutofit/>
          </a:bodyPr>
          <a:lstStyle/>
          <a:p>
            <a:pPr marL="0" indent="0">
              <a:lnSpc>
                <a:spcPct val="115000"/>
              </a:lnSpc>
              <a:buNone/>
            </a:pPr>
            <a:r>
              <a:rPr lang="el-GR" sz="1800" b="1" dirty="0">
                <a:solidFill>
                  <a:schemeClr val="dk1"/>
                </a:solidFill>
              </a:rPr>
              <a:t>1. Υπολογίστε όλες τις μορφές εισοδήματος</a:t>
            </a:r>
            <a:endParaRPr lang="el-GR" sz="1800" dirty="0">
              <a:solidFill>
                <a:schemeClr val="dk1"/>
              </a:solidFill>
            </a:endParaRPr>
          </a:p>
          <a:p>
            <a:pPr marL="0" indent="0">
              <a:lnSpc>
                <a:spcPct val="115000"/>
              </a:lnSpc>
              <a:buNone/>
            </a:pPr>
            <a:r>
              <a:rPr lang="el-GR" sz="1800" dirty="0">
                <a:solidFill>
                  <a:schemeClr val="dk1"/>
                </a:solidFill>
              </a:rPr>
              <a:t>Είτε βελτιστοποιείτε τις προσωπικές σας δαπάνες είτε δημιουργείτε έναν επιχειρηματικό προϋπολογισμό, το πρώτο σας βήμα θα πρέπει να είναι η συγκέντρωση όλων των μορφών εισοδήματός σας. Το καθαρό εισόδημά σας καθορίζει πόσα έξοδα μπορείτε να αντέξετε οικονομικά. Υποδεικνύει επίσης τον μισθό σας στο σπίτι και αν οι επιδόσεις της επιχείρησής σας αυξάνονται ή παραμένουν στάσιμες.</a:t>
            </a:r>
          </a:p>
          <a:p>
            <a:pPr marL="0" indent="0">
              <a:lnSpc>
                <a:spcPct val="115000"/>
              </a:lnSpc>
              <a:buNone/>
            </a:pPr>
            <a:r>
              <a:rPr lang="el-GR" sz="1800" dirty="0">
                <a:solidFill>
                  <a:schemeClr val="dk1"/>
                </a:solidFill>
              </a:rPr>
              <a:t>Για να μάθετε πόσα χρήματα φέρνει η επιχείρησή σας, ανατρέξτε στις καταστάσεις κερδών και ζημιών. Ανάλογα με το επιχειρηματικό σας μοντέλο, μπορεί να έχετε πολλές πηγές εισοδήματος, οπότε φροντίστε να συμπεριλάβετε όλες τις ροές εσόδων σε αυτήν την ενότητα.</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Google Shape;394;p64"/>
          <p:cNvSpPr txBox="1">
            <a:spLocks noGrp="1"/>
          </p:cNvSpPr>
          <p:nvPr>
            <p:ph type="title"/>
          </p:nvPr>
        </p:nvSpPr>
        <p:spPr>
          <a:xfrm>
            <a:off x="1961328" y="509547"/>
            <a:ext cx="8911687" cy="554241"/>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Πώς φτιάχνουμε έναν </a:t>
            </a:r>
            <a:r>
              <a:rPr lang="en-GB" sz="3000" b="1" dirty="0">
                <a:solidFill>
                  <a:srgbClr val="660033"/>
                </a:solidFill>
              </a:rPr>
              <a:t>π</a:t>
            </a:r>
            <a:r>
              <a:rPr lang="en-GB" sz="3000" b="1" dirty="0" err="1">
                <a:solidFill>
                  <a:srgbClr val="660033"/>
                </a:solidFill>
              </a:rPr>
              <a:t>ροϋ</a:t>
            </a:r>
            <a:r>
              <a:rPr lang="en-GB" sz="3000" b="1" dirty="0">
                <a:solidFill>
                  <a:srgbClr val="660033"/>
                </a:solidFill>
              </a:rPr>
              <a:t>πολογισμό; </a:t>
            </a:r>
            <a:r>
              <a:rPr lang="el-GR" sz="3000" b="1" dirty="0">
                <a:solidFill>
                  <a:srgbClr val="660033"/>
                </a:solidFill>
              </a:rPr>
              <a:t>(2)</a:t>
            </a:r>
            <a:endParaRPr sz="3000" dirty="0">
              <a:solidFill>
                <a:srgbClr val="660033"/>
              </a:solidFill>
            </a:endParaRPr>
          </a:p>
        </p:txBody>
      </p:sp>
      <p:sp>
        <p:nvSpPr>
          <p:cNvPr id="2" name="Content Placeholder 1">
            <a:extLst>
              <a:ext uri="{FF2B5EF4-FFF2-40B4-BE49-F238E27FC236}">
                <a16:creationId xmlns:a16="http://schemas.microsoft.com/office/drawing/2014/main" id="{51B10BEB-EE19-8C10-1F7F-48E42DBF8BF6}"/>
              </a:ext>
            </a:extLst>
          </p:cNvPr>
          <p:cNvSpPr>
            <a:spLocks noGrp="1"/>
          </p:cNvSpPr>
          <p:nvPr>
            <p:ph idx="1"/>
          </p:nvPr>
        </p:nvSpPr>
        <p:spPr>
          <a:xfrm>
            <a:off x="1885914" y="1322895"/>
            <a:ext cx="9633641" cy="5794342"/>
          </a:xfrm>
        </p:spPr>
        <p:txBody>
          <a:bodyPr>
            <a:noAutofit/>
          </a:bodyPr>
          <a:lstStyle/>
          <a:p>
            <a:pPr marL="0" indent="0">
              <a:lnSpc>
                <a:spcPct val="115000"/>
              </a:lnSpc>
              <a:buNone/>
            </a:pPr>
            <a:r>
              <a:rPr lang="el-GR" sz="1500" b="1" dirty="0">
                <a:solidFill>
                  <a:schemeClr val="dk1"/>
                </a:solidFill>
              </a:rPr>
              <a:t>2. Αφαιρέστε τα πάγια έξοδά σας</a:t>
            </a:r>
          </a:p>
          <a:p>
            <a:pPr marL="0" indent="0">
              <a:lnSpc>
                <a:spcPct val="115000"/>
              </a:lnSpc>
              <a:buNone/>
            </a:pPr>
            <a:r>
              <a:rPr lang="el-GR" sz="1500" dirty="0">
                <a:solidFill>
                  <a:schemeClr val="dk1"/>
                </a:solidFill>
              </a:rPr>
              <a:t>Μόλις προσθέσετε όλα τα έσοδα της επιχείρησής σας σε ένα σύνολο, μπορείτε να αφαιρέσετε το σταθερό κόστος σας. Τα πάγια έξοδα είναι έξοδα που παραμένουν σταθερά καθ' όλη τη διάρκεια του έτους. Είτε πληρώνετε λογαριασμούς μηνιαίως, εβδομαδιαία ή ετησίως, μπορείτε να περιμένετε να ξοδέψετε ένα καθορισμένο ποσό για κάθε έξοδο. Αυτά τα κόστη είναι εύκολο να προβλεφθούν, επομένως είναι εύκολο να υπολογιστούν για τον προϋπολογισμό σας. Τα εφάπαξ έξοδα ή το μεταβλητό κόστος; Όχι τόσο πολύ – περισσότερα σε αυτό σε ένα λεπτό.</a:t>
            </a:r>
          </a:p>
          <a:p>
            <a:pPr marL="0" indent="0">
              <a:lnSpc>
                <a:spcPct val="115000"/>
              </a:lnSpc>
              <a:buNone/>
            </a:pPr>
            <a:r>
              <a:rPr lang="el-GR" sz="1500" dirty="0">
                <a:solidFill>
                  <a:schemeClr val="dk1"/>
                </a:solidFill>
              </a:rPr>
              <a:t>Παραδείγματα σταθερών εξόδων περιλαμβάνουν:</a:t>
            </a:r>
          </a:p>
          <a:p>
            <a:pPr marL="488945" indent="-285750">
              <a:lnSpc>
                <a:spcPct val="115000"/>
              </a:lnSpc>
              <a:buClr>
                <a:srgbClr val="660033"/>
              </a:buClr>
              <a:buSzPts val="1200"/>
            </a:pPr>
            <a:r>
              <a:rPr lang="el-GR" sz="1500" dirty="0">
                <a:solidFill>
                  <a:schemeClr val="dk1"/>
                </a:solidFill>
              </a:rPr>
              <a:t>Εμπορικό μίσθωμα ή υποθήκη</a:t>
            </a:r>
          </a:p>
          <a:p>
            <a:pPr marL="488945" indent="-285750">
              <a:lnSpc>
                <a:spcPct val="115000"/>
              </a:lnSpc>
              <a:buClr>
                <a:srgbClr val="660033"/>
              </a:buClr>
              <a:buSzPts val="1200"/>
            </a:pPr>
            <a:r>
              <a:rPr lang="el-GR" sz="1500" dirty="0">
                <a:solidFill>
                  <a:schemeClr val="dk1"/>
                </a:solidFill>
              </a:rPr>
              <a:t>Λειτουργικές υπηρεσίες κοινής ωφέλειας</a:t>
            </a:r>
          </a:p>
          <a:p>
            <a:pPr marL="488945" indent="-285750">
              <a:lnSpc>
                <a:spcPct val="115000"/>
              </a:lnSpc>
              <a:buClr>
                <a:srgbClr val="660033"/>
              </a:buClr>
              <a:buSzPts val="1200"/>
            </a:pPr>
            <a:r>
              <a:rPr lang="el-GR" sz="1500" dirty="0">
                <a:solidFill>
                  <a:schemeClr val="dk1"/>
                </a:solidFill>
              </a:rPr>
              <a:t>Πληρωμές δανείων</a:t>
            </a:r>
          </a:p>
          <a:p>
            <a:pPr marL="488945" indent="-285750">
              <a:lnSpc>
                <a:spcPct val="115000"/>
              </a:lnSpc>
              <a:buClr>
                <a:srgbClr val="660033"/>
              </a:buClr>
              <a:buSzPts val="1200"/>
            </a:pPr>
            <a:r>
              <a:rPr lang="el-GR" sz="1500" dirty="0">
                <a:solidFill>
                  <a:schemeClr val="dk1"/>
                </a:solidFill>
              </a:rPr>
              <a:t>Ασφαλιστικοί λογαριασμοί</a:t>
            </a:r>
          </a:p>
          <a:p>
            <a:pPr marL="488945" indent="-285750">
              <a:lnSpc>
                <a:spcPct val="115000"/>
              </a:lnSpc>
              <a:buClr>
                <a:srgbClr val="660033"/>
              </a:buClr>
              <a:buSzPts val="1200"/>
            </a:pPr>
            <a:r>
              <a:rPr lang="el-GR" sz="1500" dirty="0">
                <a:solidFill>
                  <a:schemeClr val="dk1"/>
                </a:solidFill>
              </a:rPr>
              <a:t>Μισθοί εργαζομένων</a:t>
            </a:r>
          </a:p>
          <a:p>
            <a:pPr marL="488945" indent="-285750">
              <a:lnSpc>
                <a:spcPct val="115000"/>
              </a:lnSpc>
              <a:buClr>
                <a:srgbClr val="660033"/>
              </a:buClr>
              <a:buSzPts val="1200"/>
            </a:pPr>
            <a:r>
              <a:rPr lang="el-GR" sz="1500" dirty="0">
                <a:solidFill>
                  <a:schemeClr val="dk1"/>
                </a:solidFill>
              </a:rPr>
              <a:t>Τέλος επιδευματία, επιμελητήρια</a:t>
            </a:r>
          </a:p>
          <a:p>
            <a:pPr marL="0" indent="0">
              <a:lnSpc>
                <a:spcPct val="115000"/>
              </a:lnSpc>
              <a:buNone/>
            </a:pPr>
            <a:r>
              <a:rPr lang="el-GR" sz="1500" dirty="0">
                <a:solidFill>
                  <a:schemeClr val="dk1"/>
                </a:solidFill>
              </a:rPr>
              <a:t>Μόλις υπολογίσετε τα πάγια έξοδά σας, μπορείτε να αφαιρέσετε αυτόν τον αριθμό από το συνολικό εισόδημα που υπολογίσατε στο βήμα 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65"/>
          <p:cNvSpPr txBox="1">
            <a:spLocks noGrp="1"/>
          </p:cNvSpPr>
          <p:nvPr>
            <p:ph type="title"/>
          </p:nvPr>
        </p:nvSpPr>
        <p:spPr>
          <a:xfrm>
            <a:off x="1782220" y="537326"/>
            <a:ext cx="9722392" cy="604101"/>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Πώς</a:t>
            </a:r>
            <a:r>
              <a:rPr lang="en-GB" sz="3000" b="1" dirty="0">
                <a:solidFill>
                  <a:srgbClr val="660033"/>
                </a:solidFill>
              </a:rPr>
              <a:t> </a:t>
            </a:r>
            <a:r>
              <a:rPr lang="el-GR" sz="3000" b="1" dirty="0">
                <a:solidFill>
                  <a:srgbClr val="660033"/>
                </a:solidFill>
              </a:rPr>
              <a:t>φτιάχνουμε</a:t>
            </a:r>
            <a:r>
              <a:rPr lang="en-GB" sz="3000" b="1" dirty="0">
                <a:solidFill>
                  <a:srgbClr val="660033"/>
                </a:solidFill>
              </a:rPr>
              <a:t> </a:t>
            </a:r>
            <a:r>
              <a:rPr lang="el-GR" sz="3000" b="1" dirty="0">
                <a:solidFill>
                  <a:srgbClr val="660033"/>
                </a:solidFill>
              </a:rPr>
              <a:t>έναν</a:t>
            </a:r>
            <a:r>
              <a:rPr lang="en-GB" sz="3000" b="1" dirty="0">
                <a:solidFill>
                  <a:srgbClr val="660033"/>
                </a:solidFill>
              </a:rPr>
              <a:t> προϋπολογισμό; </a:t>
            </a:r>
            <a:r>
              <a:rPr lang="el-GR" sz="3000" b="1" dirty="0">
                <a:solidFill>
                  <a:srgbClr val="660033"/>
                </a:solidFill>
              </a:rPr>
              <a:t>(3)</a:t>
            </a:r>
            <a:endParaRPr sz="3000" dirty="0">
              <a:solidFill>
                <a:srgbClr val="660033"/>
              </a:solidFill>
            </a:endParaRPr>
          </a:p>
        </p:txBody>
      </p:sp>
      <p:sp>
        <p:nvSpPr>
          <p:cNvPr id="2" name="Content Placeholder 1">
            <a:extLst>
              <a:ext uri="{FF2B5EF4-FFF2-40B4-BE49-F238E27FC236}">
                <a16:creationId xmlns:a16="http://schemas.microsoft.com/office/drawing/2014/main" id="{CB3216A7-20EE-BCEA-AFDB-5357CF18BD6A}"/>
              </a:ext>
            </a:extLst>
          </p:cNvPr>
          <p:cNvSpPr>
            <a:spLocks noGrp="1"/>
          </p:cNvSpPr>
          <p:nvPr>
            <p:ph idx="1"/>
          </p:nvPr>
        </p:nvSpPr>
        <p:spPr>
          <a:xfrm>
            <a:off x="1782220" y="1643405"/>
            <a:ext cx="9722392" cy="4747967"/>
          </a:xfrm>
        </p:spPr>
        <p:txBody>
          <a:bodyPr>
            <a:normAutofit/>
          </a:bodyPr>
          <a:lstStyle/>
          <a:p>
            <a:pPr marL="0" indent="0">
              <a:lnSpc>
                <a:spcPct val="115000"/>
              </a:lnSpc>
              <a:buNone/>
            </a:pPr>
            <a:r>
              <a:rPr lang="el-GR" sz="1600" b="1" dirty="0">
                <a:solidFill>
                  <a:schemeClr val="dk1"/>
                </a:solidFill>
              </a:rPr>
              <a:t>3. Αφαιρέστε τα μεταβλητά έξοδά σας</a:t>
            </a:r>
            <a:endParaRPr lang="el-GR" sz="1050" dirty="0">
              <a:solidFill>
                <a:schemeClr val="dk1"/>
              </a:solidFill>
            </a:endParaRPr>
          </a:p>
          <a:p>
            <a:pPr marL="0" indent="0">
              <a:lnSpc>
                <a:spcPct val="115000"/>
              </a:lnSpc>
              <a:buNone/>
            </a:pPr>
            <a:r>
              <a:rPr lang="el-GR" sz="1800" dirty="0">
                <a:solidFill>
                  <a:schemeClr val="dk1"/>
                </a:solidFill>
              </a:rPr>
              <a:t>Εκτός από τα πάγια έξοδά σας, μπορείτε να προβλέψετε μηνιαία λειτουργικά έξοδα που μπορεί να μην είναι πάντα το ίδιο ποσό. Αυτά τα μεταβλητά έξοδα μπορεί να είναι πιο δύσκολο να προβλεφθούν, αλλά μπορείτε να ανατρέξετε σε παλιές αποδείξεις και τιμολόγια για να τα υπολογίσετε ή να συγκρίνετε με αντίστοιχου μεγέθους και δραστηριότητες επιχειρήσεις.</a:t>
            </a:r>
          </a:p>
          <a:p>
            <a:pPr marL="0" indent="0">
              <a:lnSpc>
                <a:spcPct val="115000"/>
              </a:lnSpc>
              <a:buNone/>
            </a:pPr>
            <a:r>
              <a:rPr lang="el-GR" sz="1800" dirty="0">
                <a:solidFill>
                  <a:schemeClr val="dk1"/>
                </a:solidFill>
              </a:rPr>
              <a:t>Παραδείγματα μεταβλητών εξόδων περιλαμβάνουν:</a:t>
            </a:r>
          </a:p>
          <a:p>
            <a:pPr marL="472012" indent="-285750">
              <a:lnSpc>
                <a:spcPct val="115000"/>
              </a:lnSpc>
              <a:buClr>
                <a:srgbClr val="660033"/>
              </a:buClr>
              <a:buSzPts val="1400"/>
            </a:pPr>
            <a:r>
              <a:rPr lang="el-GR" sz="1800" dirty="0">
                <a:solidFill>
                  <a:schemeClr val="dk1"/>
                </a:solidFill>
              </a:rPr>
              <a:t>Κόστος υλικών</a:t>
            </a:r>
          </a:p>
          <a:p>
            <a:pPr marL="472012" indent="-285750">
              <a:lnSpc>
                <a:spcPct val="115000"/>
              </a:lnSpc>
              <a:buClr>
                <a:srgbClr val="660033"/>
              </a:buClr>
              <a:buSzPts val="1400"/>
            </a:pPr>
            <a:r>
              <a:rPr lang="el-GR" sz="1800" dirty="0">
                <a:solidFill>
                  <a:schemeClr val="dk1"/>
                </a:solidFill>
              </a:rPr>
              <a:t>Προμήθειες</a:t>
            </a:r>
          </a:p>
          <a:p>
            <a:pPr marL="472012" indent="-285750">
              <a:lnSpc>
                <a:spcPct val="115000"/>
              </a:lnSpc>
              <a:buClr>
                <a:srgbClr val="660033"/>
              </a:buClr>
              <a:buSzPts val="1400"/>
            </a:pPr>
            <a:r>
              <a:rPr lang="el-GR" sz="1800" dirty="0">
                <a:solidFill>
                  <a:schemeClr val="dk1"/>
                </a:solidFill>
              </a:rPr>
              <a:t>Φορολογητέοι μισθοί προσωπικού (ελεύθεροι επαγγελματίες, εξωτερική εργασία κ.λπ.)</a:t>
            </a:r>
          </a:p>
          <a:p>
            <a:pPr marL="0" indent="0">
              <a:lnSpc>
                <a:spcPct val="115000"/>
              </a:lnSpc>
              <a:buNone/>
            </a:pPr>
            <a:endParaRPr lang="el-GR" sz="1800" dirty="0">
              <a:solidFill>
                <a:schemeClr val="dk1"/>
              </a:solidFill>
            </a:endParaRPr>
          </a:p>
          <a:p>
            <a:pPr marL="0" indent="0">
              <a:lnSpc>
                <a:spcPct val="115000"/>
              </a:lnSpc>
              <a:buNone/>
            </a:pPr>
            <a:r>
              <a:rPr lang="el-GR" sz="1800" dirty="0">
                <a:solidFill>
                  <a:schemeClr val="dk1"/>
                </a:solidFill>
              </a:rPr>
              <a:t>Αφού προσδιορίσετε τα μεταβλητά έξοδά σας και εκτίμηση του κόστους κάθε μήνα, αφαιρέστε το ποσό από το εισόδημά σας.</a:t>
            </a:r>
            <a:endParaRPr lang="el-GR" sz="2000"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30"/>
          <p:cNvSpPr txBox="1">
            <a:spLocks noGrp="1"/>
          </p:cNvSpPr>
          <p:nvPr>
            <p:ph type="title"/>
          </p:nvPr>
        </p:nvSpPr>
        <p:spPr>
          <a:xfrm>
            <a:off x="2589212" y="547243"/>
            <a:ext cx="8911687" cy="499917"/>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Γιατί</a:t>
            </a:r>
            <a:r>
              <a:rPr lang="en-GB" sz="3000" b="1" dirty="0">
                <a:solidFill>
                  <a:srgbClr val="660033"/>
                </a:solidFill>
              </a:rPr>
              <a:t> να κάνω προϋπολογισμό;</a:t>
            </a:r>
            <a:r>
              <a:rPr lang="el-GR" sz="3000" b="1" dirty="0">
                <a:solidFill>
                  <a:srgbClr val="660033"/>
                </a:solidFill>
              </a:rPr>
              <a:t> (1)</a:t>
            </a:r>
            <a:endParaRPr sz="3000" dirty="0">
              <a:solidFill>
                <a:srgbClr val="660033"/>
              </a:solidFill>
            </a:endParaRPr>
          </a:p>
        </p:txBody>
      </p:sp>
      <p:sp>
        <p:nvSpPr>
          <p:cNvPr id="2" name="Content Placeholder 1">
            <a:extLst>
              <a:ext uri="{FF2B5EF4-FFF2-40B4-BE49-F238E27FC236}">
                <a16:creationId xmlns:a16="http://schemas.microsoft.com/office/drawing/2014/main" id="{2029322D-8951-37B8-9298-9097DF484CCC}"/>
              </a:ext>
            </a:extLst>
          </p:cNvPr>
          <p:cNvSpPr>
            <a:spLocks noGrp="1"/>
          </p:cNvSpPr>
          <p:nvPr>
            <p:ph idx="1"/>
          </p:nvPr>
        </p:nvSpPr>
        <p:spPr>
          <a:xfrm>
            <a:off x="2589212" y="1980198"/>
            <a:ext cx="8915400" cy="1847084"/>
          </a:xfrm>
        </p:spPr>
        <p:txBody>
          <a:bodyPr>
            <a:normAutofit/>
          </a:bodyPr>
          <a:lstStyle/>
          <a:p>
            <a:pPr marL="0" indent="0">
              <a:lnSpc>
                <a:spcPct val="170000"/>
              </a:lnSpc>
              <a:buNone/>
            </a:pPr>
            <a:r>
              <a:rPr lang="el-GR" dirty="0"/>
              <a:t>Το 20% των νέων επιχειρήσεων αποτυγχάνουν τον πρώτο χρόνο. </a:t>
            </a:r>
          </a:p>
          <a:p>
            <a:pPr marL="0" indent="0">
              <a:lnSpc>
                <a:spcPct val="170000"/>
              </a:lnSpc>
              <a:spcBef>
                <a:spcPts val="1333"/>
              </a:spcBef>
              <a:buNone/>
            </a:pPr>
            <a:endParaRPr lang="el-GR" sz="1800" dirty="0"/>
          </a:p>
          <a:p>
            <a:pPr marL="0" indent="0">
              <a:lnSpc>
                <a:spcPct val="170000"/>
              </a:lnSpc>
              <a:spcBef>
                <a:spcPts val="1333"/>
              </a:spcBef>
              <a:buNone/>
            </a:pPr>
            <a:r>
              <a:rPr lang="el-GR" dirty="0"/>
              <a:t>Το</a:t>
            </a:r>
            <a:r>
              <a:rPr lang="el-GR" sz="1800" dirty="0"/>
              <a:t> 50% των επιχειρήσεων αποτυγχάνουν στα πρώτα τρία χρόνια.</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3" name="Google Shape;400;p65">
            <a:extLst>
              <a:ext uri="{FF2B5EF4-FFF2-40B4-BE49-F238E27FC236}">
                <a16:creationId xmlns:a16="http://schemas.microsoft.com/office/drawing/2014/main" id="{90D2A771-8CDF-4D56-AB3A-3D68591B0D2F}"/>
              </a:ext>
            </a:extLst>
          </p:cNvPr>
          <p:cNvSpPr txBox="1">
            <a:spLocks noGrp="1"/>
          </p:cNvSpPr>
          <p:nvPr>
            <p:ph type="title" idx="4294967295"/>
          </p:nvPr>
        </p:nvSpPr>
        <p:spPr>
          <a:xfrm>
            <a:off x="1782220" y="537326"/>
            <a:ext cx="9722392" cy="604101"/>
          </a:xfrm>
          <a:prstGeom prst="rect">
            <a:avLst/>
          </a:prstGeom>
          <a:noFill/>
          <a:ln>
            <a:noFill/>
            <a:prstDash/>
          </a:ln>
          <a:effectLst/>
        </p:spPr>
        <p:txBody>
          <a:bodyPr rot="0" spcFirstLastPara="1" vertOverflow="overflow" horzOverflow="overflow" vert="horz" wrap="square" lIns="35067" tIns="35067" rIns="35067" bIns="35067" numCol="1" spcCol="0" rtlCol="0" fromWordArt="0" anchor="b" anchorCtr="0" forceAA="0" compatLnSpc="1">
            <a:prstTxWarp prst="textNoShape">
              <a:avLst/>
            </a:prstTxWarp>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
                <a:srgbClr val="CB3B36"/>
              </a:buClr>
              <a:buSzPts val="2300"/>
              <a:buFontTx/>
              <a:buNone/>
              <a:tabLst/>
              <a:defRPr/>
            </a:pPr>
            <a:r>
              <a:rPr kumimoji="0" lang="el-GR" sz="3000" b="1" i="0" u="none" strike="noStrike" kern="1200" cap="none" spc="0" normalizeH="0" baseline="0" noProof="0" dirty="0">
                <a:ln>
                  <a:noFill/>
                </a:ln>
                <a:solidFill>
                  <a:srgbClr val="660033"/>
                </a:solidFill>
                <a:effectLst/>
                <a:uLnTx/>
                <a:uFillTx/>
                <a:latin typeface="+mj-lt"/>
                <a:ea typeface="+mj-ea"/>
                <a:cs typeface="+mj-cs"/>
              </a:rPr>
              <a:t>Πώς φτιάχνουμε έναν προϋπολογισμό; (4)</a:t>
            </a:r>
            <a:endParaRPr kumimoji="0" lang="el-GR" sz="3000" b="0" i="0" u="none" strike="noStrike" kern="1200" cap="none" spc="0" normalizeH="0" baseline="0" noProof="0" dirty="0">
              <a:ln>
                <a:noFill/>
              </a:ln>
              <a:solidFill>
                <a:srgbClr val="660033"/>
              </a:solidFill>
              <a:effectLst/>
              <a:uLnTx/>
              <a:uFillTx/>
              <a:latin typeface="+mj-lt"/>
              <a:ea typeface="+mj-ea"/>
              <a:cs typeface="+mj-cs"/>
            </a:endParaRPr>
          </a:p>
        </p:txBody>
      </p:sp>
      <p:sp>
        <p:nvSpPr>
          <p:cNvPr id="2" name="Content Placeholder 1">
            <a:extLst>
              <a:ext uri="{FF2B5EF4-FFF2-40B4-BE49-F238E27FC236}">
                <a16:creationId xmlns:a16="http://schemas.microsoft.com/office/drawing/2014/main" id="{18C3FD4E-E079-0F91-AF84-ACC1134D45E0}"/>
              </a:ext>
            </a:extLst>
          </p:cNvPr>
          <p:cNvSpPr>
            <a:spLocks noGrp="1"/>
          </p:cNvSpPr>
          <p:nvPr>
            <p:ph idx="1"/>
          </p:nvPr>
        </p:nvSpPr>
        <p:spPr>
          <a:xfrm>
            <a:off x="1866940" y="1748560"/>
            <a:ext cx="8915400" cy="4804528"/>
          </a:xfrm>
        </p:spPr>
        <p:txBody>
          <a:bodyPr>
            <a:noAutofit/>
          </a:bodyPr>
          <a:lstStyle/>
          <a:p>
            <a:pPr marL="0" indent="0">
              <a:lnSpc>
                <a:spcPct val="115000"/>
              </a:lnSpc>
              <a:buNone/>
            </a:pPr>
            <a:r>
              <a:rPr lang="el-GR" b="1" dirty="0">
                <a:solidFill>
                  <a:schemeClr val="dk1"/>
                </a:solidFill>
              </a:rPr>
              <a:t>4. Προετοιμαστείτε για έξοδα έκτακτης ανάγκης και εφάπαξ δαπάνες</a:t>
            </a:r>
            <a:endParaRPr lang="el-GR" dirty="0">
              <a:solidFill>
                <a:schemeClr val="dk1"/>
              </a:solidFill>
            </a:endParaRPr>
          </a:p>
          <a:p>
            <a:pPr marL="0" indent="0">
              <a:lnSpc>
                <a:spcPct val="115000"/>
              </a:lnSpc>
              <a:buNone/>
            </a:pPr>
            <a:r>
              <a:rPr lang="el-GR" dirty="0">
                <a:solidFill>
                  <a:schemeClr val="dk1"/>
                </a:solidFill>
              </a:rPr>
              <a:t>Η ζωή είναι γεμάτη απρόσμενες περιστάσεις. Ως ιδιοκτήτης επιχείρησης, θα πρέπει να εξοικειωθείτε με την εμφάνιση απροσδόκητων εξόδων. Νέος εξοπλισμός, συντήρηση- επισκευές, έξοδα πρόσληψης και μη προγραμματισμένες εκδηλώσεις μπορούν να χρειαστούν στην πορεία, οπότε είναι σοφό να σχεδιάσετε το μέλλον όσο μπορείτε.</a:t>
            </a:r>
          </a:p>
          <a:p>
            <a:pPr marL="0" indent="0">
              <a:lnSpc>
                <a:spcPct val="115000"/>
              </a:lnSpc>
              <a:buNone/>
            </a:pPr>
            <a:r>
              <a:rPr lang="el-GR" dirty="0">
                <a:solidFill>
                  <a:schemeClr val="dk1"/>
                </a:solidFill>
              </a:rPr>
              <a:t>Δεν μπορείτε να προβλέψετε πότε θα χρειαστεί να πληρώσετε για ένα κόστος έκτακτης ανάγκης ή πόσο μπορεί να κοστίσει, αλλά μπορείτε να χτίσετε ένα αποθεματικό μετρητών για να μπορείτε να αντιμετωπίσετε πιο εύκολα τις απροσδόκητες καταστάσεις.</a:t>
            </a:r>
          </a:p>
          <a:p>
            <a:pPr marL="0" indent="0">
              <a:lnSpc>
                <a:spcPct val="115000"/>
              </a:lnSpc>
              <a:buNone/>
            </a:pPr>
            <a:r>
              <a:rPr lang="el-GR" dirty="0">
                <a:solidFill>
                  <a:schemeClr val="dk1"/>
                </a:solidFill>
              </a:rPr>
              <a:t>Να υπολογίζετε σταθερά ένα μηνιαίο ποσό που συνεισφέρει στο “κουτί της αντίστασης”. Μπορεί να είναι ένα ποσοστό των εσόδων που θα παραμένει σε αυτό το αφιερωμένο ταμείο αποθεματικού.</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5" name="Google Shape;400;p65">
            <a:extLst>
              <a:ext uri="{FF2B5EF4-FFF2-40B4-BE49-F238E27FC236}">
                <a16:creationId xmlns:a16="http://schemas.microsoft.com/office/drawing/2014/main" id="{E6541405-DC6E-BDE1-1407-FC65D74FABED}"/>
              </a:ext>
            </a:extLst>
          </p:cNvPr>
          <p:cNvSpPr txBox="1">
            <a:spLocks noGrp="1"/>
          </p:cNvSpPr>
          <p:nvPr>
            <p:ph type="title" idx="4294967295"/>
          </p:nvPr>
        </p:nvSpPr>
        <p:spPr>
          <a:xfrm>
            <a:off x="1782220" y="644727"/>
            <a:ext cx="9722392" cy="604101"/>
          </a:xfrm>
          <a:prstGeom prst="rect">
            <a:avLst/>
          </a:prstGeom>
          <a:noFill/>
          <a:ln>
            <a:noFill/>
            <a:prstDash/>
          </a:ln>
          <a:effectLst/>
        </p:spPr>
        <p:txBody>
          <a:bodyPr rot="0" spcFirstLastPara="1" vertOverflow="overflow" horzOverflow="overflow" vert="horz" wrap="square" lIns="35067" tIns="35067" rIns="35067" bIns="35067" numCol="1" spcCol="0" rtlCol="0" fromWordArt="0" anchor="b" anchorCtr="0" forceAA="0" compatLnSpc="1">
            <a:prstTxWarp prst="textNoShape">
              <a:avLst/>
            </a:prstTxWarp>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
                <a:srgbClr val="CB3B36"/>
              </a:buClr>
              <a:buSzPts val="2300"/>
              <a:buFontTx/>
              <a:buNone/>
              <a:tabLst/>
              <a:defRPr/>
            </a:pPr>
            <a:r>
              <a:rPr kumimoji="0" lang="el-GR" sz="3000" b="1" i="0" u="none" strike="noStrike" kern="1200" cap="none" spc="0" normalizeH="0" baseline="0" noProof="0" dirty="0">
                <a:ln>
                  <a:noFill/>
                </a:ln>
                <a:solidFill>
                  <a:srgbClr val="660033"/>
                </a:solidFill>
                <a:effectLst/>
                <a:uLnTx/>
                <a:uFillTx/>
                <a:latin typeface="+mj-lt"/>
                <a:ea typeface="+mj-ea"/>
                <a:cs typeface="+mj-cs"/>
              </a:rPr>
              <a:t>Πώς φτιάχνουμε έναν προϋπολογισμό; (5)</a:t>
            </a:r>
            <a:endParaRPr kumimoji="0" lang="el-GR" sz="3000" b="0" i="0" u="none" strike="noStrike" kern="1200" cap="none" spc="0" normalizeH="0" baseline="0" noProof="0" dirty="0">
              <a:ln>
                <a:noFill/>
              </a:ln>
              <a:solidFill>
                <a:srgbClr val="660033"/>
              </a:solidFill>
              <a:effectLst/>
              <a:uLnTx/>
              <a:uFillTx/>
              <a:latin typeface="+mj-lt"/>
              <a:ea typeface="+mj-ea"/>
              <a:cs typeface="+mj-cs"/>
            </a:endParaRPr>
          </a:p>
        </p:txBody>
      </p:sp>
      <p:sp>
        <p:nvSpPr>
          <p:cNvPr id="7" name="TextBox 6">
            <a:extLst>
              <a:ext uri="{FF2B5EF4-FFF2-40B4-BE49-F238E27FC236}">
                <a16:creationId xmlns:a16="http://schemas.microsoft.com/office/drawing/2014/main" id="{CCCFA1D6-BB0E-D194-153C-C8D1BE4CA86F}"/>
              </a:ext>
            </a:extLst>
          </p:cNvPr>
          <p:cNvSpPr txBox="1"/>
          <p:nvPr/>
        </p:nvSpPr>
        <p:spPr>
          <a:xfrm>
            <a:off x="1782220" y="1502595"/>
            <a:ext cx="9628678" cy="4631140"/>
          </a:xfrm>
          <a:prstGeom prst="rect">
            <a:avLst/>
          </a:prstGeom>
          <a:noFill/>
        </p:spPr>
        <p:txBody>
          <a:bodyPr wrap="square">
            <a:spAutoFit/>
          </a:bodyPr>
          <a:lstStyle/>
          <a:p>
            <a:pPr>
              <a:lnSpc>
                <a:spcPct val="115000"/>
              </a:lnSpc>
            </a:pPr>
            <a:r>
              <a:rPr lang="el-GR" b="1" dirty="0">
                <a:solidFill>
                  <a:schemeClr val="dk1"/>
                </a:solidFill>
                <a:latin typeface="Arial" panose="020B0604020202020204" pitchFamily="34" charset="0"/>
                <a:ea typeface="Roboto"/>
                <a:cs typeface="Arial" panose="020B0604020202020204" pitchFamily="34" charset="0"/>
                <a:sym typeface="Roboto"/>
              </a:rPr>
              <a:t>5. Δημιουργήστε μια κατάσταση αποτελεσμάτων χρήσης</a:t>
            </a:r>
          </a:p>
          <a:p>
            <a:pPr>
              <a:lnSpc>
                <a:spcPct val="115000"/>
              </a:lnSpc>
            </a:pPr>
            <a:endParaRPr lang="el-GR" dirty="0">
              <a:solidFill>
                <a:schemeClr val="dk1"/>
              </a:solidFill>
              <a:latin typeface="Arial" panose="020B0604020202020204" pitchFamily="34" charset="0"/>
              <a:ea typeface="Roboto"/>
              <a:cs typeface="Arial" panose="020B0604020202020204" pitchFamily="34" charset="0"/>
              <a:sym typeface="Roboto"/>
            </a:endParaRPr>
          </a:p>
          <a:p>
            <a:pPr>
              <a:lnSpc>
                <a:spcPct val="115000"/>
              </a:lnSpc>
            </a:pPr>
            <a:r>
              <a:rPr lang="el-GR" dirty="0">
                <a:solidFill>
                  <a:schemeClr val="dk1"/>
                </a:solidFill>
                <a:latin typeface="Arial" panose="020B0604020202020204" pitchFamily="34" charset="0"/>
                <a:ea typeface="Roboto"/>
                <a:cs typeface="Arial" panose="020B0604020202020204" pitchFamily="34" charset="0"/>
                <a:sym typeface="Roboto"/>
              </a:rPr>
              <a:t>Έχετε υπολογίσει το εισόδημά σας και τα σταθερά, μεταβλητά και έκτακτα έξοδα σας. Τώρα μπορείτε να κατανοήσετε καλύτερα τα οικονομικά της επιχείρησής σας δημιουργώντας μια κατάσταση κερδών και ζημιών (P&amp;L). Ένα αρχείο P&amp;L είναι μια ανάλυση υψηλού επιπέδου που δείχνει αν ο οργανισμός σας είναι κερδοφόρος ή με έχει ζημιά</a:t>
            </a:r>
          </a:p>
          <a:p>
            <a:pPr>
              <a:lnSpc>
                <a:spcPct val="115000"/>
              </a:lnSpc>
            </a:pPr>
            <a:r>
              <a:rPr lang="el-GR" dirty="0">
                <a:solidFill>
                  <a:schemeClr val="dk1"/>
                </a:solidFill>
                <a:latin typeface="Arial" panose="020B0604020202020204" pitchFamily="34" charset="0"/>
                <a:ea typeface="Roboto"/>
                <a:cs typeface="Arial" panose="020B0604020202020204" pitchFamily="34" charset="0"/>
                <a:sym typeface="Roboto"/>
              </a:rPr>
              <a:t>Όταν αθροίζετε όλο το εισόδημά σας, στη συνέχεια αφαιρείτε τα συνολικά έξοδά σας. Στο τέλος θα πρέπει να έχετε ένα θετικό ή ένα αρνητικό αριθμό. Ένας θετικός αριθμός δείχνει ότι βγάζεις χρήματα. Ένας αρνητικός αριθμός δείχνει ότι έχετε μία “τρύπα”. Η κατάσταση P&amp;L χρησιμεύει ως βάση για τη δημιουργία του προϋπολογισμού της επιχείρησής σας.</a:t>
            </a:r>
          </a:p>
          <a:p>
            <a:pPr>
              <a:lnSpc>
                <a:spcPct val="115000"/>
              </a:lnSpc>
            </a:pPr>
            <a:endParaRPr lang="el-GR" dirty="0">
              <a:solidFill>
                <a:schemeClr val="dk1"/>
              </a:solidFill>
              <a:latin typeface="Arial" panose="020B0604020202020204" pitchFamily="34" charset="0"/>
              <a:ea typeface="Roboto"/>
              <a:cs typeface="Arial" panose="020B0604020202020204" pitchFamily="34" charset="0"/>
              <a:sym typeface="Roboto"/>
            </a:endParaRPr>
          </a:p>
          <a:p>
            <a:pPr>
              <a:lnSpc>
                <a:spcPct val="115000"/>
              </a:lnSpc>
            </a:pPr>
            <a:r>
              <a:rPr lang="el-GR" dirty="0">
                <a:solidFill>
                  <a:schemeClr val="dk1"/>
                </a:solidFill>
                <a:latin typeface="Arial" panose="020B0604020202020204" pitchFamily="34" charset="0"/>
                <a:ea typeface="Roboto"/>
                <a:cs typeface="Arial" panose="020B0604020202020204" pitchFamily="34" charset="0"/>
                <a:sym typeface="Roboto"/>
              </a:rPr>
              <a:t>Λάβετε υπόψη ότι η κατάσταση αποτελεσμάτων χρήσης ενδέχεται να μην σας δείχνει πάντα τα αποτελέσματα που θέλετε. Αλλά με καλύτερο προϋπολογισμό και συστηματική σκέψη, μπορείτε να προετοιμαστείτε για ένα λαμπρότερο και πιο κερδοφόρο μέλλον.</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Google Shape;400;p65">
            <a:extLst>
              <a:ext uri="{FF2B5EF4-FFF2-40B4-BE49-F238E27FC236}">
                <a16:creationId xmlns:a16="http://schemas.microsoft.com/office/drawing/2014/main" id="{4F3FA389-EED3-09B5-8645-B50D9CE103AC}"/>
              </a:ext>
            </a:extLst>
          </p:cNvPr>
          <p:cNvSpPr txBox="1">
            <a:spLocks noGrp="1"/>
          </p:cNvSpPr>
          <p:nvPr>
            <p:ph type="title" idx="4294967295"/>
          </p:nvPr>
        </p:nvSpPr>
        <p:spPr>
          <a:xfrm>
            <a:off x="1782220" y="644727"/>
            <a:ext cx="9722392" cy="604101"/>
          </a:xfrm>
          <a:prstGeom prst="rect">
            <a:avLst/>
          </a:prstGeom>
          <a:noFill/>
          <a:ln>
            <a:noFill/>
            <a:prstDash/>
          </a:ln>
          <a:effectLst/>
        </p:spPr>
        <p:txBody>
          <a:bodyPr rot="0" spcFirstLastPara="1" vertOverflow="overflow" horzOverflow="overflow" vert="horz" wrap="square" lIns="35067" tIns="35067" rIns="35067" bIns="35067" numCol="1" spcCol="0" rtlCol="0" fromWordArt="0" anchor="b" anchorCtr="0" forceAA="0" compatLnSpc="1">
            <a:prstTxWarp prst="textNoShape">
              <a:avLst/>
            </a:prstTxWarp>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
                <a:srgbClr val="CB3B36"/>
              </a:buClr>
              <a:buSzPts val="2300"/>
              <a:buFontTx/>
              <a:buNone/>
              <a:tabLst/>
              <a:defRPr/>
            </a:pPr>
            <a:r>
              <a:rPr kumimoji="0" lang="el-GR" sz="3000" b="1" i="0" u="none" strike="noStrike" kern="1200" cap="none" spc="0" normalizeH="0" baseline="0" noProof="0" dirty="0">
                <a:ln>
                  <a:noFill/>
                </a:ln>
                <a:solidFill>
                  <a:srgbClr val="660033"/>
                </a:solidFill>
                <a:effectLst/>
                <a:uLnTx/>
                <a:uFillTx/>
                <a:latin typeface="+mj-lt"/>
                <a:ea typeface="+mj-ea"/>
                <a:cs typeface="+mj-cs"/>
              </a:rPr>
              <a:t>Πώς φτιάχνουμε έναν προϋπολογισμό; (6)</a:t>
            </a:r>
            <a:endParaRPr kumimoji="0" lang="el-GR" sz="3000" b="0" i="0" u="none" strike="noStrike" kern="1200" cap="none" spc="0" normalizeH="0" baseline="0" noProof="0" dirty="0">
              <a:ln>
                <a:noFill/>
              </a:ln>
              <a:solidFill>
                <a:srgbClr val="660033"/>
              </a:solidFill>
              <a:effectLst/>
              <a:uLnTx/>
              <a:uFillTx/>
              <a:latin typeface="+mj-lt"/>
              <a:ea typeface="+mj-ea"/>
              <a:cs typeface="+mj-cs"/>
            </a:endParaRPr>
          </a:p>
        </p:txBody>
      </p:sp>
      <p:sp>
        <p:nvSpPr>
          <p:cNvPr id="417" name="Google Shape;417;p68"/>
          <p:cNvSpPr txBox="1"/>
          <p:nvPr/>
        </p:nvSpPr>
        <p:spPr>
          <a:xfrm>
            <a:off x="1782220" y="1713166"/>
            <a:ext cx="9894400" cy="3431668"/>
          </a:xfrm>
          <a:prstGeom prst="rect">
            <a:avLst/>
          </a:prstGeom>
          <a:noFill/>
          <a:ln>
            <a:noFill/>
          </a:ln>
        </p:spPr>
        <p:txBody>
          <a:bodyPr spcFirstLastPara="1" wrap="square" lIns="121900" tIns="121900" rIns="121900" bIns="121900" anchor="t" anchorCtr="0">
            <a:spAutoFit/>
          </a:bodyPr>
          <a:lstStyle/>
          <a:p>
            <a:pPr>
              <a:lnSpc>
                <a:spcPct val="115000"/>
              </a:lnSpc>
            </a:pPr>
            <a:r>
              <a:rPr lang="en-GB" b="1" dirty="0">
                <a:solidFill>
                  <a:schemeClr val="dk1"/>
                </a:solidFill>
                <a:latin typeface="Arial" panose="020B0604020202020204" pitchFamily="34" charset="0"/>
                <a:ea typeface="Roboto"/>
                <a:cs typeface="Arial" panose="020B0604020202020204" pitchFamily="34" charset="0"/>
                <a:sym typeface="Roboto"/>
              </a:rPr>
              <a:t>6. </a:t>
            </a:r>
            <a:r>
              <a:rPr lang="el-GR" b="1" dirty="0">
                <a:solidFill>
                  <a:schemeClr val="dk1"/>
                </a:solidFill>
                <a:latin typeface="Arial" panose="020B0604020202020204" pitchFamily="34" charset="0"/>
                <a:ea typeface="Roboto"/>
                <a:cs typeface="Arial" panose="020B0604020202020204" pitchFamily="34" charset="0"/>
                <a:sym typeface="Roboto"/>
              </a:rPr>
              <a:t>Συντάξτε</a:t>
            </a:r>
            <a:r>
              <a:rPr lang="en-GB" b="1" dirty="0">
                <a:solidFill>
                  <a:schemeClr val="dk1"/>
                </a:solidFill>
                <a:latin typeface="Arial" panose="020B0604020202020204" pitchFamily="34" charset="0"/>
                <a:ea typeface="Roboto"/>
                <a:cs typeface="Arial" panose="020B0604020202020204" pitchFamily="34" charset="0"/>
                <a:sym typeface="Roboto"/>
              </a:rPr>
              <a:t> </a:t>
            </a:r>
            <a:r>
              <a:rPr lang="el-GR" b="1" dirty="0">
                <a:solidFill>
                  <a:schemeClr val="dk1"/>
                </a:solidFill>
                <a:latin typeface="Arial" panose="020B0604020202020204" pitchFamily="34" charset="0"/>
                <a:ea typeface="Roboto"/>
                <a:cs typeface="Arial" panose="020B0604020202020204" pitchFamily="34" charset="0"/>
                <a:sym typeface="Roboto"/>
              </a:rPr>
              <a:t>τον</a:t>
            </a:r>
            <a:r>
              <a:rPr lang="en-GB" b="1" dirty="0">
                <a:solidFill>
                  <a:schemeClr val="dk1"/>
                </a:solidFill>
                <a:latin typeface="Arial" panose="020B0604020202020204" pitchFamily="34" charset="0"/>
                <a:ea typeface="Roboto"/>
                <a:cs typeface="Arial" panose="020B0604020202020204" pitchFamily="34" charset="0"/>
                <a:sym typeface="Roboto"/>
              </a:rPr>
              <a:t> </a:t>
            </a:r>
            <a:r>
              <a:rPr lang="el-GR" b="1" dirty="0">
                <a:solidFill>
                  <a:schemeClr val="dk1"/>
                </a:solidFill>
                <a:latin typeface="Arial" panose="020B0604020202020204" pitchFamily="34" charset="0"/>
                <a:ea typeface="Roboto"/>
                <a:cs typeface="Arial" panose="020B0604020202020204" pitchFamily="34" charset="0"/>
                <a:sym typeface="Roboto"/>
              </a:rPr>
              <a:t>προϋπολογισμό</a:t>
            </a:r>
            <a:r>
              <a:rPr lang="en-GB" b="1" dirty="0">
                <a:solidFill>
                  <a:schemeClr val="dk1"/>
                </a:solidFill>
                <a:latin typeface="Arial" panose="020B0604020202020204" pitchFamily="34" charset="0"/>
                <a:ea typeface="Roboto"/>
                <a:cs typeface="Arial" panose="020B0604020202020204" pitchFamily="34" charset="0"/>
                <a:sym typeface="Roboto"/>
              </a:rPr>
              <a:t> της επιχείρησής σας</a:t>
            </a:r>
            <a:endParaRPr b="1" dirty="0">
              <a:solidFill>
                <a:schemeClr val="dk1"/>
              </a:solidFill>
              <a:latin typeface="Arial" panose="020B0604020202020204" pitchFamily="34" charset="0"/>
              <a:ea typeface="Roboto"/>
              <a:cs typeface="Arial" panose="020B0604020202020204" pitchFamily="34" charset="0"/>
              <a:sym typeface="Roboto"/>
            </a:endParaRPr>
          </a:p>
          <a:p>
            <a:pPr>
              <a:lnSpc>
                <a:spcPct val="115000"/>
              </a:lnSpc>
            </a:pPr>
            <a:endParaRPr b="1" dirty="0">
              <a:solidFill>
                <a:schemeClr val="dk1"/>
              </a:solidFill>
              <a:latin typeface="Arial" panose="020B0604020202020204" pitchFamily="34" charset="0"/>
              <a:ea typeface="Roboto"/>
              <a:cs typeface="Arial" panose="020B0604020202020204" pitchFamily="34" charset="0"/>
              <a:sym typeface="Roboto"/>
            </a:endParaRPr>
          </a:p>
          <a:p>
            <a:pPr>
              <a:lnSpc>
                <a:spcPct val="115000"/>
              </a:lnSpc>
            </a:pPr>
            <a:r>
              <a:rPr lang="el-GR" dirty="0">
                <a:solidFill>
                  <a:schemeClr val="dk1"/>
                </a:solidFill>
                <a:latin typeface="Arial" panose="020B0604020202020204" pitchFamily="34" charset="0"/>
                <a:ea typeface="Roboto"/>
                <a:cs typeface="Arial" panose="020B0604020202020204" pitchFamily="34" charset="0"/>
                <a:sym typeface="Roboto"/>
              </a:rPr>
              <a:t>Αφού</a:t>
            </a:r>
            <a:r>
              <a:rPr lang="en-GB" dirty="0">
                <a:solidFill>
                  <a:schemeClr val="dk1"/>
                </a:solidFill>
                <a:latin typeface="Arial" panose="020B0604020202020204" pitchFamily="34" charset="0"/>
                <a:ea typeface="Roboto"/>
                <a:cs typeface="Arial" panose="020B0604020202020204" pitchFamily="34" charset="0"/>
                <a:sym typeface="Roboto"/>
              </a:rPr>
              <a:t> </a:t>
            </a:r>
            <a:r>
              <a:rPr lang="el-GR" dirty="0">
                <a:solidFill>
                  <a:schemeClr val="dk1"/>
                </a:solidFill>
                <a:latin typeface="Arial" panose="020B0604020202020204" pitchFamily="34" charset="0"/>
                <a:ea typeface="Roboto"/>
                <a:cs typeface="Arial" panose="020B0604020202020204" pitchFamily="34" charset="0"/>
                <a:sym typeface="Roboto"/>
              </a:rPr>
              <a:t>ελέγξετε</a:t>
            </a:r>
            <a:r>
              <a:rPr lang="en-GB" dirty="0">
                <a:solidFill>
                  <a:schemeClr val="dk1"/>
                </a:solidFill>
                <a:latin typeface="Arial" panose="020B0604020202020204" pitchFamily="34" charset="0"/>
                <a:ea typeface="Roboto"/>
                <a:cs typeface="Arial" panose="020B0604020202020204" pitchFamily="34" charset="0"/>
                <a:sym typeface="Roboto"/>
              </a:rPr>
              <a:t> </a:t>
            </a:r>
            <a:r>
              <a:rPr lang="el-GR" dirty="0">
                <a:solidFill>
                  <a:schemeClr val="dk1"/>
                </a:solidFill>
                <a:latin typeface="Arial" panose="020B0604020202020204" pitchFamily="34" charset="0"/>
                <a:ea typeface="Roboto"/>
                <a:cs typeface="Arial" panose="020B0604020202020204" pitchFamily="34" charset="0"/>
                <a:sym typeface="Roboto"/>
              </a:rPr>
              <a:t>το</a:t>
            </a:r>
            <a:r>
              <a:rPr lang="en-GB" dirty="0">
                <a:solidFill>
                  <a:schemeClr val="dk1"/>
                </a:solidFill>
                <a:latin typeface="Arial" panose="020B0604020202020204" pitchFamily="34" charset="0"/>
                <a:ea typeface="Roboto"/>
                <a:cs typeface="Arial" panose="020B0604020202020204" pitchFamily="34" charset="0"/>
                <a:sym typeface="Roboto"/>
              </a:rPr>
              <a:t> </a:t>
            </a:r>
            <a:r>
              <a:rPr lang="el-GR" dirty="0">
                <a:solidFill>
                  <a:schemeClr val="dk1"/>
                </a:solidFill>
                <a:latin typeface="Arial" panose="020B0604020202020204" pitchFamily="34" charset="0"/>
                <a:ea typeface="Roboto"/>
                <a:cs typeface="Arial" panose="020B0604020202020204" pitchFamily="34" charset="0"/>
                <a:sym typeface="Roboto"/>
              </a:rPr>
              <a:t>ισοζύγιο</a:t>
            </a:r>
            <a:r>
              <a:rPr lang="en-GB" dirty="0">
                <a:solidFill>
                  <a:schemeClr val="dk1"/>
                </a:solidFill>
                <a:latin typeface="Arial" panose="020B0604020202020204" pitchFamily="34" charset="0"/>
                <a:ea typeface="Roboto"/>
                <a:cs typeface="Arial" panose="020B0604020202020204" pitchFamily="34" charset="0"/>
                <a:sym typeface="Roboto"/>
              </a:rPr>
              <a:t> </a:t>
            </a:r>
            <a:r>
              <a:rPr lang="el-GR" dirty="0">
                <a:solidFill>
                  <a:schemeClr val="dk1"/>
                </a:solidFill>
                <a:latin typeface="Arial" panose="020B0604020202020204" pitchFamily="34" charset="0"/>
                <a:ea typeface="Roboto"/>
                <a:cs typeface="Arial" panose="020B0604020202020204" pitchFamily="34" charset="0"/>
                <a:sym typeface="Roboto"/>
              </a:rPr>
              <a:t>μεταξύ</a:t>
            </a:r>
            <a:r>
              <a:rPr lang="en-GB" dirty="0">
                <a:solidFill>
                  <a:schemeClr val="dk1"/>
                </a:solidFill>
                <a:latin typeface="Arial" panose="020B0604020202020204" pitchFamily="34" charset="0"/>
                <a:ea typeface="Roboto"/>
                <a:cs typeface="Arial" panose="020B0604020202020204" pitchFamily="34" charset="0"/>
                <a:sym typeface="Roboto"/>
              </a:rPr>
              <a:t> εσόδων και εξόδων, θα έχετε μια καλύτερη ιδέα για το πού ξοδεύετε τα χρήματά σας και αν ξοδεύετε υπεύθυνα. </a:t>
            </a:r>
            <a:r>
              <a:rPr lang="el-GR" dirty="0">
                <a:solidFill>
                  <a:schemeClr val="dk1"/>
                </a:solidFill>
                <a:latin typeface="Arial" panose="020B0604020202020204" pitchFamily="34" charset="0"/>
                <a:ea typeface="Roboto"/>
                <a:cs typeface="Arial" panose="020B0604020202020204" pitchFamily="34" charset="0"/>
                <a:sym typeface="Roboto"/>
              </a:rPr>
              <a:t>Με</a:t>
            </a:r>
            <a:r>
              <a:rPr lang="en-GB" dirty="0">
                <a:solidFill>
                  <a:schemeClr val="dk1"/>
                </a:solidFill>
                <a:latin typeface="Arial" panose="020B0604020202020204" pitchFamily="34" charset="0"/>
                <a:ea typeface="Roboto"/>
                <a:cs typeface="Arial" panose="020B0604020202020204" pitchFamily="34" charset="0"/>
                <a:sym typeface="Roboto"/>
              </a:rPr>
              <a:t> </a:t>
            </a:r>
            <a:r>
              <a:rPr lang="el-GR" dirty="0">
                <a:solidFill>
                  <a:schemeClr val="dk1"/>
                </a:solidFill>
                <a:latin typeface="Arial" panose="020B0604020202020204" pitchFamily="34" charset="0"/>
                <a:ea typeface="Roboto"/>
                <a:cs typeface="Arial" panose="020B0604020202020204" pitchFamily="34" charset="0"/>
                <a:sym typeface="Roboto"/>
              </a:rPr>
              <a:t>αυτά</a:t>
            </a:r>
            <a:r>
              <a:rPr lang="en-GB" dirty="0">
                <a:solidFill>
                  <a:schemeClr val="dk1"/>
                </a:solidFill>
                <a:latin typeface="Arial" panose="020B0604020202020204" pitchFamily="34" charset="0"/>
                <a:ea typeface="Roboto"/>
                <a:cs typeface="Arial" panose="020B0604020202020204" pitchFamily="34" charset="0"/>
                <a:sym typeface="Roboto"/>
              </a:rPr>
              <a:t> τα </a:t>
            </a:r>
            <a:r>
              <a:rPr lang="el-GR" dirty="0">
                <a:solidFill>
                  <a:schemeClr val="dk1"/>
                </a:solidFill>
                <a:latin typeface="Arial" panose="020B0604020202020204" pitchFamily="34" charset="0"/>
                <a:ea typeface="Roboto"/>
                <a:cs typeface="Arial" panose="020B0604020202020204" pitchFamily="34" charset="0"/>
                <a:sym typeface="Roboto"/>
              </a:rPr>
              <a:t>δεδομένα</a:t>
            </a:r>
            <a:r>
              <a:rPr lang="en-GB" dirty="0">
                <a:solidFill>
                  <a:schemeClr val="dk1"/>
                </a:solidFill>
                <a:latin typeface="Arial" panose="020B0604020202020204" pitchFamily="34" charset="0"/>
                <a:ea typeface="Roboto"/>
                <a:cs typeface="Arial" panose="020B0604020202020204" pitchFamily="34" charset="0"/>
                <a:sym typeface="Roboto"/>
              </a:rPr>
              <a:t> κατά νου, είστε έτοιμοι να συντάξετε τον προϋπολογισμό της επιχείρησής σας για το επόμενο έτος, τρίμηνο ή μήνα.</a:t>
            </a:r>
            <a:endParaRPr dirty="0">
              <a:solidFill>
                <a:schemeClr val="dk1"/>
              </a:solidFill>
              <a:latin typeface="Arial" panose="020B0604020202020204" pitchFamily="34" charset="0"/>
              <a:ea typeface="Roboto"/>
              <a:cs typeface="Arial" panose="020B0604020202020204" pitchFamily="34" charset="0"/>
              <a:sym typeface="Roboto"/>
            </a:endParaRPr>
          </a:p>
          <a:p>
            <a:pPr>
              <a:lnSpc>
                <a:spcPct val="115000"/>
              </a:lnSpc>
            </a:pPr>
            <a:endParaRPr dirty="0">
              <a:solidFill>
                <a:schemeClr val="dk1"/>
              </a:solidFill>
              <a:latin typeface="Arial" panose="020B0604020202020204" pitchFamily="34" charset="0"/>
              <a:ea typeface="Roboto"/>
              <a:cs typeface="Arial" panose="020B0604020202020204" pitchFamily="34" charset="0"/>
              <a:sym typeface="Roboto"/>
            </a:endParaRPr>
          </a:p>
          <a:p>
            <a:pPr>
              <a:lnSpc>
                <a:spcPct val="115000"/>
              </a:lnSpc>
            </a:pPr>
            <a:r>
              <a:rPr lang="el-GR" dirty="0">
                <a:solidFill>
                  <a:schemeClr val="dk1"/>
                </a:solidFill>
                <a:latin typeface="Arial" panose="020B0604020202020204" pitchFamily="34" charset="0"/>
                <a:ea typeface="Roboto"/>
                <a:cs typeface="Arial" panose="020B0604020202020204" pitchFamily="34" charset="0"/>
                <a:sym typeface="Roboto"/>
              </a:rPr>
              <a:t>Ένας</a:t>
            </a:r>
            <a:r>
              <a:rPr lang="en-GB" dirty="0">
                <a:solidFill>
                  <a:schemeClr val="dk1"/>
                </a:solidFill>
                <a:latin typeface="Arial" panose="020B0604020202020204" pitchFamily="34" charset="0"/>
                <a:ea typeface="Roboto"/>
                <a:cs typeface="Arial" panose="020B0604020202020204" pitchFamily="34" charset="0"/>
                <a:sym typeface="Roboto"/>
              </a:rPr>
              <a:t> βασικός προϋπολογισμός περιγράφει τις δαπάνες σας και ορίζει όρια για το καθένα σε μια δεδομένη περίοδο. </a:t>
            </a:r>
            <a:r>
              <a:rPr lang="el-GR" dirty="0">
                <a:solidFill>
                  <a:schemeClr val="dk1"/>
                </a:solidFill>
                <a:latin typeface="Arial" panose="020B0604020202020204" pitchFamily="34" charset="0"/>
                <a:ea typeface="Roboto"/>
                <a:cs typeface="Arial" panose="020B0604020202020204" pitchFamily="34" charset="0"/>
                <a:sym typeface="Roboto"/>
              </a:rPr>
              <a:t>Αυτό</a:t>
            </a:r>
            <a:r>
              <a:rPr lang="en-GB" dirty="0">
                <a:solidFill>
                  <a:schemeClr val="dk1"/>
                </a:solidFill>
                <a:latin typeface="Arial" panose="020B0604020202020204" pitchFamily="34" charset="0"/>
                <a:ea typeface="Roboto"/>
                <a:cs typeface="Arial" panose="020B0604020202020204" pitchFamily="34" charset="0"/>
                <a:sym typeface="Roboto"/>
              </a:rPr>
              <a:t> </a:t>
            </a:r>
            <a:r>
              <a:rPr lang="el-GR" dirty="0">
                <a:solidFill>
                  <a:schemeClr val="dk1"/>
                </a:solidFill>
                <a:latin typeface="Arial" panose="020B0604020202020204" pitchFamily="34" charset="0"/>
                <a:ea typeface="Roboto"/>
                <a:cs typeface="Arial" panose="020B0604020202020204" pitchFamily="34" charset="0"/>
                <a:sym typeface="Roboto"/>
              </a:rPr>
              <a:t>το</a:t>
            </a:r>
            <a:r>
              <a:rPr lang="en-GB" dirty="0">
                <a:solidFill>
                  <a:schemeClr val="dk1"/>
                </a:solidFill>
                <a:latin typeface="Arial" panose="020B0604020202020204" pitchFamily="34" charset="0"/>
                <a:ea typeface="Roboto"/>
                <a:cs typeface="Arial" panose="020B0604020202020204" pitchFamily="34" charset="0"/>
                <a:sym typeface="Roboto"/>
              </a:rPr>
              <a:t> </a:t>
            </a:r>
            <a:r>
              <a:rPr lang="el-GR" dirty="0">
                <a:solidFill>
                  <a:schemeClr val="dk1"/>
                </a:solidFill>
                <a:latin typeface="Arial" panose="020B0604020202020204" pitchFamily="34" charset="0"/>
                <a:ea typeface="Roboto"/>
                <a:cs typeface="Arial" panose="020B0604020202020204" pitchFamily="34" charset="0"/>
                <a:sym typeface="Roboto"/>
              </a:rPr>
              <a:t>περίγραμμα</a:t>
            </a:r>
            <a:r>
              <a:rPr lang="en-GB" dirty="0">
                <a:solidFill>
                  <a:schemeClr val="dk1"/>
                </a:solidFill>
                <a:latin typeface="Arial" panose="020B0604020202020204" pitchFamily="34" charset="0"/>
                <a:ea typeface="Roboto"/>
                <a:cs typeface="Arial" panose="020B0604020202020204" pitchFamily="34" charset="0"/>
                <a:sym typeface="Roboto"/>
              </a:rPr>
              <a:t> μπορεί να σας βοηθήσει να προσδιορίσετε αν κερδίζετε και ξοδεύετε μέσα στα πλαίσια των δυνατοτήτων που επιτρέπουν τα οικονομικά σας.</a:t>
            </a:r>
            <a:endParaRPr dirty="0">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2" name="Google Shape;188;p39">
            <a:extLst>
              <a:ext uri="{FF2B5EF4-FFF2-40B4-BE49-F238E27FC236}">
                <a16:creationId xmlns:a16="http://schemas.microsoft.com/office/drawing/2014/main" id="{61B24B87-C2DB-6BFC-C155-647933282E97}"/>
              </a:ext>
            </a:extLst>
          </p:cNvPr>
          <p:cNvSpPr txBox="1">
            <a:spLocks noGrp="1"/>
          </p:cNvSpPr>
          <p:nvPr>
            <p:ph type="title" idx="4294967295"/>
          </p:nvPr>
        </p:nvSpPr>
        <p:spPr>
          <a:xfrm>
            <a:off x="2228800" y="3047200"/>
            <a:ext cx="7734400" cy="763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660033"/>
                </a:solidFill>
                <a:effectLst/>
                <a:uLnTx/>
                <a:uFillTx/>
                <a:latin typeface="+mj-lt"/>
                <a:ea typeface="+mj-ea"/>
                <a:cs typeface="+mj-cs"/>
              </a:rPr>
              <a:t>Ρευστότητα</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0"/>
          <p:cNvSpPr txBox="1">
            <a:spLocks noGrp="1"/>
          </p:cNvSpPr>
          <p:nvPr>
            <p:ph type="ctrTitle"/>
          </p:nvPr>
        </p:nvSpPr>
        <p:spPr>
          <a:xfrm>
            <a:off x="2469822" y="2886750"/>
            <a:ext cx="9004601" cy="1084500"/>
          </a:xfrm>
          <a:prstGeom prst="rect">
            <a:avLst/>
          </a:prstGeom>
        </p:spPr>
        <p:txBody>
          <a:bodyPr spcFirstLastPara="1" vert="horz" wrap="square" lIns="121900" tIns="121900" rIns="121900" bIns="121900" rtlCol="0" anchor="b" anchorCtr="0">
            <a:normAutofit/>
          </a:bodyPr>
          <a:lstStyle/>
          <a:p>
            <a:pPr>
              <a:spcBef>
                <a:spcPts val="0"/>
              </a:spcBef>
            </a:pPr>
            <a:r>
              <a:rPr lang="en-GB" sz="3000" dirty="0"/>
              <a:t>“Η </a:t>
            </a:r>
            <a:r>
              <a:rPr lang="el-GR" sz="3000" dirty="0"/>
              <a:t>ρευστότητα</a:t>
            </a:r>
            <a:r>
              <a:rPr lang="en-GB" sz="3000" dirty="0"/>
              <a:t> είναι το αίμα της επιχείρησης”</a:t>
            </a:r>
            <a:endParaRPr sz="3000" dirty="0"/>
          </a:p>
          <a:p>
            <a:pPr>
              <a:spcBef>
                <a:spcPts val="0"/>
              </a:spcBef>
            </a:pPr>
            <a:r>
              <a:rPr lang="en-GB" sz="2500" dirty="0" err="1">
                <a:solidFill>
                  <a:schemeClr val="dk2"/>
                </a:solidFill>
              </a:rPr>
              <a:t>Ρίτσ</a:t>
            </a:r>
            <a:r>
              <a:rPr lang="en-GB" sz="2500" dirty="0">
                <a:solidFill>
                  <a:schemeClr val="dk2"/>
                </a:solidFill>
              </a:rPr>
              <a:t>αρντ Μπράνσον</a:t>
            </a:r>
            <a:endParaRPr sz="2500" dirty="0">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1"/>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l-GR" sz="3000" b="1" dirty="0"/>
              <a:t>Γιατί</a:t>
            </a:r>
            <a:r>
              <a:rPr lang="en-GB" sz="3000" b="1" dirty="0"/>
              <a:t> είναι σημαντικός ο έλεγχος και η αξιολόγηση της ρευστότητας;</a:t>
            </a:r>
            <a:endParaRPr sz="3000" b="1" dirty="0"/>
          </a:p>
        </p:txBody>
      </p:sp>
      <p:sp>
        <p:nvSpPr>
          <p:cNvPr id="434" name="Google Shape;434;p71"/>
          <p:cNvSpPr txBox="1">
            <a:spLocks noGrp="1"/>
          </p:cNvSpPr>
          <p:nvPr>
            <p:ph idx="1"/>
          </p:nvPr>
        </p:nvSpPr>
        <p:spPr>
          <a:xfrm>
            <a:off x="2589212" y="2048759"/>
            <a:ext cx="8915400" cy="3022862"/>
          </a:xfrm>
          <a:prstGeom prst="rect">
            <a:avLst/>
          </a:prstGeom>
        </p:spPr>
        <p:txBody>
          <a:bodyPr spcFirstLastPara="1" vert="horz" wrap="square" lIns="121900" tIns="121900" rIns="121900" bIns="121900" rtlCol="0" anchor="t" anchorCtr="0">
            <a:noAutofit/>
          </a:bodyPr>
          <a:lstStyle/>
          <a:p>
            <a:pPr marL="0" indent="0">
              <a:buNone/>
            </a:pPr>
            <a:r>
              <a:rPr lang="el-GR" dirty="0">
                <a:solidFill>
                  <a:srgbClr val="222222"/>
                </a:solidFill>
                <a:highlight>
                  <a:srgbClr val="FFFFFF"/>
                </a:highlight>
              </a:rPr>
              <a:t>Οι</a:t>
            </a:r>
            <a:r>
              <a:rPr lang="en-GB" dirty="0">
                <a:solidFill>
                  <a:srgbClr val="222222"/>
                </a:solidFill>
                <a:highlight>
                  <a:srgbClr val="FFFFFF"/>
                </a:highlight>
              </a:rPr>
              <a:t> </a:t>
            </a:r>
            <a:r>
              <a:rPr lang="el-GR" dirty="0">
                <a:solidFill>
                  <a:srgbClr val="222222"/>
                </a:solidFill>
                <a:highlight>
                  <a:srgbClr val="FFFFFF"/>
                </a:highlight>
              </a:rPr>
              <a:t>ταμειακές</a:t>
            </a:r>
            <a:r>
              <a:rPr lang="en-GB" dirty="0">
                <a:solidFill>
                  <a:srgbClr val="222222"/>
                </a:solidFill>
                <a:highlight>
                  <a:srgbClr val="FFFFFF"/>
                </a:highlight>
              </a:rPr>
              <a:t> ροές αποτελούν τη σανίδα σωτηρίας κάθε επιχείρησης. </a:t>
            </a:r>
            <a:r>
              <a:rPr lang="en-GB" dirty="0" err="1">
                <a:solidFill>
                  <a:srgbClr val="222222"/>
                </a:solidFill>
                <a:highlight>
                  <a:srgbClr val="FFFFFF"/>
                </a:highlight>
              </a:rPr>
              <a:t>Μι</a:t>
            </a:r>
            <a:r>
              <a:rPr lang="en-GB" dirty="0">
                <a:solidFill>
                  <a:srgbClr val="222222"/>
                </a:solidFill>
                <a:highlight>
                  <a:srgbClr val="FFFFFF"/>
                </a:highlight>
              </a:rPr>
              <a:t>α θετική ταμειακή ροή είναι απαραίτητη για την επιβίωση της επιχείρησής σας. </a:t>
            </a:r>
            <a:endParaRPr dirty="0">
              <a:solidFill>
                <a:srgbClr val="222222"/>
              </a:solidFill>
              <a:highlight>
                <a:srgbClr val="FFFFFF"/>
              </a:highlight>
            </a:endParaRPr>
          </a:p>
          <a:p>
            <a:pPr marL="0" indent="0">
              <a:spcBef>
                <a:spcPts val="1600"/>
              </a:spcBef>
              <a:buNone/>
            </a:pPr>
            <a:r>
              <a:rPr lang="el-GR" dirty="0">
                <a:solidFill>
                  <a:srgbClr val="222222"/>
                </a:solidFill>
                <a:highlight>
                  <a:srgbClr val="FFFFFF"/>
                </a:highlight>
              </a:rPr>
              <a:t>Δυστυχώς</a:t>
            </a:r>
            <a:r>
              <a:rPr lang="en-GB" dirty="0">
                <a:solidFill>
                  <a:srgbClr val="222222"/>
                </a:solidFill>
                <a:highlight>
                  <a:srgbClr val="FFFFFF"/>
                </a:highlight>
              </a:rPr>
              <a:t>, η </a:t>
            </a:r>
            <a:r>
              <a:rPr lang="el-GR" dirty="0">
                <a:solidFill>
                  <a:srgbClr val="222222"/>
                </a:solidFill>
                <a:highlight>
                  <a:srgbClr val="FFFFFF"/>
                </a:highlight>
              </a:rPr>
              <a:t>διατήρηση</a:t>
            </a:r>
            <a:r>
              <a:rPr lang="en-GB" dirty="0">
                <a:solidFill>
                  <a:srgbClr val="222222"/>
                </a:solidFill>
                <a:highlight>
                  <a:srgbClr val="FFFFFF"/>
                </a:highlight>
              </a:rPr>
              <a:t> θετικών ταμειακών ροών μπορεί να αποτελέσει πρόκληση. </a:t>
            </a:r>
            <a:endParaRPr dirty="0">
              <a:solidFill>
                <a:srgbClr val="222222"/>
              </a:solidFill>
              <a:highlight>
                <a:srgbClr val="FFFFFF"/>
              </a:highlight>
            </a:endParaRPr>
          </a:p>
          <a:p>
            <a:pPr marL="0" indent="0">
              <a:spcBef>
                <a:spcPts val="1600"/>
              </a:spcBef>
              <a:spcAft>
                <a:spcPts val="1600"/>
              </a:spcAft>
              <a:buNone/>
            </a:pPr>
            <a:r>
              <a:rPr lang="el-GR" dirty="0">
                <a:solidFill>
                  <a:srgbClr val="222222"/>
                </a:solidFill>
                <a:highlight>
                  <a:srgbClr val="FFFFFF"/>
                </a:highlight>
              </a:rPr>
              <a:t>Όταν</a:t>
            </a:r>
            <a:r>
              <a:rPr lang="en-GB" dirty="0">
                <a:solidFill>
                  <a:srgbClr val="222222"/>
                </a:solidFill>
                <a:highlight>
                  <a:srgbClr val="FFFFFF"/>
                </a:highlight>
              </a:rPr>
              <a:t> αντιμετωπίζετε προκλήσεις στις ταμειακές ροές, δεν είστε σε θέση να πληρώσετε τους λογαριασμούς σας εγκαίρως, διακινδυνεύοντας μείωση της πιστωτικής γραμμής της ή υψηλότερα επιτόκια, αλλά και δυσαρεστημένους προμηθευτές, μέχρι και το προσωπικό σας.</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2"/>
          <p:cNvSpPr txBox="1">
            <a:spLocks noGrp="1"/>
          </p:cNvSpPr>
          <p:nvPr>
            <p:ph type="title"/>
          </p:nvPr>
        </p:nvSpPr>
        <p:spPr>
          <a:xfrm>
            <a:off x="2592925" y="624110"/>
            <a:ext cx="8911687" cy="695643"/>
          </a:xfrm>
          <a:prstGeom prst="rect">
            <a:avLst/>
          </a:prstGeom>
        </p:spPr>
        <p:txBody>
          <a:bodyPr spcFirstLastPara="1" vert="horz" wrap="square" lIns="121900" tIns="121900" rIns="121900" bIns="121900" rtlCol="0" anchor="t" anchorCtr="0">
            <a:noAutofit/>
          </a:bodyPr>
          <a:lstStyle/>
          <a:p>
            <a:pPr>
              <a:buSzPts val="990"/>
            </a:pPr>
            <a:r>
              <a:rPr lang="el-GR" sz="3000" b="1" dirty="0">
                <a:solidFill>
                  <a:srgbClr val="660033"/>
                </a:solidFill>
              </a:rPr>
              <a:t>Κίνδυνοι</a:t>
            </a:r>
            <a:r>
              <a:rPr lang="en-GB" sz="3000" b="1" dirty="0">
                <a:solidFill>
                  <a:srgbClr val="660033"/>
                </a:solidFill>
              </a:rPr>
              <a:t> από </a:t>
            </a:r>
            <a:r>
              <a:rPr lang="el-GR" sz="3000" b="1" dirty="0">
                <a:solidFill>
                  <a:srgbClr val="660033"/>
                </a:solidFill>
              </a:rPr>
              <a:t>ελλιπή</a:t>
            </a:r>
            <a:r>
              <a:rPr lang="en-GB" sz="3000" b="1" dirty="0">
                <a:solidFill>
                  <a:srgbClr val="660033"/>
                </a:solidFill>
              </a:rPr>
              <a:t> διαχείριση ρευστότητας</a:t>
            </a:r>
            <a:endParaRPr sz="3000" b="1" dirty="0">
              <a:solidFill>
                <a:srgbClr val="660033"/>
              </a:solidFill>
            </a:endParaRPr>
          </a:p>
        </p:txBody>
      </p:sp>
      <p:sp>
        <p:nvSpPr>
          <p:cNvPr id="440" name="Google Shape;440;p72"/>
          <p:cNvSpPr txBox="1">
            <a:spLocks noGrp="1"/>
          </p:cNvSpPr>
          <p:nvPr>
            <p:ph idx="1"/>
          </p:nvPr>
        </p:nvSpPr>
        <p:spPr>
          <a:xfrm>
            <a:off x="2592925" y="2011051"/>
            <a:ext cx="8915400" cy="3777622"/>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GB" dirty="0">
                <a:solidFill>
                  <a:srgbClr val="222222"/>
                </a:solidFill>
                <a:highlight>
                  <a:srgbClr val="FFFFFF"/>
                </a:highlight>
              </a:rPr>
              <a:t>Τα </a:t>
            </a:r>
            <a:r>
              <a:rPr lang="el-GR" dirty="0">
                <a:solidFill>
                  <a:srgbClr val="222222"/>
                </a:solidFill>
                <a:highlight>
                  <a:srgbClr val="FFFFFF"/>
                </a:highlight>
              </a:rPr>
              <a:t>μετρητά</a:t>
            </a:r>
            <a:r>
              <a:rPr lang="en-GB" dirty="0">
                <a:solidFill>
                  <a:srgbClr val="222222"/>
                </a:solidFill>
                <a:highlight>
                  <a:srgbClr val="FFFFFF"/>
                </a:highlight>
              </a:rPr>
              <a:t> είναι </a:t>
            </a:r>
            <a:r>
              <a:rPr lang="el-GR" dirty="0">
                <a:solidFill>
                  <a:srgbClr val="222222"/>
                </a:solidFill>
                <a:highlight>
                  <a:srgbClr val="FFFFFF"/>
                </a:highlight>
              </a:rPr>
              <a:t>βασιλιάς</a:t>
            </a:r>
            <a:r>
              <a:rPr lang="en-GB" dirty="0">
                <a:solidFill>
                  <a:srgbClr val="222222"/>
                </a:solidFill>
                <a:highlight>
                  <a:srgbClr val="FFFFFF"/>
                </a:highlight>
              </a:rPr>
              <a:t>! </a:t>
            </a:r>
            <a:endParaRPr dirty="0">
              <a:solidFill>
                <a:srgbClr val="222222"/>
              </a:solidFill>
              <a:highlight>
                <a:srgbClr val="FFFFFF"/>
              </a:highlight>
            </a:endParaRPr>
          </a:p>
          <a:p>
            <a:pPr marL="0" indent="0">
              <a:spcBef>
                <a:spcPts val="1600"/>
              </a:spcBef>
              <a:buClr>
                <a:schemeClr val="dk1"/>
              </a:buClr>
              <a:buSzPts val="1100"/>
              <a:buNone/>
            </a:pPr>
            <a:r>
              <a:rPr lang="el-GR" dirty="0">
                <a:solidFill>
                  <a:srgbClr val="222222"/>
                </a:solidFill>
                <a:highlight>
                  <a:srgbClr val="FFFFFF"/>
                </a:highlight>
              </a:rPr>
              <a:t>Πρέπει</a:t>
            </a:r>
            <a:r>
              <a:rPr lang="en-GB" dirty="0">
                <a:solidFill>
                  <a:srgbClr val="222222"/>
                </a:solidFill>
                <a:highlight>
                  <a:srgbClr val="FFFFFF"/>
                </a:highlight>
              </a:rPr>
              <a:t> να πληρώνετε τους προμηθευτές και τους υπαλλήλους σας, ώστε να μπορείτε να παράγετε και να πουλάτε τις υπηρεσίες σας. </a:t>
            </a:r>
            <a:endParaRPr dirty="0">
              <a:solidFill>
                <a:srgbClr val="222222"/>
              </a:solidFill>
              <a:highlight>
                <a:srgbClr val="FFFFFF"/>
              </a:highlight>
            </a:endParaRPr>
          </a:p>
          <a:p>
            <a:pPr marL="0" indent="0">
              <a:spcBef>
                <a:spcPts val="1600"/>
              </a:spcBef>
              <a:buClr>
                <a:schemeClr val="dk1"/>
              </a:buClr>
              <a:buSzPts val="1100"/>
              <a:buNone/>
            </a:pPr>
            <a:r>
              <a:rPr lang="el-GR" dirty="0">
                <a:solidFill>
                  <a:srgbClr val="222222"/>
                </a:solidFill>
                <a:highlight>
                  <a:srgbClr val="FFFFFF"/>
                </a:highlight>
              </a:rPr>
              <a:t>Χρειάζεστε</a:t>
            </a:r>
            <a:r>
              <a:rPr lang="en-GB" dirty="0">
                <a:solidFill>
                  <a:srgbClr val="222222"/>
                </a:solidFill>
                <a:highlight>
                  <a:srgbClr val="FFFFFF"/>
                </a:highlight>
              </a:rPr>
              <a:t> </a:t>
            </a:r>
            <a:r>
              <a:rPr lang="el-GR" dirty="0">
                <a:solidFill>
                  <a:srgbClr val="222222"/>
                </a:solidFill>
                <a:highlight>
                  <a:srgbClr val="FFFFFF"/>
                </a:highlight>
              </a:rPr>
              <a:t>λοιπόν</a:t>
            </a:r>
            <a:r>
              <a:rPr lang="en-GB" dirty="0">
                <a:solidFill>
                  <a:srgbClr val="222222"/>
                </a:solidFill>
                <a:highlight>
                  <a:srgbClr val="FFFFFF"/>
                </a:highlight>
              </a:rPr>
              <a:t> μετρητά για να προπληρώσετε την παραγωγή υπηρεσιών και να διατηρήσετε τα αποθέματα. </a:t>
            </a:r>
            <a:r>
              <a:rPr lang="el-GR" dirty="0">
                <a:solidFill>
                  <a:srgbClr val="222222"/>
                </a:solidFill>
                <a:highlight>
                  <a:srgbClr val="FFFFFF"/>
                </a:highlight>
              </a:rPr>
              <a:t>Αυτή</a:t>
            </a:r>
            <a:r>
              <a:rPr lang="en-GB" dirty="0">
                <a:solidFill>
                  <a:srgbClr val="222222"/>
                </a:solidFill>
                <a:highlight>
                  <a:srgbClr val="FFFFFF"/>
                </a:highlight>
              </a:rPr>
              <a:t> η </a:t>
            </a:r>
            <a:r>
              <a:rPr lang="el-GR" dirty="0">
                <a:solidFill>
                  <a:srgbClr val="222222"/>
                </a:solidFill>
                <a:highlight>
                  <a:srgbClr val="FFFFFF"/>
                </a:highlight>
              </a:rPr>
              <a:t>υστέρηση</a:t>
            </a:r>
            <a:r>
              <a:rPr lang="en-GB" dirty="0">
                <a:solidFill>
                  <a:srgbClr val="222222"/>
                </a:solidFill>
                <a:highlight>
                  <a:srgbClr val="FFFFFF"/>
                </a:highlight>
              </a:rPr>
              <a:t> </a:t>
            </a:r>
            <a:r>
              <a:rPr lang="el-GR" dirty="0">
                <a:solidFill>
                  <a:srgbClr val="222222"/>
                </a:solidFill>
                <a:highlight>
                  <a:srgbClr val="FFFFFF"/>
                </a:highlight>
              </a:rPr>
              <a:t>μεταξύ</a:t>
            </a:r>
            <a:r>
              <a:rPr lang="en-GB" dirty="0">
                <a:solidFill>
                  <a:srgbClr val="222222"/>
                </a:solidFill>
                <a:highlight>
                  <a:srgbClr val="FFFFFF"/>
                </a:highlight>
              </a:rPr>
              <a:t> της εκροής μετρητών σας και της εισροής από τους πελάτες πρέπει να παρακολουθείται προσεκτικά. </a:t>
            </a:r>
            <a:endParaRPr dirty="0">
              <a:solidFill>
                <a:srgbClr val="222222"/>
              </a:solidFill>
              <a:highlight>
                <a:srgbClr val="FFFFFF"/>
              </a:highlight>
            </a:endParaRPr>
          </a:p>
          <a:p>
            <a:pPr marL="0" indent="0">
              <a:spcBef>
                <a:spcPts val="1600"/>
              </a:spcBef>
              <a:spcAft>
                <a:spcPts val="1600"/>
              </a:spcAft>
              <a:buClr>
                <a:schemeClr val="dk1"/>
              </a:buClr>
              <a:buSzPts val="1100"/>
              <a:buNone/>
            </a:pPr>
            <a:r>
              <a:rPr lang="el-GR" dirty="0">
                <a:solidFill>
                  <a:srgbClr val="222222"/>
                </a:solidFill>
                <a:highlight>
                  <a:srgbClr val="FFFFFF"/>
                </a:highlight>
              </a:rPr>
              <a:t>Όσο</a:t>
            </a:r>
            <a:r>
              <a:rPr lang="en-GB" dirty="0">
                <a:solidFill>
                  <a:srgbClr val="222222"/>
                </a:solidFill>
                <a:highlight>
                  <a:srgbClr val="FFFFFF"/>
                </a:highlight>
              </a:rPr>
              <a:t> </a:t>
            </a:r>
            <a:r>
              <a:rPr lang="el-GR" dirty="0">
                <a:solidFill>
                  <a:srgbClr val="222222"/>
                </a:solidFill>
                <a:highlight>
                  <a:srgbClr val="FFFFFF"/>
                </a:highlight>
              </a:rPr>
              <a:t>περισσότερο</a:t>
            </a:r>
            <a:r>
              <a:rPr lang="en-GB" dirty="0">
                <a:solidFill>
                  <a:srgbClr val="222222"/>
                </a:solidFill>
                <a:highlight>
                  <a:srgbClr val="FFFFFF"/>
                </a:highlight>
              </a:rPr>
              <a:t> </a:t>
            </a:r>
            <a:r>
              <a:rPr lang="el-GR" dirty="0">
                <a:solidFill>
                  <a:srgbClr val="222222"/>
                </a:solidFill>
                <a:highlight>
                  <a:srgbClr val="FFFFFF"/>
                </a:highlight>
              </a:rPr>
              <a:t>εκτείνεται</a:t>
            </a:r>
            <a:r>
              <a:rPr lang="en-GB" dirty="0">
                <a:solidFill>
                  <a:srgbClr val="222222"/>
                </a:solidFill>
                <a:highlight>
                  <a:srgbClr val="FFFFFF"/>
                </a:highlight>
              </a:rPr>
              <a:t> ο μέσος όρος των απαιτήσεών σας, τόσο περισσότερα μετρητά πρέπει να βάλετε στην επιχείρηση για να διατηρήσετε τη βιωσιμότητά της.</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444"/>
        <p:cNvGrpSpPr/>
        <p:nvPr/>
      </p:nvGrpSpPr>
      <p:grpSpPr>
        <a:xfrm>
          <a:off x="0" y="0"/>
          <a:ext cx="0" cy="0"/>
          <a:chOff x="0" y="0"/>
          <a:chExt cx="0" cy="0"/>
        </a:xfrm>
      </p:grpSpPr>
      <p:sp>
        <p:nvSpPr>
          <p:cNvPr id="445" name="Google Shape;445;p73"/>
          <p:cNvSpPr txBox="1">
            <a:spLocks noGrp="1"/>
          </p:cNvSpPr>
          <p:nvPr>
            <p:ph type="title"/>
          </p:nvPr>
        </p:nvSpPr>
        <p:spPr>
          <a:xfrm>
            <a:off x="2592925" y="552439"/>
            <a:ext cx="8911687" cy="714496"/>
          </a:xfrm>
          <a:prstGeom prst="rect">
            <a:avLst/>
          </a:prstGeom>
        </p:spPr>
        <p:txBody>
          <a:bodyPr spcFirstLastPara="1" vert="horz" wrap="square" lIns="121900" tIns="121900" rIns="121900" bIns="121900" rtlCol="0" anchor="t" anchorCtr="0">
            <a:noAutofit/>
          </a:bodyPr>
          <a:lstStyle/>
          <a:p>
            <a:pPr>
              <a:buSzPts val="990"/>
            </a:pPr>
            <a:r>
              <a:rPr lang="el-GR" sz="3000" b="1" dirty="0">
                <a:solidFill>
                  <a:srgbClr val="660033"/>
                </a:solidFill>
              </a:rPr>
              <a:t>Λειτουργική ρευστότητα </a:t>
            </a:r>
            <a:endParaRPr sz="3000" b="1" dirty="0">
              <a:solidFill>
                <a:srgbClr val="660033"/>
              </a:solidFill>
            </a:endParaRPr>
          </a:p>
        </p:txBody>
      </p:sp>
      <p:sp>
        <p:nvSpPr>
          <p:cNvPr id="446" name="Google Shape;446;p73"/>
          <p:cNvSpPr txBox="1">
            <a:spLocks noGrp="1"/>
          </p:cNvSpPr>
          <p:nvPr>
            <p:ph idx="1"/>
          </p:nvPr>
        </p:nvSpPr>
        <p:spPr>
          <a:xfrm>
            <a:off x="2589212" y="1643884"/>
            <a:ext cx="8915400" cy="4408124"/>
          </a:xfrm>
          <a:prstGeom prst="rect">
            <a:avLst/>
          </a:prstGeom>
        </p:spPr>
        <p:txBody>
          <a:bodyPr spcFirstLastPara="1" vert="horz" wrap="square" lIns="121900" tIns="121900" rIns="121900" bIns="121900" rtlCol="0" anchor="t" anchorCtr="0">
            <a:noAutofit/>
          </a:bodyPr>
          <a:lstStyle/>
          <a:p>
            <a:pPr marL="0" indent="0">
              <a:buNone/>
            </a:pPr>
            <a:r>
              <a:rPr lang="en-GB" dirty="0">
                <a:solidFill>
                  <a:srgbClr val="111111"/>
                </a:solidFill>
              </a:rPr>
              <a:t>Η </a:t>
            </a:r>
            <a:r>
              <a:rPr lang="el-GR" dirty="0">
                <a:solidFill>
                  <a:srgbClr val="111111"/>
                </a:solidFill>
              </a:rPr>
              <a:t>ρευστότητα</a:t>
            </a:r>
            <a:r>
              <a:rPr lang="en-GB" dirty="0">
                <a:solidFill>
                  <a:srgbClr val="111111"/>
                </a:solidFill>
              </a:rPr>
              <a:t> επηρεάζεται από:</a:t>
            </a:r>
            <a:endParaRPr dirty="0">
              <a:solidFill>
                <a:srgbClr val="111111"/>
              </a:solidFill>
            </a:endParaRPr>
          </a:p>
          <a:p>
            <a:pPr marL="795847" indent="-436022">
              <a:lnSpc>
                <a:spcPct val="115000"/>
              </a:lnSpc>
              <a:spcBef>
                <a:spcPts val="2800"/>
              </a:spcBef>
              <a:buClr>
                <a:srgbClr val="660033"/>
              </a:buClr>
              <a:buSzPts val="1550"/>
            </a:pPr>
            <a:r>
              <a:rPr lang="el-GR" dirty="0">
                <a:solidFill>
                  <a:schemeClr val="tx1"/>
                </a:solidFill>
              </a:rPr>
              <a:t>Αποδείξεις</a:t>
            </a:r>
            <a:r>
              <a:rPr lang="en-GB" dirty="0">
                <a:solidFill>
                  <a:schemeClr val="tx1"/>
                </a:solidFill>
              </a:rPr>
              <a:t> και </a:t>
            </a:r>
            <a:r>
              <a:rPr lang="el-GR" dirty="0">
                <a:solidFill>
                  <a:schemeClr val="tx1"/>
                </a:solidFill>
              </a:rPr>
              <a:t>τιμολόγια</a:t>
            </a:r>
            <a:r>
              <a:rPr lang="en-GB" dirty="0">
                <a:solidFill>
                  <a:schemeClr val="tx1"/>
                </a:solidFill>
              </a:rPr>
              <a:t> από πωλήσεις αγαθών και υπηρεσιών.</a:t>
            </a:r>
            <a:endParaRPr dirty="0">
              <a:solidFill>
                <a:schemeClr val="tx1"/>
              </a:solidFill>
            </a:endParaRPr>
          </a:p>
          <a:p>
            <a:pPr marL="795847" indent="-436022">
              <a:lnSpc>
                <a:spcPct val="115000"/>
              </a:lnSpc>
              <a:spcBef>
                <a:spcPts val="1333"/>
              </a:spcBef>
              <a:buClr>
                <a:srgbClr val="660033"/>
              </a:buClr>
              <a:buSzPts val="1550"/>
            </a:pPr>
            <a:r>
              <a:rPr lang="el-GR" dirty="0">
                <a:solidFill>
                  <a:schemeClr val="tx1"/>
                </a:solidFill>
              </a:rPr>
              <a:t>Πληρωμές</a:t>
            </a:r>
            <a:r>
              <a:rPr lang="en-GB" dirty="0">
                <a:solidFill>
                  <a:schemeClr val="tx1"/>
                </a:solidFill>
              </a:rPr>
              <a:t> </a:t>
            </a:r>
            <a:r>
              <a:rPr lang="el-GR" dirty="0">
                <a:solidFill>
                  <a:schemeClr val="tx1"/>
                </a:solidFill>
              </a:rPr>
              <a:t>τόκων</a:t>
            </a:r>
            <a:endParaRPr dirty="0">
              <a:solidFill>
                <a:schemeClr val="tx1"/>
              </a:solidFill>
            </a:endParaRPr>
          </a:p>
          <a:p>
            <a:pPr marL="795847" indent="-436022">
              <a:lnSpc>
                <a:spcPct val="115000"/>
              </a:lnSpc>
              <a:spcBef>
                <a:spcPts val="1333"/>
              </a:spcBef>
              <a:buClr>
                <a:srgbClr val="660033"/>
              </a:buClr>
              <a:buSzPts val="1550"/>
            </a:pPr>
            <a:r>
              <a:rPr lang="el-GR" dirty="0">
                <a:solidFill>
                  <a:schemeClr val="tx1"/>
                </a:solidFill>
              </a:rPr>
              <a:t>Πληρωμές</a:t>
            </a:r>
            <a:r>
              <a:rPr lang="en-GB" dirty="0">
                <a:solidFill>
                  <a:schemeClr val="tx1"/>
                </a:solidFill>
              </a:rPr>
              <a:t> </a:t>
            </a:r>
            <a:r>
              <a:rPr lang="el-GR" dirty="0">
                <a:solidFill>
                  <a:schemeClr val="tx1"/>
                </a:solidFill>
              </a:rPr>
              <a:t>φόρου</a:t>
            </a:r>
            <a:r>
              <a:rPr lang="en-GB" dirty="0">
                <a:solidFill>
                  <a:schemeClr val="tx1"/>
                </a:solidFill>
              </a:rPr>
              <a:t> </a:t>
            </a:r>
            <a:r>
              <a:rPr lang="el-GR" dirty="0">
                <a:solidFill>
                  <a:schemeClr val="tx1"/>
                </a:solidFill>
              </a:rPr>
              <a:t>εισοδήματος</a:t>
            </a:r>
            <a:endParaRPr dirty="0">
              <a:solidFill>
                <a:schemeClr val="tx1"/>
              </a:solidFill>
            </a:endParaRPr>
          </a:p>
          <a:p>
            <a:pPr marL="795847" indent="-436022">
              <a:lnSpc>
                <a:spcPct val="115000"/>
              </a:lnSpc>
              <a:spcBef>
                <a:spcPts val="1333"/>
              </a:spcBef>
              <a:buClr>
                <a:srgbClr val="660033"/>
              </a:buClr>
              <a:buSzPts val="1550"/>
            </a:pPr>
            <a:r>
              <a:rPr lang="el-GR" dirty="0">
                <a:solidFill>
                  <a:schemeClr val="tx1"/>
                </a:solidFill>
              </a:rPr>
              <a:t>Πληρωμές</a:t>
            </a:r>
            <a:r>
              <a:rPr lang="en-GB" dirty="0">
                <a:solidFill>
                  <a:schemeClr val="tx1"/>
                </a:solidFill>
              </a:rPr>
              <a:t> </a:t>
            </a:r>
            <a:r>
              <a:rPr lang="el-GR" dirty="0">
                <a:solidFill>
                  <a:schemeClr val="tx1"/>
                </a:solidFill>
              </a:rPr>
              <a:t>σε</a:t>
            </a:r>
            <a:r>
              <a:rPr lang="en-GB" dirty="0">
                <a:solidFill>
                  <a:schemeClr val="tx1"/>
                </a:solidFill>
              </a:rPr>
              <a:t> </a:t>
            </a:r>
            <a:r>
              <a:rPr lang="el-GR" dirty="0">
                <a:solidFill>
                  <a:schemeClr val="tx1"/>
                </a:solidFill>
              </a:rPr>
              <a:t>προμηθευτές</a:t>
            </a:r>
            <a:r>
              <a:rPr lang="en-GB" dirty="0">
                <a:solidFill>
                  <a:schemeClr val="tx1"/>
                </a:solidFill>
              </a:rPr>
              <a:t> </a:t>
            </a:r>
            <a:r>
              <a:rPr lang="el-GR" dirty="0">
                <a:solidFill>
                  <a:schemeClr val="tx1"/>
                </a:solidFill>
              </a:rPr>
              <a:t>αγαθών</a:t>
            </a:r>
            <a:r>
              <a:rPr lang="en-GB" dirty="0">
                <a:solidFill>
                  <a:schemeClr val="tx1"/>
                </a:solidFill>
              </a:rPr>
              <a:t> και </a:t>
            </a:r>
            <a:r>
              <a:rPr lang="el-GR" dirty="0">
                <a:solidFill>
                  <a:schemeClr val="tx1"/>
                </a:solidFill>
              </a:rPr>
              <a:t>υπηρεσιών</a:t>
            </a:r>
            <a:r>
              <a:rPr lang="en-GB" dirty="0">
                <a:solidFill>
                  <a:schemeClr val="tx1"/>
                </a:solidFill>
              </a:rPr>
              <a:t> </a:t>
            </a:r>
            <a:r>
              <a:rPr lang="el-GR" dirty="0">
                <a:solidFill>
                  <a:schemeClr val="tx1"/>
                </a:solidFill>
              </a:rPr>
              <a:t>που</a:t>
            </a:r>
            <a:r>
              <a:rPr lang="en-GB" dirty="0">
                <a:solidFill>
                  <a:schemeClr val="tx1"/>
                </a:solidFill>
              </a:rPr>
              <a:t> </a:t>
            </a:r>
            <a:r>
              <a:rPr lang="el-GR" dirty="0">
                <a:solidFill>
                  <a:schemeClr val="tx1"/>
                </a:solidFill>
              </a:rPr>
              <a:t>χρησιμοποιούνται</a:t>
            </a:r>
            <a:r>
              <a:rPr lang="en-GB" dirty="0">
                <a:solidFill>
                  <a:schemeClr val="tx1"/>
                </a:solidFill>
              </a:rPr>
              <a:t> στην εταιρεία</a:t>
            </a:r>
            <a:endParaRPr dirty="0">
              <a:solidFill>
                <a:schemeClr val="tx1"/>
              </a:solidFill>
            </a:endParaRPr>
          </a:p>
          <a:p>
            <a:pPr marL="795847" indent="-436022">
              <a:lnSpc>
                <a:spcPct val="115000"/>
              </a:lnSpc>
              <a:spcBef>
                <a:spcPts val="1333"/>
              </a:spcBef>
              <a:buClr>
                <a:srgbClr val="660033"/>
              </a:buClr>
              <a:buSzPts val="1550"/>
            </a:pPr>
            <a:r>
              <a:rPr lang="el-GR" dirty="0">
                <a:solidFill>
                  <a:schemeClr val="tx1"/>
                </a:solidFill>
              </a:rPr>
              <a:t>Πληρωμές</a:t>
            </a:r>
            <a:r>
              <a:rPr lang="en-GB" dirty="0">
                <a:solidFill>
                  <a:schemeClr val="tx1"/>
                </a:solidFill>
              </a:rPr>
              <a:t> </a:t>
            </a:r>
            <a:r>
              <a:rPr lang="el-GR" dirty="0">
                <a:solidFill>
                  <a:schemeClr val="tx1"/>
                </a:solidFill>
              </a:rPr>
              <a:t>μισθών</a:t>
            </a:r>
            <a:r>
              <a:rPr lang="en-GB" dirty="0">
                <a:solidFill>
                  <a:schemeClr val="tx1"/>
                </a:solidFill>
              </a:rPr>
              <a:t> και </a:t>
            </a:r>
            <a:r>
              <a:rPr lang="el-GR" dirty="0">
                <a:solidFill>
                  <a:schemeClr val="tx1"/>
                </a:solidFill>
              </a:rPr>
              <a:t>ημερομισθίων</a:t>
            </a:r>
            <a:r>
              <a:rPr lang="en-GB" dirty="0">
                <a:solidFill>
                  <a:schemeClr val="tx1"/>
                </a:solidFill>
              </a:rPr>
              <a:t> </a:t>
            </a:r>
            <a:r>
              <a:rPr lang="el-GR" dirty="0">
                <a:solidFill>
                  <a:schemeClr val="tx1"/>
                </a:solidFill>
              </a:rPr>
              <a:t>σε</a:t>
            </a:r>
            <a:r>
              <a:rPr lang="en-GB" dirty="0">
                <a:solidFill>
                  <a:schemeClr val="tx1"/>
                </a:solidFill>
              </a:rPr>
              <a:t> </a:t>
            </a:r>
            <a:r>
              <a:rPr lang="el-GR" dirty="0">
                <a:solidFill>
                  <a:schemeClr val="tx1"/>
                </a:solidFill>
              </a:rPr>
              <a:t>εργαζομένους</a:t>
            </a:r>
            <a:endParaRPr dirty="0">
              <a:solidFill>
                <a:schemeClr val="tx1"/>
              </a:solidFill>
            </a:endParaRPr>
          </a:p>
          <a:p>
            <a:pPr marL="795847" indent="-436022">
              <a:lnSpc>
                <a:spcPct val="115000"/>
              </a:lnSpc>
              <a:spcBef>
                <a:spcPts val="1333"/>
              </a:spcBef>
              <a:buClr>
                <a:srgbClr val="660033"/>
              </a:buClr>
              <a:buSzPts val="1550"/>
            </a:pPr>
            <a:r>
              <a:rPr lang="el-GR" dirty="0">
                <a:solidFill>
                  <a:schemeClr val="tx1"/>
                </a:solidFill>
              </a:rPr>
              <a:t>Πληρωμές</a:t>
            </a:r>
            <a:r>
              <a:rPr lang="en-GB" dirty="0">
                <a:solidFill>
                  <a:schemeClr val="tx1"/>
                </a:solidFill>
              </a:rPr>
              <a:t> </a:t>
            </a:r>
            <a:r>
              <a:rPr lang="el-GR" dirty="0">
                <a:solidFill>
                  <a:schemeClr val="tx1"/>
                </a:solidFill>
              </a:rPr>
              <a:t>ενοικίων</a:t>
            </a:r>
            <a:endParaRPr dirty="0">
              <a:solidFill>
                <a:schemeClr val="tx1"/>
              </a:solidFill>
            </a:endParaRPr>
          </a:p>
          <a:p>
            <a:pPr marL="795847" indent="-436022">
              <a:lnSpc>
                <a:spcPct val="115000"/>
              </a:lnSpc>
              <a:spcBef>
                <a:spcPts val="1333"/>
              </a:spcBef>
              <a:spcAft>
                <a:spcPts val="1333"/>
              </a:spcAft>
              <a:buClr>
                <a:srgbClr val="660033"/>
              </a:buClr>
              <a:buSzPts val="1550"/>
            </a:pPr>
            <a:r>
              <a:rPr lang="el-GR" dirty="0">
                <a:solidFill>
                  <a:schemeClr val="tx1"/>
                </a:solidFill>
              </a:rPr>
              <a:t>Οποιοδήποτε</a:t>
            </a:r>
            <a:r>
              <a:rPr lang="en-GB" dirty="0">
                <a:solidFill>
                  <a:schemeClr val="tx1"/>
                </a:solidFill>
              </a:rPr>
              <a:t> άλλο είδος λειτουργικών δαπανών</a:t>
            </a:r>
            <a:endParaRPr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4"/>
          <p:cNvSpPr txBox="1">
            <a:spLocks noGrp="1"/>
          </p:cNvSpPr>
          <p:nvPr>
            <p:ph type="title"/>
          </p:nvPr>
        </p:nvSpPr>
        <p:spPr>
          <a:xfrm>
            <a:off x="2589213" y="624110"/>
            <a:ext cx="8915399" cy="1280890"/>
          </a:xfrm>
          <a:prstGeom prst="rect">
            <a:avLst/>
          </a:prstGeom>
        </p:spPr>
        <p:txBody>
          <a:bodyPr spcFirstLastPara="1" vert="horz" wrap="square" lIns="121900" tIns="121900" rIns="121900" bIns="121900" rtlCol="0" anchor="t" anchorCtr="0">
            <a:normAutofit/>
          </a:bodyPr>
          <a:lstStyle/>
          <a:p>
            <a:r>
              <a:rPr lang="el-GR" sz="3300" b="1" dirty="0">
                <a:solidFill>
                  <a:srgbClr val="660033"/>
                </a:solidFill>
              </a:rPr>
              <a:t>Διαφοροποίηση</a:t>
            </a:r>
            <a:r>
              <a:rPr lang="en-GB" sz="3300" b="1" dirty="0">
                <a:solidFill>
                  <a:srgbClr val="660033"/>
                </a:solidFill>
              </a:rPr>
              <a:t> εισοδήματος και ίδιες πηγές εσόδων</a:t>
            </a:r>
            <a:endParaRPr sz="3300" b="1" dirty="0">
              <a:solidFill>
                <a:srgbClr val="660033"/>
              </a:solidFill>
            </a:endParaRPr>
          </a:p>
        </p:txBody>
      </p:sp>
      <p:sp>
        <p:nvSpPr>
          <p:cNvPr id="452" name="Google Shape;452;p74"/>
          <p:cNvSpPr txBox="1">
            <a:spLocks noGrp="1"/>
          </p:cNvSpPr>
          <p:nvPr>
            <p:ph idx="1"/>
          </p:nvPr>
        </p:nvSpPr>
        <p:spPr>
          <a:prstGeom prst="rect">
            <a:avLst/>
          </a:prstGeom>
        </p:spPr>
        <p:txBody>
          <a:bodyPr spcFirstLastPara="1" vert="horz" wrap="square" lIns="121900" tIns="121900" rIns="121900" bIns="121900" rtlCol="0" anchor="t" anchorCtr="0">
            <a:normAutofit/>
          </a:bodyPr>
          <a:lstStyle/>
          <a:p>
            <a:pPr marL="0" indent="0">
              <a:lnSpc>
                <a:spcPct val="115000"/>
              </a:lnSpc>
              <a:buNone/>
            </a:pPr>
            <a:r>
              <a:rPr lang="el-GR" dirty="0">
                <a:solidFill>
                  <a:schemeClr val="dk1"/>
                </a:solidFill>
              </a:rPr>
              <a:t>Μία</a:t>
            </a:r>
            <a:r>
              <a:rPr lang="en-GB" dirty="0">
                <a:solidFill>
                  <a:schemeClr val="dk1"/>
                </a:solidFill>
              </a:rPr>
              <a:t> μέθοδος για την εξασφάλιση της ρευστότητας, και άρα της βιωσιμότητας και της ανθεκτικότητα μιας επιχείρησης, είναι η διαφοροποίηση του εισοδήματος.</a:t>
            </a:r>
            <a:endParaRPr dirty="0">
              <a:solidFill>
                <a:schemeClr val="dk1"/>
              </a:solidFill>
            </a:endParaRPr>
          </a:p>
          <a:p>
            <a:pPr marL="0" indent="0">
              <a:lnSpc>
                <a:spcPct val="115000"/>
              </a:lnSpc>
              <a:spcBef>
                <a:spcPts val="2133"/>
              </a:spcBef>
              <a:spcAft>
                <a:spcPts val="2133"/>
              </a:spcAft>
              <a:buNone/>
            </a:pPr>
            <a:r>
              <a:rPr lang="el-GR" dirty="0">
                <a:solidFill>
                  <a:schemeClr val="dk1"/>
                </a:solidFill>
              </a:rPr>
              <a:t>Δεν</a:t>
            </a:r>
            <a:r>
              <a:rPr lang="en-GB" dirty="0">
                <a:solidFill>
                  <a:schemeClr val="dk1"/>
                </a:solidFill>
              </a:rPr>
              <a:t> </a:t>
            </a:r>
            <a:r>
              <a:rPr lang="el-GR" dirty="0">
                <a:solidFill>
                  <a:schemeClr val="dk1"/>
                </a:solidFill>
              </a:rPr>
              <a:t>αναφέρεται μόνο</a:t>
            </a:r>
            <a:r>
              <a:rPr lang="en-GB" dirty="0">
                <a:solidFill>
                  <a:schemeClr val="dk1"/>
                </a:solidFill>
              </a:rPr>
              <a:t> στην </a:t>
            </a:r>
            <a:r>
              <a:rPr lang="en-GB" b="1" dirty="0">
                <a:solidFill>
                  <a:schemeClr val="dk1"/>
                </a:solidFill>
              </a:rPr>
              <a:t>παραγωγή εισοδήματος</a:t>
            </a:r>
            <a:r>
              <a:rPr lang="en-GB" dirty="0">
                <a:solidFill>
                  <a:schemeClr val="dk1"/>
                </a:solidFill>
              </a:rPr>
              <a:t>, αλλά και στο </a:t>
            </a:r>
            <a:r>
              <a:rPr lang="en-GB" b="1" dirty="0">
                <a:solidFill>
                  <a:schemeClr val="dk1"/>
                </a:solidFill>
              </a:rPr>
              <a:t>πλήθος και το είδος των πηγών εισοδήματος</a:t>
            </a:r>
            <a:r>
              <a:rPr lang="en-GB" dirty="0">
                <a:solidFill>
                  <a:schemeClr val="dk1"/>
                </a:solidFill>
              </a:rPr>
              <a:t> που έρχονται ως κύρια χρηματοδότηση στις εισροές της επιχείρησης.</a:t>
            </a:r>
            <a:endParaRPr dirty="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5"/>
          <p:cNvSpPr txBox="1">
            <a:spLocks noGrp="1"/>
          </p:cNvSpPr>
          <p:nvPr>
            <p:ph type="title"/>
          </p:nvPr>
        </p:nvSpPr>
        <p:spPr>
          <a:xfrm>
            <a:off x="2460950" y="608383"/>
            <a:ext cx="8911687" cy="676789"/>
          </a:xfrm>
          <a:prstGeom prst="rect">
            <a:avLst/>
          </a:prstGeom>
        </p:spPr>
        <p:txBody>
          <a:bodyPr spcFirstLastPara="1" vert="horz" wrap="square" lIns="121900" tIns="121900" rIns="121900" bIns="121900" rtlCol="0" anchor="t" anchorCtr="0">
            <a:noAutofit/>
          </a:bodyPr>
          <a:lstStyle/>
          <a:p>
            <a:pPr>
              <a:buSzPts val="990"/>
            </a:pPr>
            <a:r>
              <a:rPr lang="el-GR" sz="3000" b="1" dirty="0">
                <a:solidFill>
                  <a:srgbClr val="660033"/>
                </a:solidFill>
              </a:rPr>
              <a:t>Βασικοί</a:t>
            </a:r>
            <a:r>
              <a:rPr lang="en-GB" sz="3000" b="1" dirty="0">
                <a:solidFill>
                  <a:srgbClr val="660033"/>
                </a:solidFill>
              </a:rPr>
              <a:t> </a:t>
            </a:r>
            <a:r>
              <a:rPr lang="el-GR" sz="3000" b="1" dirty="0">
                <a:solidFill>
                  <a:srgbClr val="660033"/>
                </a:solidFill>
              </a:rPr>
              <a:t>τρόποι</a:t>
            </a:r>
            <a:r>
              <a:rPr lang="en-GB" sz="3000" b="1" dirty="0">
                <a:solidFill>
                  <a:srgbClr val="660033"/>
                </a:solidFill>
              </a:rPr>
              <a:t> διαφοροποίησης εισοδήματος</a:t>
            </a:r>
            <a:endParaRPr sz="3000" b="1" dirty="0">
              <a:solidFill>
                <a:srgbClr val="660033"/>
              </a:solidFill>
            </a:endParaRPr>
          </a:p>
        </p:txBody>
      </p:sp>
      <p:sp>
        <p:nvSpPr>
          <p:cNvPr id="458" name="Google Shape;458;p75"/>
          <p:cNvSpPr txBox="1">
            <a:spLocks noGrp="1"/>
          </p:cNvSpPr>
          <p:nvPr>
            <p:ph idx="1"/>
          </p:nvPr>
        </p:nvSpPr>
        <p:spPr>
          <a:xfrm>
            <a:off x="2579785" y="1540189"/>
            <a:ext cx="8915400" cy="3691688"/>
          </a:xfrm>
          <a:prstGeom prst="rect">
            <a:avLst/>
          </a:prstGeom>
        </p:spPr>
        <p:txBody>
          <a:bodyPr spcFirstLastPara="1" vert="horz" wrap="square" lIns="121900" tIns="121900" rIns="121900" bIns="121900" rtlCol="0" anchor="t" anchorCtr="0">
            <a:noAutofit/>
          </a:bodyPr>
          <a:lstStyle/>
          <a:p>
            <a:pPr indent="-444489">
              <a:buClr>
                <a:schemeClr val="dk1"/>
              </a:buClr>
              <a:buSzPts val="1650"/>
              <a:buAutoNum type="arabicPeriod"/>
            </a:pPr>
            <a:r>
              <a:rPr lang="el-GR" dirty="0">
                <a:solidFill>
                  <a:schemeClr val="dk1"/>
                </a:solidFill>
              </a:rPr>
              <a:t>Πωλήσεις</a:t>
            </a:r>
            <a:r>
              <a:rPr lang="en-GB" dirty="0">
                <a:solidFill>
                  <a:schemeClr val="dk1"/>
                </a:solidFill>
              </a:rPr>
              <a:t> </a:t>
            </a:r>
            <a:r>
              <a:rPr lang="el-GR" dirty="0">
                <a:solidFill>
                  <a:schemeClr val="dk1"/>
                </a:solidFill>
              </a:rPr>
              <a:t>αγαθών</a:t>
            </a:r>
            <a:r>
              <a:rPr lang="en-GB" dirty="0">
                <a:solidFill>
                  <a:schemeClr val="dk1"/>
                </a:solidFill>
              </a:rPr>
              <a:t> ή/</a:t>
            </a:r>
            <a:r>
              <a:rPr lang="el-GR" dirty="0">
                <a:solidFill>
                  <a:schemeClr val="dk1"/>
                </a:solidFill>
              </a:rPr>
              <a:t> </a:t>
            </a:r>
            <a:r>
              <a:rPr lang="en-GB" dirty="0">
                <a:solidFill>
                  <a:schemeClr val="dk1"/>
                </a:solidFill>
              </a:rPr>
              <a:t>και </a:t>
            </a:r>
            <a:r>
              <a:rPr lang="el-GR" dirty="0">
                <a:solidFill>
                  <a:schemeClr val="dk1"/>
                </a:solidFill>
              </a:rPr>
              <a:t>υπηρεσιών</a:t>
            </a:r>
            <a:endParaRPr dirty="0">
              <a:solidFill>
                <a:schemeClr val="dk1"/>
              </a:solidFill>
            </a:endParaRPr>
          </a:p>
          <a:p>
            <a:pPr indent="-444489">
              <a:spcBef>
                <a:spcPts val="1333"/>
              </a:spcBef>
              <a:buClr>
                <a:schemeClr val="dk1"/>
              </a:buClr>
              <a:buSzPts val="1650"/>
              <a:buAutoNum type="arabicPeriod"/>
            </a:pPr>
            <a:r>
              <a:rPr lang="en-GB" dirty="0">
                <a:solidFill>
                  <a:schemeClr val="dk1"/>
                </a:solidFill>
              </a:rPr>
              <a:t>“</a:t>
            </a:r>
            <a:r>
              <a:rPr lang="el-GR" dirty="0">
                <a:solidFill>
                  <a:schemeClr val="dk1"/>
                </a:solidFill>
              </a:rPr>
              <a:t>Δημιουργία</a:t>
            </a:r>
            <a:r>
              <a:rPr lang="en-GB" dirty="0">
                <a:solidFill>
                  <a:schemeClr val="dk1"/>
                </a:solidFill>
              </a:rPr>
              <a:t> εισοδήματος” μέσω έξυπνης και οργανωμένης οικονομικής διαχείρισης</a:t>
            </a:r>
            <a:endParaRPr dirty="0">
              <a:solidFill>
                <a:schemeClr val="dk1"/>
              </a:solidFill>
            </a:endParaRPr>
          </a:p>
          <a:p>
            <a:pPr indent="-444489">
              <a:spcBef>
                <a:spcPts val="1333"/>
              </a:spcBef>
              <a:buClr>
                <a:schemeClr val="dk1"/>
              </a:buClr>
              <a:buSzPts val="1650"/>
              <a:buAutoNum type="arabicPeriod"/>
            </a:pPr>
            <a:r>
              <a:rPr lang="el-GR" dirty="0">
                <a:solidFill>
                  <a:schemeClr val="dk1"/>
                </a:solidFill>
              </a:rPr>
              <a:t>Αξιοποίηση</a:t>
            </a:r>
            <a:r>
              <a:rPr lang="en-GB" dirty="0">
                <a:solidFill>
                  <a:schemeClr val="dk1"/>
                </a:solidFill>
              </a:rPr>
              <a:t> χρηματοδοτικών εργαλείων:</a:t>
            </a:r>
            <a:endParaRPr lang="el-GR" dirty="0">
              <a:solidFill>
                <a:schemeClr val="dk1"/>
              </a:solidFill>
            </a:endParaRPr>
          </a:p>
          <a:p>
            <a:pPr lvl="1" indent="-444489">
              <a:spcBef>
                <a:spcPts val="1333"/>
              </a:spcBef>
              <a:buClr>
                <a:schemeClr val="dk1"/>
              </a:buClr>
              <a:buSzPts val="1650"/>
            </a:pPr>
            <a:r>
              <a:rPr lang="el-GR" dirty="0">
                <a:solidFill>
                  <a:schemeClr val="dk1"/>
                </a:solidFill>
              </a:rPr>
              <a:t>Πχ. Υποβολή αιτήσεων σε ανοικτές προσκλήσεις για επιχορηγήσεις (δημόσια ιδρύματα, ευρωπαϊκή ένωση και ιδρύματα)</a:t>
            </a:r>
          </a:p>
          <a:p>
            <a:pPr lvl="1" indent="-444489">
              <a:spcBef>
                <a:spcPts val="1333"/>
              </a:spcBef>
              <a:buClr>
                <a:schemeClr val="dk1"/>
              </a:buClr>
              <a:buSzPts val="1650"/>
            </a:pPr>
            <a:r>
              <a:rPr lang="el-GR" dirty="0">
                <a:solidFill>
                  <a:schemeClr val="dk1"/>
                </a:solidFill>
              </a:rPr>
              <a:t>Συγκέντρωση κεφαλαίων για την κατασκευή- επέκταση των υποδομών της επιχείρησης και των δραστηριοτήτων μέσα από επενδύσεις</a:t>
            </a:r>
          </a:p>
          <a:p>
            <a:pPr lvl="1" indent="-444489">
              <a:spcBef>
                <a:spcPts val="1333"/>
              </a:spcBef>
              <a:buClr>
                <a:schemeClr val="dk1"/>
              </a:buClr>
              <a:buSzPts val="1650"/>
            </a:pPr>
            <a:r>
              <a:rPr lang="el-GR" dirty="0">
                <a:solidFill>
                  <a:schemeClr val="dk1"/>
                </a:solidFill>
              </a:rPr>
              <a:t>Δημιουργία εισοδήματος μέσω δημόσιας συνεισφοράς/ επιδοτήσεων</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31"/>
          <p:cNvSpPr txBox="1">
            <a:spLocks noGrp="1"/>
          </p:cNvSpPr>
          <p:nvPr>
            <p:ph type="title"/>
          </p:nvPr>
        </p:nvSpPr>
        <p:spPr>
          <a:xfrm>
            <a:off x="2451523" y="575034"/>
            <a:ext cx="8911687" cy="528687"/>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Γιατί</a:t>
            </a:r>
            <a:r>
              <a:rPr lang="en-GB" sz="3000" b="1" dirty="0">
                <a:solidFill>
                  <a:srgbClr val="660033"/>
                </a:solidFill>
              </a:rPr>
              <a:t> να κάνω προϋπολογισμό;</a:t>
            </a:r>
            <a:r>
              <a:rPr lang="el-GR" sz="3000" b="1" dirty="0">
                <a:solidFill>
                  <a:srgbClr val="660033"/>
                </a:solidFill>
              </a:rPr>
              <a:t> (2)</a:t>
            </a:r>
            <a:endParaRPr sz="3000" dirty="0">
              <a:solidFill>
                <a:srgbClr val="660033"/>
              </a:solidFill>
            </a:endParaRPr>
          </a:p>
        </p:txBody>
      </p:sp>
      <p:sp>
        <p:nvSpPr>
          <p:cNvPr id="2" name="Content Placeholder 1">
            <a:extLst>
              <a:ext uri="{FF2B5EF4-FFF2-40B4-BE49-F238E27FC236}">
                <a16:creationId xmlns:a16="http://schemas.microsoft.com/office/drawing/2014/main" id="{19471698-EB94-BF60-A43B-68DF41272D42}"/>
              </a:ext>
            </a:extLst>
          </p:cNvPr>
          <p:cNvSpPr>
            <a:spLocks noGrp="1"/>
          </p:cNvSpPr>
          <p:nvPr>
            <p:ph idx="1"/>
          </p:nvPr>
        </p:nvSpPr>
        <p:spPr>
          <a:xfrm>
            <a:off x="2451523" y="2095892"/>
            <a:ext cx="8915400" cy="3777622"/>
          </a:xfrm>
        </p:spPr>
        <p:txBody>
          <a:bodyPr/>
          <a:lstStyle/>
          <a:p>
            <a:pPr marL="0" indent="0">
              <a:lnSpc>
                <a:spcPct val="150000"/>
              </a:lnSpc>
              <a:buNone/>
            </a:pPr>
            <a:r>
              <a:rPr lang="el-GR" sz="1800" dirty="0"/>
              <a:t>Το 63% των επιχειρηματιών βάζουν επιπλέον προσωπικά τους χρήματα κάθε χρόνο στην επιχείρησή τους- αυτό σημαίνει ότι δεν έχουν κάνει σωστό προϋπολογισμό.</a:t>
            </a:r>
          </a:p>
          <a:p>
            <a:pPr marL="0" indent="0">
              <a:lnSpc>
                <a:spcPct val="150000"/>
              </a:lnSpc>
              <a:buNone/>
            </a:pPr>
            <a:endParaRPr lang="el-GR" sz="1800" dirty="0"/>
          </a:p>
          <a:p>
            <a:pPr marL="0" indent="0">
              <a:lnSpc>
                <a:spcPct val="150000"/>
              </a:lnSpc>
              <a:buNone/>
            </a:pPr>
            <a:r>
              <a:rPr lang="el-GR" sz="1800" dirty="0"/>
              <a:t>Ο προϋπολογισμός είναι ο χάρτης που οδηγεί την επιχείρηση στο επιθυμητό στάδιο επιτυχίας.</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6" name="Google Shape;466;p76"/>
          <p:cNvSpPr txBox="1">
            <a:spLocks noGrp="1"/>
          </p:cNvSpPr>
          <p:nvPr>
            <p:ph type="title" idx="4294967295"/>
          </p:nvPr>
        </p:nvSpPr>
        <p:spPr>
          <a:xfrm>
            <a:off x="2457188" y="856852"/>
            <a:ext cx="8609880" cy="763588"/>
          </a:xfrm>
          <a:prstGeom prst="rect">
            <a:avLst/>
          </a:prstGeom>
        </p:spPr>
        <p:txBody>
          <a:bodyPr spcFirstLastPara="1" vert="horz" wrap="square" lIns="121900" tIns="121900" rIns="121900" bIns="121900" rtlCol="0" anchor="t" anchorCtr="0">
            <a:noAutofit/>
          </a:bodyPr>
          <a:lstStyle/>
          <a:p>
            <a:pPr>
              <a:buSzPts val="990"/>
            </a:pPr>
            <a:r>
              <a:rPr lang="en-GB" sz="3000" b="1" dirty="0">
                <a:solidFill>
                  <a:srgbClr val="660033"/>
                </a:solidFill>
              </a:rPr>
              <a:t>Ο </a:t>
            </a:r>
            <a:r>
              <a:rPr lang="el-GR" sz="3000" b="1" dirty="0">
                <a:solidFill>
                  <a:srgbClr val="660033"/>
                </a:solidFill>
              </a:rPr>
              <a:t>στρατηγικός</a:t>
            </a:r>
            <a:r>
              <a:rPr lang="en-GB" sz="3000" b="1" dirty="0">
                <a:solidFill>
                  <a:srgbClr val="660033"/>
                </a:solidFill>
              </a:rPr>
              <a:t> και οικονομικός σχεδιασμός</a:t>
            </a:r>
            <a:endParaRPr sz="3000" dirty="0">
              <a:solidFill>
                <a:srgbClr val="660033"/>
              </a:solidFill>
            </a:endParaRPr>
          </a:p>
        </p:txBody>
      </p:sp>
      <p:sp>
        <p:nvSpPr>
          <p:cNvPr id="465" name="Google Shape;465;p76"/>
          <p:cNvSpPr txBox="1">
            <a:spLocks noGrp="1"/>
          </p:cNvSpPr>
          <p:nvPr>
            <p:ph idx="1"/>
          </p:nvPr>
        </p:nvSpPr>
        <p:spPr>
          <a:xfrm>
            <a:off x="2151668" y="1883851"/>
            <a:ext cx="8915400" cy="3777622"/>
          </a:xfrm>
          <a:prstGeom prst="rect">
            <a:avLst/>
          </a:prstGeom>
        </p:spPr>
        <p:txBody>
          <a:bodyPr spcFirstLastPara="1" vert="horz" wrap="square" lIns="121900" tIns="121900" rIns="121900" bIns="121900" rtlCol="0" anchor="t" anchorCtr="0">
            <a:normAutofit fontScale="92500" lnSpcReduction="10000"/>
          </a:bodyPr>
          <a:lstStyle/>
          <a:p>
            <a:pPr>
              <a:lnSpc>
                <a:spcPct val="115000"/>
              </a:lnSpc>
              <a:spcBef>
                <a:spcPts val="1333"/>
              </a:spcBef>
            </a:pPr>
            <a:r>
              <a:rPr lang="en-GB" dirty="0"/>
              <a:t>Ο </a:t>
            </a:r>
            <a:r>
              <a:rPr lang="el-GR" dirty="0"/>
              <a:t>στρατηγικός</a:t>
            </a:r>
            <a:r>
              <a:rPr lang="en-GB" dirty="0"/>
              <a:t> σχεδιασμός είναι ο μηχανισμός που συμβάλλει στην αποσαφήνιση της αποστολής και των στόχων ενός οργανισμού, καθώς και στην ιεράρχηση των δράσεων που απαιτούνται για την επίτευξή τους.</a:t>
            </a:r>
            <a:endParaRPr dirty="0"/>
          </a:p>
          <a:p>
            <a:pPr>
              <a:lnSpc>
                <a:spcPct val="115000"/>
              </a:lnSpc>
              <a:spcBef>
                <a:spcPts val="2133"/>
              </a:spcBef>
            </a:pPr>
            <a:r>
              <a:rPr lang="el-GR" dirty="0"/>
              <a:t>Ένα</a:t>
            </a:r>
            <a:r>
              <a:rPr lang="en-GB" dirty="0"/>
              <a:t> οικονομικό σχέδιο δράσης αποτελείται από τις προβλεπόμενες δαπάνες και τις δυνατότητες του οργανισμού να παράγει τα έσοδα για την κάλυψη αυτών των δαπανών.</a:t>
            </a:r>
            <a:endParaRPr lang="el-GR" dirty="0"/>
          </a:p>
          <a:p>
            <a:pPr>
              <a:lnSpc>
                <a:spcPct val="115000"/>
              </a:lnSpc>
              <a:spcBef>
                <a:spcPts val="2133"/>
              </a:spcBef>
            </a:pPr>
            <a:endParaRPr lang="el-GR" dirty="0"/>
          </a:p>
          <a:p>
            <a:pPr marL="0" indent="0">
              <a:lnSpc>
                <a:spcPct val="115000"/>
              </a:lnSpc>
              <a:spcBef>
                <a:spcPts val="2133"/>
              </a:spcBef>
              <a:buNone/>
            </a:pPr>
            <a:r>
              <a:rPr lang="el-GR" sz="1800" b="1" dirty="0">
                <a:solidFill>
                  <a:schemeClr val="tx1"/>
                </a:solidFill>
              </a:rPr>
              <a:t>Έξυπνη</a:t>
            </a:r>
            <a:r>
              <a:rPr lang="en-GB" sz="1800" b="1" dirty="0">
                <a:solidFill>
                  <a:schemeClr val="tx1"/>
                </a:solidFill>
              </a:rPr>
              <a:t> και οργανωμένη οικονομική διαχείριση είναι διαφοροποιός πρακτική των επιτυχημένων επιχειρηματιών.</a:t>
            </a:r>
            <a:endParaRPr lang="el-GR"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7"/>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buSzPts val="990"/>
            </a:pPr>
            <a:r>
              <a:rPr lang="el-GR" sz="3000" b="1" dirty="0">
                <a:solidFill>
                  <a:srgbClr val="660033"/>
                </a:solidFill>
              </a:rPr>
              <a:t>Βασικές</a:t>
            </a:r>
            <a:r>
              <a:rPr lang="en-GB" sz="3000" b="1" dirty="0">
                <a:solidFill>
                  <a:srgbClr val="660033"/>
                </a:solidFill>
              </a:rPr>
              <a:t> </a:t>
            </a:r>
            <a:r>
              <a:rPr lang="el-GR" sz="3000" b="1" dirty="0">
                <a:solidFill>
                  <a:srgbClr val="660033"/>
                </a:solidFill>
              </a:rPr>
              <a:t>πτυχές</a:t>
            </a:r>
            <a:r>
              <a:rPr lang="en-GB" sz="3000" b="1" dirty="0">
                <a:solidFill>
                  <a:srgbClr val="660033"/>
                </a:solidFill>
              </a:rPr>
              <a:t> </a:t>
            </a:r>
            <a:r>
              <a:rPr lang="el-GR" sz="3000" b="1" dirty="0">
                <a:solidFill>
                  <a:srgbClr val="660033"/>
                </a:solidFill>
              </a:rPr>
              <a:t>του</a:t>
            </a:r>
            <a:r>
              <a:rPr lang="en-GB" sz="3000" b="1" dirty="0">
                <a:solidFill>
                  <a:srgbClr val="660033"/>
                </a:solidFill>
              </a:rPr>
              <a:t> </a:t>
            </a:r>
            <a:r>
              <a:rPr lang="el-GR" sz="3000" b="1" dirty="0">
                <a:solidFill>
                  <a:srgbClr val="660033"/>
                </a:solidFill>
              </a:rPr>
              <a:t>στρατηγικού</a:t>
            </a:r>
            <a:r>
              <a:rPr lang="en-GB" sz="3000" b="1" dirty="0">
                <a:solidFill>
                  <a:srgbClr val="660033"/>
                </a:solidFill>
              </a:rPr>
              <a:t> </a:t>
            </a:r>
            <a:r>
              <a:rPr lang="el-GR" sz="3000" b="1" dirty="0">
                <a:solidFill>
                  <a:srgbClr val="660033"/>
                </a:solidFill>
              </a:rPr>
              <a:t>χρηματοοικονομικού</a:t>
            </a:r>
            <a:r>
              <a:rPr lang="en-GB" sz="3000" b="1" dirty="0">
                <a:solidFill>
                  <a:srgbClr val="660033"/>
                </a:solidFill>
              </a:rPr>
              <a:t> σχεδιασμού</a:t>
            </a:r>
            <a:endParaRPr sz="3000" b="1" dirty="0">
              <a:solidFill>
                <a:srgbClr val="660033"/>
              </a:solidFill>
            </a:endParaRPr>
          </a:p>
        </p:txBody>
      </p:sp>
      <p:sp>
        <p:nvSpPr>
          <p:cNvPr id="472" name="Google Shape;472;p77"/>
          <p:cNvSpPr txBox="1">
            <a:spLocks noGrp="1"/>
          </p:cNvSpPr>
          <p:nvPr>
            <p:ph idx="1"/>
          </p:nvPr>
        </p:nvSpPr>
        <p:spPr>
          <a:xfrm>
            <a:off x="2592925" y="2039332"/>
            <a:ext cx="8915400" cy="4484016"/>
          </a:xfrm>
          <a:prstGeom prst="rect">
            <a:avLst/>
          </a:prstGeom>
        </p:spPr>
        <p:txBody>
          <a:bodyPr spcFirstLastPara="1" vert="horz" wrap="square" lIns="121900" tIns="121900" rIns="121900" bIns="121900" rtlCol="0" anchor="t" anchorCtr="0">
            <a:noAutofit/>
          </a:bodyPr>
          <a:lstStyle/>
          <a:p>
            <a:pPr marL="0" indent="0">
              <a:buNone/>
            </a:pPr>
            <a:r>
              <a:rPr lang="en-GB" dirty="0">
                <a:solidFill>
                  <a:schemeClr val="dk1"/>
                </a:solidFill>
              </a:rPr>
              <a:t>Ο </a:t>
            </a:r>
            <a:r>
              <a:rPr lang="el-GR" dirty="0">
                <a:solidFill>
                  <a:schemeClr val="dk1"/>
                </a:solidFill>
              </a:rPr>
              <a:t>στρατηγικός</a:t>
            </a:r>
            <a:r>
              <a:rPr lang="en-GB" dirty="0">
                <a:solidFill>
                  <a:schemeClr val="dk1"/>
                </a:solidFill>
              </a:rPr>
              <a:t> χρηματοοικονομικός σχεδιασμός:</a:t>
            </a:r>
            <a:endParaRPr dirty="0">
              <a:solidFill>
                <a:schemeClr val="dk1"/>
              </a:solidFill>
            </a:endParaRPr>
          </a:p>
          <a:p>
            <a:pPr indent="-427556">
              <a:spcBef>
                <a:spcPts val="1600"/>
              </a:spcBef>
              <a:buClr>
                <a:schemeClr val="dk1"/>
              </a:buClr>
              <a:buSzPts val="1450"/>
            </a:pPr>
            <a:r>
              <a:rPr lang="el-GR" dirty="0">
                <a:solidFill>
                  <a:schemeClr val="dk1"/>
                </a:solidFill>
              </a:rPr>
              <a:t>αποτελεί</a:t>
            </a:r>
            <a:r>
              <a:rPr lang="en-GB" dirty="0">
                <a:solidFill>
                  <a:schemeClr val="dk1"/>
                </a:solidFill>
              </a:rPr>
              <a:t> </a:t>
            </a:r>
            <a:r>
              <a:rPr lang="el-GR" dirty="0">
                <a:solidFill>
                  <a:schemeClr val="dk1"/>
                </a:solidFill>
              </a:rPr>
              <a:t>μέρος</a:t>
            </a:r>
            <a:r>
              <a:rPr lang="en-GB" dirty="0">
                <a:solidFill>
                  <a:schemeClr val="dk1"/>
                </a:solidFill>
              </a:rPr>
              <a:t> </a:t>
            </a:r>
            <a:r>
              <a:rPr lang="el-GR" dirty="0">
                <a:solidFill>
                  <a:schemeClr val="dk1"/>
                </a:solidFill>
              </a:rPr>
              <a:t>ενός</a:t>
            </a:r>
            <a:r>
              <a:rPr lang="en-GB" dirty="0">
                <a:solidFill>
                  <a:schemeClr val="dk1"/>
                </a:solidFill>
              </a:rPr>
              <a:t> </a:t>
            </a:r>
            <a:r>
              <a:rPr lang="el-GR" dirty="0">
                <a:solidFill>
                  <a:schemeClr val="dk1"/>
                </a:solidFill>
              </a:rPr>
              <a:t>ολοκληρωμένου</a:t>
            </a:r>
            <a:r>
              <a:rPr lang="en-GB" dirty="0">
                <a:solidFill>
                  <a:schemeClr val="dk1"/>
                </a:solidFill>
              </a:rPr>
              <a:t> </a:t>
            </a:r>
            <a:r>
              <a:rPr lang="el-GR" dirty="0">
                <a:solidFill>
                  <a:schemeClr val="dk1"/>
                </a:solidFill>
              </a:rPr>
              <a:t>συστήματος</a:t>
            </a:r>
            <a:r>
              <a:rPr lang="en-GB" dirty="0">
                <a:solidFill>
                  <a:schemeClr val="dk1"/>
                </a:solidFill>
              </a:rPr>
              <a:t> διαχείρισης των επιδόσεων της</a:t>
            </a:r>
            <a:r>
              <a:rPr lang="el-GR" dirty="0">
                <a:solidFill>
                  <a:schemeClr val="dk1"/>
                </a:solidFill>
              </a:rPr>
              <a:t> επιχείρησης</a:t>
            </a:r>
            <a:endParaRPr dirty="0">
              <a:solidFill>
                <a:schemeClr val="dk1"/>
              </a:solidFill>
            </a:endParaRPr>
          </a:p>
          <a:p>
            <a:pPr indent="-427556">
              <a:buClr>
                <a:schemeClr val="dk1"/>
              </a:buClr>
              <a:buSzPts val="1450"/>
            </a:pPr>
            <a:r>
              <a:rPr lang="en-GB" dirty="0">
                <a:solidFill>
                  <a:schemeClr val="dk1"/>
                </a:solidFill>
              </a:rPr>
              <a:t>είναι µια </a:t>
            </a:r>
            <a:r>
              <a:rPr lang="el-GR" dirty="0">
                <a:solidFill>
                  <a:schemeClr val="dk1"/>
                </a:solidFill>
              </a:rPr>
              <a:t>ανοικτή</a:t>
            </a:r>
            <a:r>
              <a:rPr lang="en-GB" dirty="0">
                <a:solidFill>
                  <a:schemeClr val="dk1"/>
                </a:solidFill>
              </a:rPr>
              <a:t>, </a:t>
            </a:r>
            <a:r>
              <a:rPr lang="el-GR" dirty="0">
                <a:solidFill>
                  <a:schemeClr val="dk1"/>
                </a:solidFill>
              </a:rPr>
              <a:t>διαφανής</a:t>
            </a:r>
            <a:r>
              <a:rPr lang="en-GB" dirty="0">
                <a:solidFill>
                  <a:schemeClr val="dk1"/>
                </a:solidFill>
              </a:rPr>
              <a:t> διαδικασία που επικεντρώνεται στην ενηµέρωση και τη λογοδοσία έναντι των ιδιοκτητών/μετόχων της επιχείρησης</a:t>
            </a:r>
            <a:endParaRPr dirty="0">
              <a:solidFill>
                <a:schemeClr val="dk1"/>
              </a:solidFill>
            </a:endParaRPr>
          </a:p>
          <a:p>
            <a:pPr indent="-427556">
              <a:buClr>
                <a:schemeClr val="dk1"/>
              </a:buClr>
              <a:buSzPts val="1450"/>
            </a:pPr>
            <a:r>
              <a:rPr lang="el-GR" dirty="0">
                <a:solidFill>
                  <a:schemeClr val="dk1"/>
                </a:solidFill>
              </a:rPr>
              <a:t>επικεντρώνεται</a:t>
            </a:r>
            <a:r>
              <a:rPr lang="en-GB" dirty="0">
                <a:solidFill>
                  <a:schemeClr val="dk1"/>
                </a:solidFill>
              </a:rPr>
              <a:t> στην επίτευξη των στρατηγικών προτεραιοτήτων </a:t>
            </a:r>
            <a:endParaRPr dirty="0">
              <a:solidFill>
                <a:schemeClr val="dk1"/>
              </a:solidFill>
            </a:endParaRPr>
          </a:p>
          <a:p>
            <a:pPr indent="-427556">
              <a:buClr>
                <a:schemeClr val="dk1"/>
              </a:buClr>
              <a:buSzPts val="1450"/>
            </a:pPr>
            <a:r>
              <a:rPr lang="el-GR" dirty="0">
                <a:solidFill>
                  <a:schemeClr val="dk1"/>
                </a:solidFill>
              </a:rPr>
              <a:t>απαιτεί</a:t>
            </a:r>
            <a:r>
              <a:rPr lang="en-GB" dirty="0">
                <a:solidFill>
                  <a:schemeClr val="dk1"/>
                </a:solidFill>
              </a:rPr>
              <a:t> </a:t>
            </a:r>
            <a:r>
              <a:rPr lang="el-GR" dirty="0">
                <a:solidFill>
                  <a:schemeClr val="dk1"/>
                </a:solidFill>
              </a:rPr>
              <a:t>σωστή</a:t>
            </a:r>
            <a:r>
              <a:rPr lang="en-GB" dirty="0">
                <a:solidFill>
                  <a:schemeClr val="dk1"/>
                </a:solidFill>
              </a:rPr>
              <a:t> </a:t>
            </a:r>
            <a:r>
              <a:rPr lang="el-GR" dirty="0">
                <a:solidFill>
                  <a:schemeClr val="dk1"/>
                </a:solidFill>
              </a:rPr>
              <a:t>διαχείριση</a:t>
            </a:r>
            <a:r>
              <a:rPr lang="en-GB" dirty="0">
                <a:solidFill>
                  <a:schemeClr val="dk1"/>
                </a:solidFill>
              </a:rPr>
              <a:t> των περιουσιακών στοιχείων</a:t>
            </a:r>
            <a:endParaRPr dirty="0">
              <a:solidFill>
                <a:schemeClr val="dk1"/>
              </a:solidFill>
            </a:endParaRPr>
          </a:p>
          <a:p>
            <a:pPr indent="-427556">
              <a:buClr>
                <a:schemeClr val="dk1"/>
              </a:buClr>
              <a:buSzPts val="1450"/>
            </a:pPr>
            <a:r>
              <a:rPr lang="el-GR" dirty="0">
                <a:solidFill>
                  <a:schemeClr val="dk1"/>
                </a:solidFill>
              </a:rPr>
              <a:t>βασίζεται</a:t>
            </a:r>
            <a:r>
              <a:rPr lang="en-GB" dirty="0">
                <a:solidFill>
                  <a:schemeClr val="dk1"/>
                </a:solidFill>
              </a:rPr>
              <a:t> σε ολοκληρωμένο μακροπρόθεσμο χρηματοοικονομικό προγραμματισμό </a:t>
            </a:r>
            <a:endParaRPr dirty="0">
              <a:solidFill>
                <a:schemeClr val="dk1"/>
              </a:solidFill>
            </a:endParaRPr>
          </a:p>
          <a:p>
            <a:pPr indent="-427556">
              <a:buClr>
                <a:schemeClr val="dk1"/>
              </a:buClr>
              <a:buSzPts val="1450"/>
            </a:pPr>
            <a:r>
              <a:rPr lang="el-GR" dirty="0">
                <a:solidFill>
                  <a:schemeClr val="dk1"/>
                </a:solidFill>
              </a:rPr>
              <a:t>απαιτεί</a:t>
            </a:r>
            <a:r>
              <a:rPr lang="en-GB" dirty="0">
                <a:solidFill>
                  <a:schemeClr val="dk1"/>
                </a:solidFill>
              </a:rPr>
              <a:t> </a:t>
            </a:r>
            <a:r>
              <a:rPr lang="el-GR" dirty="0">
                <a:solidFill>
                  <a:schemeClr val="dk1"/>
                </a:solidFill>
              </a:rPr>
              <a:t>επένδυση</a:t>
            </a:r>
            <a:r>
              <a:rPr lang="en-GB" dirty="0">
                <a:solidFill>
                  <a:schemeClr val="dk1"/>
                </a:solidFill>
              </a:rPr>
              <a:t> </a:t>
            </a:r>
            <a:r>
              <a:rPr lang="el-GR" dirty="0">
                <a:solidFill>
                  <a:schemeClr val="dk1"/>
                </a:solidFill>
              </a:rPr>
              <a:t>σε</a:t>
            </a:r>
            <a:r>
              <a:rPr lang="en-GB" dirty="0">
                <a:solidFill>
                  <a:schemeClr val="dk1"/>
                </a:solidFill>
              </a:rPr>
              <a:t> </a:t>
            </a:r>
            <a:r>
              <a:rPr lang="el-GR" dirty="0">
                <a:solidFill>
                  <a:schemeClr val="dk1"/>
                </a:solidFill>
              </a:rPr>
              <a:t>προσωπικό</a:t>
            </a:r>
            <a:r>
              <a:rPr lang="en-GB" dirty="0">
                <a:solidFill>
                  <a:schemeClr val="dk1"/>
                </a:solidFill>
              </a:rPr>
              <a:t> και συστήματα</a:t>
            </a:r>
            <a:endParaRPr dirty="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8"/>
          <p:cNvSpPr txBox="1">
            <a:spLocks noGrp="1"/>
          </p:cNvSpPr>
          <p:nvPr>
            <p:ph type="title"/>
          </p:nvPr>
        </p:nvSpPr>
        <p:spPr>
          <a:xfrm>
            <a:off x="2592925" y="624110"/>
            <a:ext cx="8911687" cy="827618"/>
          </a:xfrm>
          <a:prstGeom prst="rect">
            <a:avLst/>
          </a:prstGeom>
        </p:spPr>
        <p:txBody>
          <a:bodyPr spcFirstLastPara="1" vert="horz" wrap="square" lIns="121900" tIns="121900" rIns="121900" bIns="121900" rtlCol="0" anchor="t" anchorCtr="0">
            <a:normAutofit/>
          </a:bodyPr>
          <a:lstStyle/>
          <a:p>
            <a:r>
              <a:rPr lang="el-GR" sz="3000" b="1" dirty="0">
                <a:solidFill>
                  <a:srgbClr val="660033"/>
                </a:solidFill>
              </a:rPr>
              <a:t>Χρηματοδοτικά</a:t>
            </a:r>
            <a:r>
              <a:rPr lang="en-GB" sz="3000" b="1" dirty="0">
                <a:solidFill>
                  <a:srgbClr val="660033"/>
                </a:solidFill>
              </a:rPr>
              <a:t> εργαλεία</a:t>
            </a:r>
            <a:endParaRPr sz="3000" b="1" dirty="0">
              <a:solidFill>
                <a:srgbClr val="660033"/>
              </a:solidFill>
            </a:endParaRPr>
          </a:p>
        </p:txBody>
      </p:sp>
      <p:sp>
        <p:nvSpPr>
          <p:cNvPr id="478" name="Google Shape;478;p78"/>
          <p:cNvSpPr txBox="1">
            <a:spLocks noGrp="1"/>
          </p:cNvSpPr>
          <p:nvPr>
            <p:ph idx="1"/>
          </p:nvPr>
        </p:nvSpPr>
        <p:spPr>
          <a:xfrm>
            <a:off x="2592925" y="2011051"/>
            <a:ext cx="8915400" cy="3777622"/>
          </a:xfrm>
          <a:prstGeom prst="rect">
            <a:avLst/>
          </a:prstGeom>
        </p:spPr>
        <p:txBody>
          <a:bodyPr spcFirstLastPara="1" vert="horz" wrap="square" lIns="121900" tIns="121900" rIns="121900" bIns="121900" rtlCol="0" anchor="t" anchorCtr="0">
            <a:normAutofit/>
          </a:bodyPr>
          <a:lstStyle/>
          <a:p>
            <a:pPr marL="0" indent="0">
              <a:buNone/>
            </a:pPr>
            <a:r>
              <a:rPr lang="en-GB" dirty="0"/>
              <a:t>Θα </a:t>
            </a:r>
            <a:r>
              <a:rPr lang="el-GR" dirty="0"/>
              <a:t>μιλήσουμε</a:t>
            </a:r>
            <a:r>
              <a:rPr lang="en-GB" dirty="0"/>
              <a:t> </a:t>
            </a:r>
            <a:r>
              <a:rPr lang="el-GR" dirty="0"/>
              <a:t>για</a:t>
            </a:r>
            <a:r>
              <a:rPr lang="en-GB" dirty="0"/>
              <a:t> τα διαφορετικά χρηματοδοτικά εργαλεία που υπάρχουν στη διάθεση των νεοφυών επιχειρήσεων, καθώς και τα πλεονεκτήματα και τα μειονεκτήματα του καθένα.</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9"/>
          <p:cNvSpPr txBox="1">
            <a:spLocks noGrp="1"/>
          </p:cNvSpPr>
          <p:nvPr>
            <p:ph type="title"/>
          </p:nvPr>
        </p:nvSpPr>
        <p:spPr>
          <a:xfrm>
            <a:off x="2592925" y="624110"/>
            <a:ext cx="8911687" cy="657935"/>
          </a:xfrm>
          <a:prstGeom prst="rect">
            <a:avLst/>
          </a:prstGeom>
        </p:spPr>
        <p:txBody>
          <a:bodyPr spcFirstLastPara="1" vert="horz" wrap="square" lIns="121900" tIns="121900" rIns="121900" bIns="121900" rtlCol="0" anchor="t" anchorCtr="0">
            <a:normAutofit fontScale="90000"/>
          </a:bodyPr>
          <a:lstStyle/>
          <a:p>
            <a:r>
              <a:rPr lang="el-GR" sz="3000" b="1" dirty="0">
                <a:solidFill>
                  <a:srgbClr val="660033"/>
                </a:solidFill>
              </a:rPr>
              <a:t>Δάνεια</a:t>
            </a:r>
            <a:endParaRPr sz="3000" b="1" dirty="0">
              <a:solidFill>
                <a:srgbClr val="660033"/>
              </a:solidFill>
            </a:endParaRPr>
          </a:p>
        </p:txBody>
      </p:sp>
      <p:sp>
        <p:nvSpPr>
          <p:cNvPr id="484" name="Google Shape;484;p79"/>
          <p:cNvSpPr txBox="1">
            <a:spLocks noGrp="1"/>
          </p:cNvSpPr>
          <p:nvPr>
            <p:ph idx="1"/>
          </p:nvPr>
        </p:nvSpPr>
        <p:spPr>
          <a:xfrm>
            <a:off x="2585499" y="1982771"/>
            <a:ext cx="8915400" cy="3777622"/>
          </a:xfrm>
          <a:prstGeom prst="rect">
            <a:avLst/>
          </a:prstGeom>
        </p:spPr>
        <p:txBody>
          <a:bodyPr spcFirstLastPara="1" vert="horz" wrap="square" lIns="121900" tIns="121900" rIns="121900" bIns="121900" rtlCol="0" anchor="t" anchorCtr="0">
            <a:normAutofit/>
          </a:bodyPr>
          <a:lstStyle/>
          <a:p>
            <a:pPr marL="0" indent="0">
              <a:lnSpc>
                <a:spcPct val="150000"/>
              </a:lnSpc>
              <a:buNone/>
            </a:pPr>
            <a:r>
              <a:rPr lang="en-GB" dirty="0">
                <a:solidFill>
                  <a:schemeClr val="dk1"/>
                </a:solidFill>
              </a:rPr>
              <a:t>Ο </a:t>
            </a:r>
            <a:r>
              <a:rPr lang="el-GR" dirty="0">
                <a:solidFill>
                  <a:schemeClr val="dk1"/>
                </a:solidFill>
              </a:rPr>
              <a:t>δανεισμός</a:t>
            </a:r>
            <a:r>
              <a:rPr lang="en-GB" dirty="0">
                <a:solidFill>
                  <a:schemeClr val="dk1"/>
                </a:solidFill>
              </a:rPr>
              <a:t> </a:t>
            </a:r>
            <a:r>
              <a:rPr lang="el-GR" dirty="0">
                <a:solidFill>
                  <a:schemeClr val="dk1"/>
                </a:solidFill>
              </a:rPr>
              <a:t>συμβαίνει</a:t>
            </a:r>
            <a:r>
              <a:rPr lang="en-GB" dirty="0">
                <a:solidFill>
                  <a:schemeClr val="dk1"/>
                </a:solidFill>
              </a:rPr>
              <a:t> όταν μία επιχείρηση δανείζεται χρήματα με αντάλλαγμα την πληρωμή τόκων πέραν του αρχικού κεφαλαίου, μέσα σε ένα δεδομένο χρονικό διάστημα.</a:t>
            </a:r>
            <a:endParaRPr dirty="0">
              <a:solidFill>
                <a:schemeClr val="dk1"/>
              </a:solidFill>
            </a:endParaRPr>
          </a:p>
          <a:p>
            <a:pPr marL="0" indent="0">
              <a:lnSpc>
                <a:spcPct val="150000"/>
              </a:lnSpc>
              <a:spcBef>
                <a:spcPts val="1333"/>
              </a:spcBef>
              <a:buNone/>
            </a:pPr>
            <a:r>
              <a:rPr lang="en-GB" dirty="0">
                <a:solidFill>
                  <a:schemeClr val="dk1"/>
                </a:solidFill>
              </a:rPr>
              <a:t>Η </a:t>
            </a:r>
            <a:r>
              <a:rPr lang="el-GR" dirty="0">
                <a:solidFill>
                  <a:schemeClr val="dk1"/>
                </a:solidFill>
              </a:rPr>
              <a:t>επιχείρηση</a:t>
            </a:r>
            <a:r>
              <a:rPr lang="en-GB" dirty="0">
                <a:solidFill>
                  <a:schemeClr val="dk1"/>
                </a:solidFill>
              </a:rPr>
              <a:t> </a:t>
            </a:r>
            <a:r>
              <a:rPr lang="el-GR" dirty="0">
                <a:solidFill>
                  <a:schemeClr val="dk1"/>
                </a:solidFill>
              </a:rPr>
              <a:t>αναμένεται</a:t>
            </a:r>
            <a:r>
              <a:rPr lang="en-GB" dirty="0">
                <a:solidFill>
                  <a:schemeClr val="dk1"/>
                </a:solidFill>
              </a:rPr>
              <a:t> να αποπληρώσει τόσο το αρχικό κεφάλαιο, όσο και το συνολικό ποσό των τόκων που προκύπτουν.</a:t>
            </a:r>
            <a:endParaRPr dirty="0">
              <a:solidFill>
                <a:schemeClr val="dk1"/>
              </a:solidFill>
            </a:endParaRPr>
          </a:p>
          <a:p>
            <a:pPr marL="0" indent="0">
              <a:lnSpc>
                <a:spcPct val="150000"/>
              </a:lnSpc>
              <a:spcBef>
                <a:spcPts val="1333"/>
              </a:spcBef>
              <a:buNone/>
            </a:pPr>
            <a:r>
              <a:rPr lang="el-GR" dirty="0">
                <a:solidFill>
                  <a:schemeClr val="dk1"/>
                </a:solidFill>
              </a:rPr>
              <a:t>Υπάρχουν</a:t>
            </a:r>
            <a:r>
              <a:rPr lang="en-GB" dirty="0">
                <a:solidFill>
                  <a:schemeClr val="dk1"/>
                </a:solidFill>
              </a:rPr>
              <a:t> </a:t>
            </a:r>
            <a:r>
              <a:rPr lang="el-GR" dirty="0">
                <a:solidFill>
                  <a:schemeClr val="dk1"/>
                </a:solidFill>
              </a:rPr>
              <a:t>διαφορετικά</a:t>
            </a:r>
            <a:r>
              <a:rPr lang="en-GB" dirty="0">
                <a:solidFill>
                  <a:schemeClr val="dk1"/>
                </a:solidFill>
              </a:rPr>
              <a:t> είδη δανεισμού- τραπεζικα δάνεια, εταιρικά δάνεια και επενδύσεις αγγέλων (angel investors).</a:t>
            </a:r>
            <a:endParaRPr dirty="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80"/>
          <p:cNvSpPr txBox="1">
            <a:spLocks noGrp="1"/>
          </p:cNvSpPr>
          <p:nvPr>
            <p:ph type="title"/>
          </p:nvPr>
        </p:nvSpPr>
        <p:spPr>
          <a:xfrm>
            <a:off x="2592925" y="624110"/>
            <a:ext cx="8911687" cy="695643"/>
          </a:xfrm>
          <a:prstGeom prst="rect">
            <a:avLst/>
          </a:prstGeom>
        </p:spPr>
        <p:txBody>
          <a:bodyPr spcFirstLastPara="1" vert="horz" wrap="square" lIns="121900" tIns="121900" rIns="121900" bIns="121900" rtlCol="0" anchor="t" anchorCtr="0">
            <a:normAutofit fontScale="90000"/>
          </a:bodyPr>
          <a:lstStyle/>
          <a:p>
            <a:r>
              <a:rPr lang="el-GR" sz="3000" b="1" dirty="0">
                <a:solidFill>
                  <a:srgbClr val="660033"/>
                </a:solidFill>
              </a:rPr>
              <a:t>Συμβατικές</a:t>
            </a:r>
            <a:r>
              <a:rPr lang="en-GB" sz="3000" b="1" dirty="0">
                <a:solidFill>
                  <a:srgbClr val="660033"/>
                </a:solidFill>
              </a:rPr>
              <a:t> τράπεζες στην Ελλάδα</a:t>
            </a:r>
            <a:endParaRPr sz="3000" b="1" dirty="0">
              <a:solidFill>
                <a:srgbClr val="660033"/>
              </a:solidFill>
            </a:endParaRPr>
          </a:p>
        </p:txBody>
      </p:sp>
      <p:sp>
        <p:nvSpPr>
          <p:cNvPr id="490" name="Google Shape;490;p80"/>
          <p:cNvSpPr txBox="1">
            <a:spLocks noGrp="1"/>
          </p:cNvSpPr>
          <p:nvPr>
            <p:ph idx="1"/>
          </p:nvPr>
        </p:nvSpPr>
        <p:spPr>
          <a:xfrm>
            <a:off x="2585499" y="1992197"/>
            <a:ext cx="8915400" cy="3777622"/>
          </a:xfrm>
          <a:prstGeom prst="rect">
            <a:avLst/>
          </a:prstGeom>
        </p:spPr>
        <p:txBody>
          <a:bodyPr spcFirstLastPara="1" vert="horz" wrap="square" lIns="121900" tIns="121900" rIns="121900" bIns="121900" rtlCol="0" anchor="t" anchorCtr="0">
            <a:normAutofit/>
          </a:bodyPr>
          <a:lstStyle/>
          <a:p>
            <a:pPr indent="-436022">
              <a:lnSpc>
                <a:spcPct val="150000"/>
              </a:lnSpc>
              <a:buClr>
                <a:srgbClr val="660033"/>
              </a:buClr>
              <a:buSzPts val="1550"/>
            </a:pPr>
            <a:r>
              <a:rPr lang="el-GR" dirty="0">
                <a:solidFill>
                  <a:schemeClr val="dk1"/>
                </a:solidFill>
              </a:rPr>
              <a:t>Εθνική</a:t>
            </a:r>
            <a:r>
              <a:rPr lang="en-GB" dirty="0">
                <a:solidFill>
                  <a:schemeClr val="dk1"/>
                </a:solidFill>
              </a:rPr>
              <a:t> </a:t>
            </a:r>
            <a:r>
              <a:rPr lang="el-GR" dirty="0">
                <a:solidFill>
                  <a:schemeClr val="dk1"/>
                </a:solidFill>
              </a:rPr>
              <a:t>Τράπεζα</a:t>
            </a:r>
            <a:r>
              <a:rPr lang="en-GB" dirty="0">
                <a:solidFill>
                  <a:schemeClr val="dk1"/>
                </a:solidFill>
              </a:rPr>
              <a:t> της Ελλάδος</a:t>
            </a:r>
            <a:endParaRPr dirty="0">
              <a:solidFill>
                <a:schemeClr val="dk1"/>
              </a:solidFill>
            </a:endParaRPr>
          </a:p>
          <a:p>
            <a:pPr indent="-436022">
              <a:lnSpc>
                <a:spcPct val="150000"/>
              </a:lnSpc>
              <a:buClr>
                <a:srgbClr val="660033"/>
              </a:buClr>
              <a:buSzPts val="1550"/>
            </a:pPr>
            <a:r>
              <a:rPr lang="el-GR" dirty="0">
                <a:solidFill>
                  <a:schemeClr val="dk1"/>
                </a:solidFill>
              </a:rPr>
              <a:t>Τράπεζα</a:t>
            </a:r>
            <a:r>
              <a:rPr lang="en-GB" dirty="0">
                <a:solidFill>
                  <a:schemeClr val="dk1"/>
                </a:solidFill>
              </a:rPr>
              <a:t> Πειραιώς</a:t>
            </a:r>
            <a:endParaRPr dirty="0">
              <a:solidFill>
                <a:schemeClr val="dk1"/>
              </a:solidFill>
            </a:endParaRPr>
          </a:p>
          <a:p>
            <a:pPr indent="-436022">
              <a:lnSpc>
                <a:spcPct val="150000"/>
              </a:lnSpc>
              <a:buClr>
                <a:srgbClr val="660033"/>
              </a:buClr>
              <a:buSzPts val="1550"/>
            </a:pPr>
            <a:r>
              <a:rPr lang="en-GB" dirty="0">
                <a:solidFill>
                  <a:schemeClr val="dk1"/>
                </a:solidFill>
              </a:rPr>
              <a:t>Alpha Bank</a:t>
            </a:r>
            <a:endParaRPr dirty="0">
              <a:solidFill>
                <a:schemeClr val="dk1"/>
              </a:solidFill>
            </a:endParaRPr>
          </a:p>
          <a:p>
            <a:pPr indent="-436022">
              <a:lnSpc>
                <a:spcPct val="150000"/>
              </a:lnSpc>
              <a:buClr>
                <a:srgbClr val="660033"/>
              </a:buClr>
              <a:buSzPts val="1550"/>
            </a:pPr>
            <a:r>
              <a:rPr lang="en-GB" dirty="0">
                <a:solidFill>
                  <a:schemeClr val="dk1"/>
                </a:solidFill>
              </a:rPr>
              <a:t>Eurobank</a:t>
            </a:r>
            <a:endParaRPr dirty="0">
              <a:solidFill>
                <a:schemeClr val="dk1"/>
              </a:solidFill>
            </a:endParaRPr>
          </a:p>
          <a:p>
            <a:pPr indent="-436022">
              <a:lnSpc>
                <a:spcPct val="150000"/>
              </a:lnSpc>
              <a:buClr>
                <a:srgbClr val="660033"/>
              </a:buClr>
              <a:buSzPts val="1550"/>
            </a:pPr>
            <a:r>
              <a:rPr lang="en-GB" dirty="0">
                <a:solidFill>
                  <a:schemeClr val="dk1"/>
                </a:solidFill>
              </a:rPr>
              <a:t>Attica Bank</a:t>
            </a:r>
            <a:endParaRPr dirty="0">
              <a:solidFill>
                <a:schemeClr val="dk1"/>
              </a:solidFill>
            </a:endParaRPr>
          </a:p>
          <a:p>
            <a:pPr indent="-436022">
              <a:lnSpc>
                <a:spcPct val="150000"/>
              </a:lnSpc>
              <a:buClr>
                <a:srgbClr val="660033"/>
              </a:buClr>
              <a:buSzPts val="1550"/>
            </a:pPr>
            <a:r>
              <a:rPr lang="el-GR" dirty="0">
                <a:solidFill>
                  <a:schemeClr val="dk1"/>
                </a:solidFill>
              </a:rPr>
              <a:t>Άλλες</a:t>
            </a:r>
            <a:endParaRPr dirty="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81"/>
          <p:cNvSpPr txBox="1">
            <a:spLocks noGrp="1"/>
          </p:cNvSpPr>
          <p:nvPr>
            <p:ph type="title"/>
          </p:nvPr>
        </p:nvSpPr>
        <p:spPr>
          <a:xfrm>
            <a:off x="2451523" y="589530"/>
            <a:ext cx="8911687" cy="714496"/>
          </a:xfrm>
          <a:prstGeom prst="rect">
            <a:avLst/>
          </a:prstGeom>
        </p:spPr>
        <p:txBody>
          <a:bodyPr spcFirstLastPara="1" vert="horz" wrap="square" lIns="121900" tIns="121900" rIns="121900" bIns="121900" rtlCol="0" anchor="t" anchorCtr="0">
            <a:normAutofit/>
          </a:bodyPr>
          <a:lstStyle/>
          <a:p>
            <a:r>
              <a:rPr lang="el-GR" sz="3000" b="1" dirty="0">
                <a:solidFill>
                  <a:srgbClr val="660033"/>
                </a:solidFill>
              </a:rPr>
              <a:t>Άλλα</a:t>
            </a:r>
            <a:r>
              <a:rPr lang="en-GB" sz="3000" b="1" dirty="0">
                <a:solidFill>
                  <a:srgbClr val="660033"/>
                </a:solidFill>
              </a:rPr>
              <a:t> σχήματα χρηματοδοτήσεων στην Ελλάδα</a:t>
            </a:r>
            <a:endParaRPr sz="3000" b="1" dirty="0">
              <a:solidFill>
                <a:srgbClr val="660033"/>
              </a:solidFill>
            </a:endParaRPr>
          </a:p>
        </p:txBody>
      </p:sp>
      <p:sp>
        <p:nvSpPr>
          <p:cNvPr id="496" name="Google Shape;496;p81"/>
          <p:cNvSpPr txBox="1">
            <a:spLocks noGrp="1"/>
          </p:cNvSpPr>
          <p:nvPr>
            <p:ph idx="1"/>
          </p:nvPr>
        </p:nvSpPr>
        <p:spPr>
          <a:xfrm>
            <a:off x="2451523" y="1803662"/>
            <a:ext cx="8915400" cy="3777622"/>
          </a:xfrm>
          <a:prstGeom prst="rect">
            <a:avLst/>
          </a:prstGeom>
        </p:spPr>
        <p:txBody>
          <a:bodyPr spcFirstLastPara="1" vert="horz" wrap="square" lIns="121900" tIns="121900" rIns="121900" bIns="121900" rtlCol="0" anchor="t" anchorCtr="0">
            <a:normAutofit/>
          </a:bodyPr>
          <a:lstStyle/>
          <a:p>
            <a:pPr marL="0" indent="0">
              <a:buNone/>
            </a:pPr>
            <a:r>
              <a:rPr lang="el-GR" b="1" dirty="0">
                <a:solidFill>
                  <a:schemeClr val="dk1"/>
                </a:solidFill>
              </a:rPr>
              <a:t>Μικρό </a:t>
            </a:r>
            <a:r>
              <a:rPr lang="en-GB" b="1" dirty="0">
                <a:solidFill>
                  <a:schemeClr val="dk1"/>
                </a:solidFill>
              </a:rPr>
              <a:t>-</a:t>
            </a:r>
            <a:r>
              <a:rPr lang="el-GR" b="1" dirty="0">
                <a:solidFill>
                  <a:schemeClr val="dk1"/>
                </a:solidFill>
              </a:rPr>
              <a:t> δανεισμός</a:t>
            </a:r>
            <a:r>
              <a:rPr lang="en-GB" b="1" dirty="0">
                <a:solidFill>
                  <a:schemeClr val="dk1"/>
                </a:solidFill>
              </a:rPr>
              <a:t>:</a:t>
            </a:r>
            <a:endParaRPr b="1" dirty="0">
              <a:solidFill>
                <a:schemeClr val="dk1"/>
              </a:solidFill>
            </a:endParaRPr>
          </a:p>
          <a:p>
            <a:pPr marL="442913" indent="-434975">
              <a:spcBef>
                <a:spcPts val="1600"/>
              </a:spcBef>
              <a:buClr>
                <a:schemeClr val="dk1"/>
              </a:buClr>
              <a:buSzPts val="1550"/>
            </a:pPr>
            <a:r>
              <a:rPr lang="el-GR" b="1" dirty="0">
                <a:solidFill>
                  <a:schemeClr val="dk1"/>
                </a:solidFill>
              </a:rPr>
              <a:t>Συνεταιριστική</a:t>
            </a:r>
            <a:r>
              <a:rPr lang="en-GB" b="1" dirty="0">
                <a:solidFill>
                  <a:schemeClr val="dk1"/>
                </a:solidFill>
              </a:rPr>
              <a:t> τράπεζα Καρδίτσας- EASI: </a:t>
            </a:r>
            <a:r>
              <a:rPr lang="en-GB" dirty="0">
                <a:solidFill>
                  <a:schemeClr val="dk1"/>
                </a:solidFill>
              </a:rPr>
              <a:t>δάνεια σε μικρές επιχειρήσεις με περιβαλλοντικό και κοινωνικό σκοπό, εως 12.000</a:t>
            </a:r>
            <a:endParaRPr dirty="0">
              <a:solidFill>
                <a:schemeClr val="dk1"/>
              </a:solidFill>
            </a:endParaRPr>
          </a:p>
          <a:p>
            <a:pPr indent="-436022">
              <a:buClr>
                <a:schemeClr val="dk1"/>
              </a:buClr>
              <a:buSzPts val="1550"/>
            </a:pPr>
            <a:r>
              <a:rPr lang="en-GB" b="1" dirty="0">
                <a:solidFill>
                  <a:schemeClr val="dk1"/>
                </a:solidFill>
              </a:rPr>
              <a:t>Action Finance Initiative (AFI): </a:t>
            </a:r>
            <a:r>
              <a:rPr lang="el-GR" dirty="0">
                <a:solidFill>
                  <a:schemeClr val="dk1"/>
                </a:solidFill>
              </a:rPr>
              <a:t>μικρό </a:t>
            </a:r>
            <a:r>
              <a:rPr lang="en-GB" dirty="0">
                <a:solidFill>
                  <a:schemeClr val="dk1"/>
                </a:solidFill>
              </a:rPr>
              <a:t>-</a:t>
            </a:r>
            <a:r>
              <a:rPr lang="el-GR" dirty="0">
                <a:solidFill>
                  <a:schemeClr val="dk1"/>
                </a:solidFill>
              </a:rPr>
              <a:t> δανεισμός</a:t>
            </a:r>
            <a:r>
              <a:rPr lang="en-GB" dirty="0">
                <a:solidFill>
                  <a:schemeClr val="dk1"/>
                </a:solidFill>
              </a:rPr>
              <a:t> </a:t>
            </a:r>
            <a:r>
              <a:rPr lang="el-GR" dirty="0">
                <a:solidFill>
                  <a:schemeClr val="dk1"/>
                </a:solidFill>
              </a:rPr>
              <a:t>έως</a:t>
            </a:r>
            <a:r>
              <a:rPr lang="en-GB" dirty="0">
                <a:solidFill>
                  <a:schemeClr val="dk1"/>
                </a:solidFill>
              </a:rPr>
              <a:t> 15.000</a:t>
            </a:r>
            <a:endParaRPr lang="el-GR" dirty="0">
              <a:solidFill>
                <a:schemeClr val="dk1"/>
              </a:solidFill>
            </a:endParaRPr>
          </a:p>
          <a:p>
            <a:pPr indent="-436022">
              <a:buClr>
                <a:schemeClr val="dk1"/>
              </a:buClr>
              <a:buSzPts val="1550"/>
            </a:pPr>
            <a:endParaRPr lang="el-GR" dirty="0">
              <a:solidFill>
                <a:schemeClr val="dk1"/>
              </a:solidFill>
            </a:endParaRPr>
          </a:p>
          <a:p>
            <a:pPr marL="0" indent="0">
              <a:buNone/>
            </a:pPr>
            <a:r>
              <a:rPr lang="en-US" b="1" dirty="0">
                <a:solidFill>
                  <a:schemeClr val="dk1"/>
                </a:solidFill>
              </a:rPr>
              <a:t>Corporate</a:t>
            </a:r>
            <a:r>
              <a:rPr lang="el-GR" b="1" dirty="0">
                <a:solidFill>
                  <a:schemeClr val="dk1"/>
                </a:solidFill>
              </a:rPr>
              <a:t> </a:t>
            </a:r>
            <a:r>
              <a:rPr lang="en-US" b="1" dirty="0">
                <a:solidFill>
                  <a:schemeClr val="dk1"/>
                </a:solidFill>
              </a:rPr>
              <a:t>Funding</a:t>
            </a:r>
            <a:r>
              <a:rPr lang="el-GR" b="1" dirty="0">
                <a:solidFill>
                  <a:schemeClr val="dk1"/>
                </a:solidFill>
              </a:rPr>
              <a:t>:</a:t>
            </a:r>
          </a:p>
          <a:p>
            <a:pPr marL="447675" indent="-447675">
              <a:spcBef>
                <a:spcPts val="1600"/>
              </a:spcBef>
              <a:buClr>
                <a:schemeClr val="dk1"/>
              </a:buClr>
              <a:buSzPts val="1550"/>
              <a:tabLst>
                <a:tab pos="442913" algn="l"/>
              </a:tabLst>
            </a:pPr>
            <a:r>
              <a:rPr lang="en-US" b="1" dirty="0">
                <a:solidFill>
                  <a:schemeClr val="dk1"/>
                </a:solidFill>
              </a:rPr>
              <a:t>Investing </a:t>
            </a:r>
            <a:r>
              <a:rPr lang="el-GR" b="1" dirty="0">
                <a:solidFill>
                  <a:schemeClr val="dk1"/>
                </a:solidFill>
              </a:rPr>
              <a:t>For </a:t>
            </a:r>
            <a:r>
              <a:rPr lang="en-US" b="1" dirty="0">
                <a:solidFill>
                  <a:schemeClr val="dk1"/>
                </a:solidFill>
              </a:rPr>
              <a:t>Purpose</a:t>
            </a:r>
            <a:r>
              <a:rPr lang="el-GR" b="1" dirty="0">
                <a:solidFill>
                  <a:schemeClr val="dk1"/>
                </a:solidFill>
              </a:rPr>
              <a:t>: </a:t>
            </a:r>
            <a:r>
              <a:rPr lang="el-GR" dirty="0">
                <a:solidFill>
                  <a:schemeClr val="dk1"/>
                </a:solidFill>
              </a:rPr>
              <a:t>ενδιάμεσος για την συνεργασία μεγάλων ιδιωτικών επιχειρήσεων και επιχειρήσεων με κοινωνικό και περιβαλλοντικό σκοπό σε μορφή εταιρικού δανεισμού ή επένδυσης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2"/>
          <p:cNvSpPr txBox="1">
            <a:spLocks noGrp="1"/>
          </p:cNvSpPr>
          <p:nvPr>
            <p:ph type="title"/>
          </p:nvPr>
        </p:nvSpPr>
        <p:spPr>
          <a:xfrm>
            <a:off x="2432669" y="636664"/>
            <a:ext cx="8911687" cy="620228"/>
          </a:xfrm>
          <a:prstGeom prst="rect">
            <a:avLst/>
          </a:prstGeom>
        </p:spPr>
        <p:txBody>
          <a:bodyPr spcFirstLastPara="1" vert="horz" wrap="square" lIns="121900" tIns="121900" rIns="121900" bIns="121900" rtlCol="0" anchor="t" anchorCtr="0">
            <a:normAutofit fontScale="90000"/>
          </a:bodyPr>
          <a:lstStyle/>
          <a:p>
            <a:pPr>
              <a:buClr>
                <a:schemeClr val="dk1"/>
              </a:buClr>
              <a:buSzPct val="39285"/>
            </a:pPr>
            <a:r>
              <a:rPr lang="el-GR" sz="3000" b="1" dirty="0">
                <a:solidFill>
                  <a:srgbClr val="660033"/>
                </a:solidFill>
              </a:rPr>
              <a:t>Επενδύσεις</a:t>
            </a:r>
            <a:r>
              <a:rPr lang="en-GB" sz="3000" b="1" dirty="0">
                <a:solidFill>
                  <a:srgbClr val="660033"/>
                </a:solidFill>
              </a:rPr>
              <a:t> </a:t>
            </a:r>
            <a:r>
              <a:rPr lang="el-GR" sz="3000" b="1" dirty="0">
                <a:solidFill>
                  <a:srgbClr val="660033"/>
                </a:solidFill>
              </a:rPr>
              <a:t>αγγέλων</a:t>
            </a:r>
            <a:r>
              <a:rPr lang="en-GB" sz="3000" b="1" dirty="0">
                <a:solidFill>
                  <a:srgbClr val="660033"/>
                </a:solidFill>
              </a:rPr>
              <a:t> (angel investors)</a:t>
            </a:r>
            <a:endParaRPr sz="3000" b="1" dirty="0">
              <a:solidFill>
                <a:srgbClr val="660033"/>
              </a:solidFill>
            </a:endParaRPr>
          </a:p>
        </p:txBody>
      </p:sp>
      <p:sp>
        <p:nvSpPr>
          <p:cNvPr id="503" name="Google Shape;503;p82"/>
          <p:cNvSpPr txBox="1">
            <a:spLocks noGrp="1"/>
          </p:cNvSpPr>
          <p:nvPr>
            <p:ph idx="1"/>
          </p:nvPr>
        </p:nvSpPr>
        <p:spPr>
          <a:xfrm>
            <a:off x="2560932" y="2001624"/>
            <a:ext cx="8915400" cy="3777622"/>
          </a:xfrm>
          <a:prstGeom prst="rect">
            <a:avLst/>
          </a:prstGeom>
        </p:spPr>
        <p:txBody>
          <a:bodyPr spcFirstLastPara="1" vert="horz" wrap="square" lIns="121900" tIns="121900" rIns="121900" bIns="121900" rtlCol="0" anchor="t" anchorCtr="0">
            <a:normAutofit/>
          </a:bodyPr>
          <a:lstStyle/>
          <a:p>
            <a:pPr marL="0" indent="0">
              <a:buNone/>
            </a:pPr>
            <a:r>
              <a:rPr lang="el-GR" dirty="0">
                <a:solidFill>
                  <a:schemeClr val="dk1"/>
                </a:solidFill>
              </a:rPr>
              <a:t>Ένας</a:t>
            </a:r>
            <a:r>
              <a:rPr lang="en-GB" dirty="0">
                <a:solidFill>
                  <a:schemeClr val="dk1"/>
                </a:solidFill>
              </a:rPr>
              <a:t> επενδυτής (business angel) είναι ένας ανεξάρτητος ιδιώτης που διαθέτει κεφάλαια για την ανάπτυξη ενός επιχειρηματικού εγχειρήματος. </a:t>
            </a:r>
            <a:r>
              <a:rPr lang="el-GR" dirty="0">
                <a:solidFill>
                  <a:schemeClr val="dk1"/>
                </a:solidFill>
              </a:rPr>
              <a:t>Ξεχωρίζουν</a:t>
            </a:r>
            <a:r>
              <a:rPr lang="en-GB" dirty="0">
                <a:solidFill>
                  <a:schemeClr val="dk1"/>
                </a:solidFill>
              </a:rPr>
              <a:t> από </a:t>
            </a:r>
            <a:r>
              <a:rPr lang="el-GR" dirty="0">
                <a:solidFill>
                  <a:schemeClr val="dk1"/>
                </a:solidFill>
              </a:rPr>
              <a:t>τους</a:t>
            </a:r>
            <a:r>
              <a:rPr lang="en-GB" dirty="0">
                <a:solidFill>
                  <a:schemeClr val="dk1"/>
                </a:solidFill>
              </a:rPr>
              <a:t> </a:t>
            </a:r>
            <a:r>
              <a:rPr lang="el-GR" dirty="0">
                <a:solidFill>
                  <a:schemeClr val="dk1"/>
                </a:solidFill>
              </a:rPr>
              <a:t>κλασσικούς</a:t>
            </a:r>
            <a:r>
              <a:rPr lang="en-GB" dirty="0">
                <a:solidFill>
                  <a:schemeClr val="dk1"/>
                </a:solidFill>
              </a:rPr>
              <a:t> επενδυτές, γιατί:</a:t>
            </a:r>
            <a:endParaRPr dirty="0">
              <a:solidFill>
                <a:schemeClr val="dk1"/>
              </a:solidFill>
            </a:endParaRPr>
          </a:p>
          <a:p>
            <a:pPr marL="442913" indent="-434975">
              <a:spcBef>
                <a:spcPts val="1333"/>
              </a:spcBef>
              <a:buClr>
                <a:srgbClr val="660033"/>
              </a:buClr>
              <a:buSzPts val="1550"/>
            </a:pPr>
            <a:r>
              <a:rPr lang="el-GR" dirty="0">
                <a:solidFill>
                  <a:schemeClr val="dk1"/>
                </a:solidFill>
              </a:rPr>
              <a:t>Επενδύουν</a:t>
            </a:r>
            <a:r>
              <a:rPr lang="en-GB" dirty="0">
                <a:solidFill>
                  <a:schemeClr val="dk1"/>
                </a:solidFill>
              </a:rPr>
              <a:t> τα </a:t>
            </a:r>
            <a:r>
              <a:rPr lang="el-GR" dirty="0">
                <a:solidFill>
                  <a:schemeClr val="dk1"/>
                </a:solidFill>
              </a:rPr>
              <a:t>δικά</a:t>
            </a:r>
            <a:r>
              <a:rPr lang="en-GB" dirty="0">
                <a:solidFill>
                  <a:schemeClr val="dk1"/>
                </a:solidFill>
              </a:rPr>
              <a:t> </a:t>
            </a:r>
            <a:r>
              <a:rPr lang="el-GR" dirty="0">
                <a:solidFill>
                  <a:schemeClr val="dk1"/>
                </a:solidFill>
              </a:rPr>
              <a:t>τους</a:t>
            </a:r>
            <a:r>
              <a:rPr lang="en-GB" dirty="0">
                <a:solidFill>
                  <a:schemeClr val="dk1"/>
                </a:solidFill>
              </a:rPr>
              <a:t> </a:t>
            </a:r>
            <a:r>
              <a:rPr lang="el-GR" dirty="0">
                <a:solidFill>
                  <a:schemeClr val="dk1"/>
                </a:solidFill>
              </a:rPr>
              <a:t>χρήματα</a:t>
            </a:r>
            <a:r>
              <a:rPr lang="en-GB" dirty="0">
                <a:solidFill>
                  <a:schemeClr val="dk1"/>
                </a:solidFill>
              </a:rPr>
              <a:t> και είναι σημαντικά λιγότερα από ένα venture capitalist</a:t>
            </a:r>
            <a:endParaRPr dirty="0">
              <a:solidFill>
                <a:schemeClr val="dk1"/>
              </a:solidFill>
            </a:endParaRPr>
          </a:p>
          <a:p>
            <a:pPr indent="-436022">
              <a:spcBef>
                <a:spcPts val="1333"/>
              </a:spcBef>
              <a:buClr>
                <a:srgbClr val="660033"/>
              </a:buClr>
              <a:buSzPts val="1550"/>
            </a:pPr>
            <a:r>
              <a:rPr lang="el-GR" dirty="0">
                <a:solidFill>
                  <a:schemeClr val="dk1"/>
                </a:solidFill>
              </a:rPr>
              <a:t>Αποφασίζουν</a:t>
            </a:r>
            <a:r>
              <a:rPr lang="en-GB" dirty="0">
                <a:solidFill>
                  <a:schemeClr val="dk1"/>
                </a:solidFill>
              </a:rPr>
              <a:t> οι ίδιοι για τις επενδύσεις που θα κάνουν</a:t>
            </a:r>
            <a:endParaRPr dirty="0">
              <a:solidFill>
                <a:schemeClr val="dk1"/>
              </a:solidFill>
            </a:endParaRPr>
          </a:p>
          <a:p>
            <a:pPr marL="442913" indent="-434975">
              <a:spcBef>
                <a:spcPts val="1333"/>
              </a:spcBef>
              <a:buClr>
                <a:srgbClr val="660033"/>
              </a:buClr>
              <a:buSzPts val="1550"/>
            </a:pPr>
            <a:r>
              <a:rPr lang="el-GR" dirty="0">
                <a:solidFill>
                  <a:schemeClr val="dk1"/>
                </a:solidFill>
              </a:rPr>
              <a:t>Επενδύουν</a:t>
            </a:r>
            <a:r>
              <a:rPr lang="en-GB" dirty="0">
                <a:solidFill>
                  <a:schemeClr val="dk1"/>
                </a:solidFill>
              </a:rPr>
              <a:t> </a:t>
            </a:r>
            <a:r>
              <a:rPr lang="el-GR" dirty="0">
                <a:solidFill>
                  <a:schemeClr val="dk1"/>
                </a:solidFill>
              </a:rPr>
              <a:t>βάση</a:t>
            </a:r>
            <a:r>
              <a:rPr lang="en-GB" dirty="0">
                <a:solidFill>
                  <a:schemeClr val="dk1"/>
                </a:solidFill>
              </a:rPr>
              <a:t> </a:t>
            </a:r>
            <a:r>
              <a:rPr lang="el-GR" dirty="0">
                <a:solidFill>
                  <a:schemeClr val="dk1"/>
                </a:solidFill>
              </a:rPr>
              <a:t>της</a:t>
            </a:r>
            <a:r>
              <a:rPr lang="en-GB" dirty="0">
                <a:solidFill>
                  <a:schemeClr val="dk1"/>
                </a:solidFill>
              </a:rPr>
              <a:t> </a:t>
            </a:r>
            <a:r>
              <a:rPr lang="el-GR" dirty="0">
                <a:solidFill>
                  <a:schemeClr val="dk1"/>
                </a:solidFill>
              </a:rPr>
              <a:t>βιωσιμότητας</a:t>
            </a:r>
            <a:r>
              <a:rPr lang="en-GB" dirty="0">
                <a:solidFill>
                  <a:schemeClr val="dk1"/>
                </a:solidFill>
              </a:rPr>
              <a:t>  και προοπτικής του εγχειρήματος, με προσδοκία για μελλοντικά κέρδη</a:t>
            </a:r>
            <a:endParaRPr dirty="0">
              <a:solidFill>
                <a:schemeClr val="dk1"/>
              </a:solidFill>
            </a:endParaRPr>
          </a:p>
          <a:p>
            <a:pPr indent="-436022">
              <a:spcBef>
                <a:spcPts val="1333"/>
              </a:spcBef>
              <a:spcAft>
                <a:spcPts val="1333"/>
              </a:spcAft>
              <a:buClr>
                <a:srgbClr val="660033"/>
              </a:buClr>
              <a:buSzPts val="1550"/>
            </a:pPr>
            <a:r>
              <a:rPr lang="en-GB" dirty="0">
                <a:solidFill>
                  <a:schemeClr val="dk1"/>
                </a:solidFill>
              </a:rPr>
              <a:t>Ο </a:t>
            </a:r>
            <a:r>
              <a:rPr lang="el-GR" dirty="0">
                <a:solidFill>
                  <a:schemeClr val="dk1"/>
                </a:solidFill>
              </a:rPr>
              <a:t>βασικός</a:t>
            </a:r>
            <a:r>
              <a:rPr lang="en-GB" dirty="0">
                <a:solidFill>
                  <a:schemeClr val="dk1"/>
                </a:solidFill>
              </a:rPr>
              <a:t> </a:t>
            </a:r>
            <a:r>
              <a:rPr lang="el-GR" dirty="0">
                <a:solidFill>
                  <a:schemeClr val="dk1"/>
                </a:solidFill>
              </a:rPr>
              <a:t>τους</a:t>
            </a:r>
            <a:r>
              <a:rPr lang="en-GB" dirty="0">
                <a:solidFill>
                  <a:schemeClr val="dk1"/>
                </a:solidFill>
              </a:rPr>
              <a:t> </a:t>
            </a:r>
            <a:r>
              <a:rPr lang="el-GR" dirty="0">
                <a:solidFill>
                  <a:schemeClr val="dk1"/>
                </a:solidFill>
              </a:rPr>
              <a:t>στόχος</a:t>
            </a:r>
            <a:r>
              <a:rPr lang="en-GB" dirty="0">
                <a:solidFill>
                  <a:schemeClr val="dk1"/>
                </a:solidFill>
              </a:rPr>
              <a:t> είναι η </a:t>
            </a:r>
            <a:r>
              <a:rPr lang="el-GR" dirty="0">
                <a:solidFill>
                  <a:schemeClr val="dk1"/>
                </a:solidFill>
              </a:rPr>
              <a:t>επιστροφή</a:t>
            </a:r>
            <a:r>
              <a:rPr lang="en-GB" dirty="0">
                <a:solidFill>
                  <a:schemeClr val="dk1"/>
                </a:solidFill>
              </a:rPr>
              <a:t> </a:t>
            </a:r>
            <a:r>
              <a:rPr lang="el-GR" dirty="0">
                <a:solidFill>
                  <a:schemeClr val="dk1"/>
                </a:solidFill>
              </a:rPr>
              <a:t>της</a:t>
            </a:r>
            <a:r>
              <a:rPr lang="en-GB" dirty="0">
                <a:solidFill>
                  <a:schemeClr val="dk1"/>
                </a:solidFill>
              </a:rPr>
              <a:t> </a:t>
            </a:r>
            <a:r>
              <a:rPr lang="el-GR" dirty="0">
                <a:solidFill>
                  <a:schemeClr val="dk1"/>
                </a:solidFill>
              </a:rPr>
              <a:t>αρχικής</a:t>
            </a:r>
            <a:r>
              <a:rPr lang="en-GB" dirty="0">
                <a:solidFill>
                  <a:schemeClr val="dk1"/>
                </a:solidFill>
              </a:rPr>
              <a:t> </a:t>
            </a:r>
            <a:r>
              <a:rPr lang="el-GR" dirty="0">
                <a:solidFill>
                  <a:schemeClr val="dk1"/>
                </a:solidFill>
              </a:rPr>
              <a:t>τους</a:t>
            </a:r>
            <a:r>
              <a:rPr lang="en-GB" dirty="0">
                <a:solidFill>
                  <a:schemeClr val="dk1"/>
                </a:solidFill>
              </a:rPr>
              <a:t> </a:t>
            </a:r>
            <a:r>
              <a:rPr lang="el-GR" dirty="0">
                <a:solidFill>
                  <a:schemeClr val="dk1"/>
                </a:solidFill>
              </a:rPr>
              <a:t>επένδυσης</a:t>
            </a:r>
            <a:endParaRPr dirty="0">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3"/>
          <p:cNvSpPr txBox="1">
            <a:spLocks noGrp="1"/>
          </p:cNvSpPr>
          <p:nvPr>
            <p:ph type="title"/>
          </p:nvPr>
        </p:nvSpPr>
        <p:spPr>
          <a:xfrm>
            <a:off x="2470376" y="561249"/>
            <a:ext cx="8911687" cy="771057"/>
          </a:xfrm>
          <a:prstGeom prst="rect">
            <a:avLst/>
          </a:prstGeom>
        </p:spPr>
        <p:txBody>
          <a:bodyPr spcFirstLastPara="1" vert="horz" wrap="square" lIns="121900" tIns="121900" rIns="121900" bIns="121900" rtlCol="0" anchor="t" anchorCtr="0">
            <a:normAutofit/>
          </a:bodyPr>
          <a:lstStyle/>
          <a:p>
            <a:r>
              <a:rPr lang="el-GR" sz="3000" b="1" dirty="0">
                <a:solidFill>
                  <a:srgbClr val="660033"/>
                </a:solidFill>
              </a:rPr>
              <a:t>Πλεονεκτήματα</a:t>
            </a:r>
            <a:r>
              <a:rPr lang="en-GB" sz="3000" b="1" dirty="0">
                <a:solidFill>
                  <a:srgbClr val="660033"/>
                </a:solidFill>
              </a:rPr>
              <a:t> </a:t>
            </a:r>
            <a:r>
              <a:rPr lang="el-GR" sz="3000" b="1" dirty="0">
                <a:solidFill>
                  <a:srgbClr val="660033"/>
                </a:solidFill>
              </a:rPr>
              <a:t>και</a:t>
            </a:r>
            <a:r>
              <a:rPr lang="en-GB" sz="3000" b="1" dirty="0">
                <a:solidFill>
                  <a:srgbClr val="660033"/>
                </a:solidFill>
              </a:rPr>
              <a:t> μειονεκτήματα των δανείων</a:t>
            </a:r>
            <a:endParaRPr sz="3000" b="1" dirty="0">
              <a:solidFill>
                <a:srgbClr val="660033"/>
              </a:solidFill>
            </a:endParaRPr>
          </a:p>
        </p:txBody>
      </p:sp>
      <p:sp>
        <p:nvSpPr>
          <p:cNvPr id="509" name="Google Shape;509;p83"/>
          <p:cNvSpPr txBox="1">
            <a:spLocks noGrp="1"/>
          </p:cNvSpPr>
          <p:nvPr>
            <p:ph idx="1"/>
          </p:nvPr>
        </p:nvSpPr>
        <p:spPr>
          <a:xfrm>
            <a:off x="2560932" y="1540188"/>
            <a:ext cx="8915400" cy="4832331"/>
          </a:xfrm>
          <a:prstGeom prst="rect">
            <a:avLst/>
          </a:prstGeom>
        </p:spPr>
        <p:txBody>
          <a:bodyPr spcFirstLastPara="1" vert="horz" wrap="square" lIns="121900" tIns="121900" rIns="121900" bIns="121900" rtlCol="0" anchor="t" anchorCtr="0">
            <a:noAutofit/>
          </a:bodyPr>
          <a:lstStyle/>
          <a:p>
            <a:pPr marL="0" indent="0">
              <a:lnSpc>
                <a:spcPct val="95000"/>
              </a:lnSpc>
              <a:buSzPts val="852"/>
              <a:buNone/>
            </a:pPr>
            <a:r>
              <a:rPr lang="el-GR" sz="1600" b="1" dirty="0">
                <a:solidFill>
                  <a:schemeClr val="dk1"/>
                </a:solidFill>
              </a:rPr>
              <a:t>Πλεονεκτήματα</a:t>
            </a:r>
            <a:endParaRPr sz="1600" b="1" dirty="0">
              <a:solidFill>
                <a:schemeClr val="dk1"/>
              </a:solidFill>
            </a:endParaRPr>
          </a:p>
          <a:p>
            <a:pPr marL="442913" indent="-434975">
              <a:lnSpc>
                <a:spcPct val="95000"/>
              </a:lnSpc>
              <a:spcBef>
                <a:spcPts val="1600"/>
              </a:spcBef>
              <a:buClr>
                <a:schemeClr val="dk1"/>
              </a:buClr>
              <a:buSzPts val="1550"/>
            </a:pPr>
            <a:r>
              <a:rPr lang="en-GB" sz="1600" dirty="0">
                <a:solidFill>
                  <a:schemeClr val="dk1"/>
                </a:solidFill>
              </a:rPr>
              <a:t>Τα </a:t>
            </a:r>
            <a:r>
              <a:rPr lang="el-GR" sz="1600" dirty="0">
                <a:solidFill>
                  <a:schemeClr val="dk1"/>
                </a:solidFill>
              </a:rPr>
              <a:t>επιτόκια</a:t>
            </a:r>
            <a:r>
              <a:rPr lang="en-GB" sz="1600" dirty="0">
                <a:solidFill>
                  <a:schemeClr val="dk1"/>
                </a:solidFill>
              </a:rPr>
              <a:t> είναι συνήθως χαμηλά, αν και λόγω του πληθωρισμού τα τελευταία χρόνια έχουν ξανά αυξηθεί σημαντικά</a:t>
            </a:r>
            <a:endParaRPr sz="1600" dirty="0">
              <a:solidFill>
                <a:schemeClr val="dk1"/>
              </a:solidFill>
            </a:endParaRPr>
          </a:p>
          <a:p>
            <a:pPr marL="442913" indent="-434975">
              <a:lnSpc>
                <a:spcPct val="95000"/>
              </a:lnSpc>
              <a:buClr>
                <a:schemeClr val="dk1"/>
              </a:buClr>
              <a:buSzPts val="1550"/>
            </a:pPr>
            <a:r>
              <a:rPr lang="el-GR" sz="1600" dirty="0">
                <a:solidFill>
                  <a:schemeClr val="dk1"/>
                </a:solidFill>
              </a:rPr>
              <a:t>Οι</a:t>
            </a:r>
            <a:r>
              <a:rPr lang="en-GB" sz="1600" dirty="0">
                <a:solidFill>
                  <a:schemeClr val="dk1"/>
                </a:solidFill>
              </a:rPr>
              <a:t> </a:t>
            </a:r>
            <a:r>
              <a:rPr lang="el-GR" sz="1600" dirty="0">
                <a:solidFill>
                  <a:schemeClr val="dk1"/>
                </a:solidFill>
              </a:rPr>
              <a:t>μηνιαίες</a:t>
            </a:r>
            <a:r>
              <a:rPr lang="en-GB" sz="1600" dirty="0">
                <a:solidFill>
                  <a:schemeClr val="dk1"/>
                </a:solidFill>
              </a:rPr>
              <a:t> πληρωμές ειναι προβλέψιμες και μπορούν να προγραμματιστούν στον προϋπολογισμό μίας εταιρείας</a:t>
            </a:r>
            <a:endParaRPr sz="1600" dirty="0">
              <a:solidFill>
                <a:schemeClr val="dk1"/>
              </a:solidFill>
            </a:endParaRPr>
          </a:p>
          <a:p>
            <a:pPr indent="-436022">
              <a:lnSpc>
                <a:spcPct val="95000"/>
              </a:lnSpc>
              <a:buClr>
                <a:schemeClr val="dk1"/>
              </a:buClr>
              <a:buSzPts val="1550"/>
            </a:pPr>
            <a:r>
              <a:rPr lang="el-GR" sz="1600" dirty="0">
                <a:solidFill>
                  <a:schemeClr val="dk1"/>
                </a:solidFill>
              </a:rPr>
              <a:t>Δεν</a:t>
            </a:r>
            <a:r>
              <a:rPr lang="en-GB" sz="1600" dirty="0">
                <a:solidFill>
                  <a:schemeClr val="dk1"/>
                </a:solidFill>
              </a:rPr>
              <a:t> </a:t>
            </a:r>
            <a:r>
              <a:rPr lang="el-GR" sz="1600" dirty="0">
                <a:solidFill>
                  <a:schemeClr val="dk1"/>
                </a:solidFill>
              </a:rPr>
              <a:t>υπάρχει</a:t>
            </a:r>
            <a:r>
              <a:rPr lang="en-GB" sz="1600" dirty="0">
                <a:solidFill>
                  <a:schemeClr val="dk1"/>
                </a:solidFill>
              </a:rPr>
              <a:t> </a:t>
            </a:r>
            <a:r>
              <a:rPr lang="el-GR" sz="1600" dirty="0">
                <a:solidFill>
                  <a:schemeClr val="dk1"/>
                </a:solidFill>
              </a:rPr>
              <a:t>διάσπαση</a:t>
            </a:r>
            <a:r>
              <a:rPr lang="en-GB" sz="1600" dirty="0">
                <a:solidFill>
                  <a:schemeClr val="dk1"/>
                </a:solidFill>
              </a:rPr>
              <a:t> της κυριότητας</a:t>
            </a:r>
            <a:endParaRPr lang="el-GR" sz="1600" dirty="0">
              <a:solidFill>
                <a:schemeClr val="dk1"/>
              </a:solidFill>
            </a:endParaRPr>
          </a:p>
          <a:p>
            <a:pPr marL="0" indent="0">
              <a:lnSpc>
                <a:spcPct val="95000"/>
              </a:lnSpc>
              <a:buClr>
                <a:schemeClr val="dk1"/>
              </a:buClr>
              <a:buSzPts val="1550"/>
              <a:buNone/>
            </a:pPr>
            <a:endParaRPr lang="el-GR" sz="1600" dirty="0">
              <a:solidFill>
                <a:schemeClr val="dk1"/>
              </a:solidFill>
            </a:endParaRPr>
          </a:p>
          <a:p>
            <a:pPr marL="0" indent="0">
              <a:buNone/>
            </a:pPr>
            <a:r>
              <a:rPr lang="el-GR" sz="1600" b="1" dirty="0">
                <a:solidFill>
                  <a:schemeClr val="dk1"/>
                </a:solidFill>
              </a:rPr>
              <a:t>Μειονεκτήματα</a:t>
            </a:r>
          </a:p>
          <a:p>
            <a:pPr indent="-436022">
              <a:spcBef>
                <a:spcPts val="1600"/>
              </a:spcBef>
              <a:buClr>
                <a:schemeClr val="dk1"/>
              </a:buClr>
              <a:buSzPts val="1550"/>
            </a:pPr>
            <a:r>
              <a:rPr lang="el-GR" sz="1600" dirty="0">
                <a:solidFill>
                  <a:schemeClr val="dk1"/>
                </a:solidFill>
              </a:rPr>
              <a:t>Υψηλή διακινδύνευση προσωπική πόρων στην περίπτωση μη αποπληρωμής του δανείου</a:t>
            </a:r>
          </a:p>
          <a:p>
            <a:pPr indent="-436022">
              <a:buClr>
                <a:schemeClr val="dk1"/>
              </a:buClr>
              <a:buSzPts val="1550"/>
            </a:pPr>
            <a:r>
              <a:rPr lang="el-GR" sz="1600" dirty="0">
                <a:solidFill>
                  <a:schemeClr val="dk1"/>
                </a:solidFill>
              </a:rPr>
              <a:t>Απαίτηση εγγυήσεων υψηλής αξίας</a:t>
            </a:r>
          </a:p>
          <a:p>
            <a:pPr marL="442913" indent="-434975">
              <a:buClr>
                <a:schemeClr val="dk1"/>
              </a:buClr>
              <a:buSzPts val="1550"/>
            </a:pPr>
            <a:r>
              <a:rPr lang="el-GR" sz="1600" dirty="0">
                <a:solidFill>
                  <a:schemeClr val="dk1"/>
                </a:solidFill>
              </a:rPr>
              <a:t>Η αποπληρωμή του δανείου οφείλει να γίνει ανεξάρτητα από την πορεία της επιχείρησης (ακόμα και μετά την αποτυχία της)</a:t>
            </a:r>
          </a:p>
          <a:p>
            <a:pPr indent="-436022">
              <a:buClr>
                <a:schemeClr val="dk1"/>
              </a:buClr>
              <a:buSzPts val="1550"/>
            </a:pPr>
            <a:r>
              <a:rPr lang="el-GR" sz="1600" dirty="0">
                <a:solidFill>
                  <a:schemeClr val="dk1"/>
                </a:solidFill>
              </a:rPr>
              <a:t>Αυστηρά κριτήρια για την έγκριση δανειοληψίας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4"/>
          <p:cNvSpPr txBox="1">
            <a:spLocks noGrp="1"/>
          </p:cNvSpPr>
          <p:nvPr>
            <p:ph type="title"/>
          </p:nvPr>
        </p:nvSpPr>
        <p:spPr>
          <a:xfrm>
            <a:off x="2592925" y="624110"/>
            <a:ext cx="8911687" cy="629655"/>
          </a:xfrm>
          <a:prstGeom prst="rect">
            <a:avLst/>
          </a:prstGeom>
        </p:spPr>
        <p:txBody>
          <a:bodyPr spcFirstLastPara="1" vert="horz" wrap="square" lIns="121900" tIns="121900" rIns="121900" bIns="121900" rtlCol="0" anchor="t" anchorCtr="0">
            <a:normAutofit fontScale="90000"/>
          </a:bodyPr>
          <a:lstStyle/>
          <a:p>
            <a:r>
              <a:rPr lang="el-GR" sz="3000" b="1" dirty="0">
                <a:solidFill>
                  <a:srgbClr val="660033"/>
                </a:solidFill>
              </a:rPr>
              <a:t>Επενδύσεις</a:t>
            </a:r>
            <a:endParaRPr sz="3000" b="1" dirty="0">
              <a:solidFill>
                <a:srgbClr val="660033"/>
              </a:solidFill>
            </a:endParaRPr>
          </a:p>
        </p:txBody>
      </p:sp>
      <p:sp>
        <p:nvSpPr>
          <p:cNvPr id="516" name="Google Shape;516;p84"/>
          <p:cNvSpPr txBox="1">
            <a:spLocks noGrp="1"/>
          </p:cNvSpPr>
          <p:nvPr>
            <p:ph idx="1"/>
          </p:nvPr>
        </p:nvSpPr>
        <p:spPr>
          <a:xfrm>
            <a:off x="2585499" y="2029905"/>
            <a:ext cx="8915400" cy="3777622"/>
          </a:xfrm>
          <a:prstGeom prst="rect">
            <a:avLst/>
          </a:prstGeom>
        </p:spPr>
        <p:txBody>
          <a:bodyPr spcFirstLastPara="1" vert="horz" wrap="square" lIns="121900" tIns="121900" rIns="121900" bIns="121900" rtlCol="0" anchor="t" anchorCtr="0">
            <a:normAutofit/>
          </a:bodyPr>
          <a:lstStyle/>
          <a:p>
            <a:pPr marL="0" indent="0">
              <a:lnSpc>
                <a:spcPct val="150000"/>
              </a:lnSpc>
              <a:spcAft>
                <a:spcPts val="1333"/>
              </a:spcAft>
              <a:buNone/>
            </a:pPr>
            <a:r>
              <a:rPr lang="el-GR" dirty="0">
                <a:solidFill>
                  <a:schemeClr val="dk1"/>
                </a:solidFill>
              </a:rPr>
              <a:t>Οι</a:t>
            </a:r>
            <a:r>
              <a:rPr lang="en-GB" dirty="0">
                <a:solidFill>
                  <a:schemeClr val="dk1"/>
                </a:solidFill>
              </a:rPr>
              <a:t> </a:t>
            </a:r>
            <a:r>
              <a:rPr lang="el-GR" dirty="0">
                <a:solidFill>
                  <a:schemeClr val="dk1"/>
                </a:solidFill>
              </a:rPr>
              <a:t>επενδύσεις</a:t>
            </a:r>
            <a:r>
              <a:rPr lang="en-GB" dirty="0">
                <a:solidFill>
                  <a:schemeClr val="dk1"/>
                </a:solidFill>
              </a:rPr>
              <a:t> </a:t>
            </a:r>
            <a:r>
              <a:rPr lang="el-GR" dirty="0">
                <a:solidFill>
                  <a:schemeClr val="dk1"/>
                </a:solidFill>
              </a:rPr>
              <a:t>προκύπτουν</a:t>
            </a:r>
            <a:r>
              <a:rPr lang="en-GB" dirty="0">
                <a:solidFill>
                  <a:schemeClr val="dk1"/>
                </a:solidFill>
              </a:rPr>
              <a:t> όταν μία επιχείρηση ανταλλάσσει μέρος της κυριότητάς της με κεφάλαιο. </a:t>
            </a:r>
            <a:r>
              <a:rPr lang="el-GR" dirty="0">
                <a:solidFill>
                  <a:schemeClr val="dk1"/>
                </a:solidFill>
              </a:rPr>
              <a:t>Οι</a:t>
            </a:r>
            <a:r>
              <a:rPr lang="en-GB" dirty="0">
                <a:solidFill>
                  <a:schemeClr val="dk1"/>
                </a:solidFill>
              </a:rPr>
              <a:t> </a:t>
            </a:r>
            <a:r>
              <a:rPr lang="el-GR" dirty="0">
                <a:solidFill>
                  <a:schemeClr val="dk1"/>
                </a:solidFill>
              </a:rPr>
              <a:t>επενδυτές</a:t>
            </a:r>
            <a:r>
              <a:rPr lang="en-GB" dirty="0">
                <a:solidFill>
                  <a:schemeClr val="dk1"/>
                </a:solidFill>
              </a:rPr>
              <a:t> </a:t>
            </a:r>
            <a:r>
              <a:rPr lang="el-GR" dirty="0">
                <a:solidFill>
                  <a:schemeClr val="dk1"/>
                </a:solidFill>
              </a:rPr>
              <a:t>συνήθως</a:t>
            </a:r>
            <a:r>
              <a:rPr lang="en-GB" dirty="0">
                <a:solidFill>
                  <a:schemeClr val="dk1"/>
                </a:solidFill>
              </a:rPr>
              <a:t> </a:t>
            </a:r>
            <a:r>
              <a:rPr lang="el-GR" dirty="0">
                <a:solidFill>
                  <a:schemeClr val="dk1"/>
                </a:solidFill>
              </a:rPr>
              <a:t>αποζητούν</a:t>
            </a:r>
            <a:r>
              <a:rPr lang="en-GB" dirty="0">
                <a:solidFill>
                  <a:schemeClr val="dk1"/>
                </a:solidFill>
              </a:rPr>
              <a:t> </a:t>
            </a:r>
            <a:r>
              <a:rPr lang="el-GR" dirty="0">
                <a:solidFill>
                  <a:schemeClr val="dk1"/>
                </a:solidFill>
              </a:rPr>
              <a:t>επιστροφή</a:t>
            </a:r>
            <a:r>
              <a:rPr lang="en-GB" dirty="0">
                <a:solidFill>
                  <a:schemeClr val="dk1"/>
                </a:solidFill>
              </a:rPr>
              <a:t> </a:t>
            </a:r>
            <a:r>
              <a:rPr lang="el-GR" dirty="0">
                <a:solidFill>
                  <a:schemeClr val="dk1"/>
                </a:solidFill>
              </a:rPr>
              <a:t>της</a:t>
            </a:r>
            <a:r>
              <a:rPr lang="en-GB" dirty="0">
                <a:solidFill>
                  <a:schemeClr val="dk1"/>
                </a:solidFill>
              </a:rPr>
              <a:t> </a:t>
            </a:r>
            <a:r>
              <a:rPr lang="el-GR" dirty="0">
                <a:solidFill>
                  <a:schemeClr val="dk1"/>
                </a:solidFill>
              </a:rPr>
              <a:t>αρχικής</a:t>
            </a:r>
            <a:r>
              <a:rPr lang="en-GB" dirty="0">
                <a:solidFill>
                  <a:schemeClr val="dk1"/>
                </a:solidFill>
              </a:rPr>
              <a:t> </a:t>
            </a:r>
            <a:r>
              <a:rPr lang="el-GR" dirty="0">
                <a:solidFill>
                  <a:schemeClr val="dk1"/>
                </a:solidFill>
              </a:rPr>
              <a:t>τους</a:t>
            </a:r>
            <a:r>
              <a:rPr lang="en-GB" dirty="0">
                <a:solidFill>
                  <a:schemeClr val="dk1"/>
                </a:solidFill>
              </a:rPr>
              <a:t> </a:t>
            </a:r>
            <a:r>
              <a:rPr lang="el-GR" dirty="0">
                <a:solidFill>
                  <a:schemeClr val="dk1"/>
                </a:solidFill>
              </a:rPr>
              <a:t>επένδυσης</a:t>
            </a:r>
            <a:r>
              <a:rPr lang="en-GB" dirty="0">
                <a:solidFill>
                  <a:schemeClr val="dk1"/>
                </a:solidFill>
              </a:rPr>
              <a:t> </a:t>
            </a:r>
            <a:r>
              <a:rPr lang="el-GR" dirty="0">
                <a:solidFill>
                  <a:schemeClr val="dk1"/>
                </a:solidFill>
              </a:rPr>
              <a:t>ως</a:t>
            </a:r>
            <a:r>
              <a:rPr lang="en-GB" dirty="0">
                <a:solidFill>
                  <a:schemeClr val="dk1"/>
                </a:solidFill>
              </a:rPr>
              <a:t> </a:t>
            </a:r>
            <a:r>
              <a:rPr lang="el-GR" dirty="0">
                <a:solidFill>
                  <a:schemeClr val="dk1"/>
                </a:solidFill>
              </a:rPr>
              <a:t>ελάχιστο</a:t>
            </a:r>
            <a:r>
              <a:rPr lang="en-GB" dirty="0">
                <a:solidFill>
                  <a:schemeClr val="dk1"/>
                </a:solidFill>
              </a:rPr>
              <a:t>, </a:t>
            </a:r>
            <a:r>
              <a:rPr lang="el-GR" dirty="0">
                <a:solidFill>
                  <a:schemeClr val="dk1"/>
                </a:solidFill>
              </a:rPr>
              <a:t>πλέον</a:t>
            </a:r>
            <a:r>
              <a:rPr lang="en-GB" dirty="0">
                <a:solidFill>
                  <a:schemeClr val="dk1"/>
                </a:solidFill>
              </a:rPr>
              <a:t> </a:t>
            </a:r>
            <a:r>
              <a:rPr lang="el-GR" dirty="0">
                <a:solidFill>
                  <a:schemeClr val="dk1"/>
                </a:solidFill>
              </a:rPr>
              <a:t>των</a:t>
            </a:r>
            <a:r>
              <a:rPr lang="en-GB" dirty="0">
                <a:solidFill>
                  <a:schemeClr val="dk1"/>
                </a:solidFill>
              </a:rPr>
              <a:t> </a:t>
            </a:r>
            <a:r>
              <a:rPr lang="el-GR" dirty="0">
                <a:solidFill>
                  <a:schemeClr val="dk1"/>
                </a:solidFill>
              </a:rPr>
              <a:t>μερισμάτων</a:t>
            </a:r>
            <a:r>
              <a:rPr lang="en-GB" dirty="0">
                <a:solidFill>
                  <a:schemeClr val="dk1"/>
                </a:solidFill>
              </a:rPr>
              <a:t> </a:t>
            </a:r>
            <a:r>
              <a:rPr lang="el-GR" dirty="0">
                <a:solidFill>
                  <a:schemeClr val="dk1"/>
                </a:solidFill>
              </a:rPr>
              <a:t>που</a:t>
            </a:r>
            <a:r>
              <a:rPr lang="en-GB" dirty="0">
                <a:solidFill>
                  <a:schemeClr val="dk1"/>
                </a:solidFill>
              </a:rPr>
              <a:t> </a:t>
            </a:r>
            <a:r>
              <a:rPr lang="el-GR" dirty="0">
                <a:solidFill>
                  <a:schemeClr val="dk1"/>
                </a:solidFill>
              </a:rPr>
              <a:t>προκύπτουν</a:t>
            </a:r>
            <a:r>
              <a:rPr lang="en-GB" dirty="0">
                <a:solidFill>
                  <a:schemeClr val="dk1"/>
                </a:solidFill>
              </a:rPr>
              <a:t> από την αύξηση της αξίας και των εσόδων της επιχείρησης. </a:t>
            </a:r>
            <a:endParaRPr dirty="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5"/>
          <p:cNvSpPr txBox="1">
            <a:spLocks noGrp="1"/>
          </p:cNvSpPr>
          <p:nvPr>
            <p:ph type="title"/>
          </p:nvPr>
        </p:nvSpPr>
        <p:spPr>
          <a:xfrm>
            <a:off x="2507531" y="624110"/>
            <a:ext cx="8997082" cy="1280890"/>
          </a:xfrm>
          <a:prstGeom prst="rect">
            <a:avLst/>
          </a:prstGeom>
        </p:spPr>
        <p:txBody>
          <a:bodyPr spcFirstLastPara="1" vert="horz" wrap="square" lIns="121900" tIns="121900" rIns="121900" bIns="121900" rtlCol="0" anchor="t" anchorCtr="0">
            <a:normAutofit/>
          </a:bodyPr>
          <a:lstStyle/>
          <a:p>
            <a:r>
              <a:rPr lang="el-GR" sz="3000" b="1" dirty="0">
                <a:solidFill>
                  <a:srgbClr val="660033"/>
                </a:solidFill>
              </a:rPr>
              <a:t>Επενδυτικά</a:t>
            </a:r>
            <a:r>
              <a:rPr lang="en-GB" sz="3000" b="1" dirty="0">
                <a:solidFill>
                  <a:srgbClr val="660033"/>
                </a:solidFill>
              </a:rPr>
              <a:t> </a:t>
            </a:r>
            <a:r>
              <a:rPr lang="el-GR" sz="3000" b="1" dirty="0">
                <a:solidFill>
                  <a:srgbClr val="660033"/>
                </a:solidFill>
              </a:rPr>
              <a:t>σχήματα</a:t>
            </a:r>
            <a:r>
              <a:rPr lang="en-GB" sz="3000" b="1" dirty="0">
                <a:solidFill>
                  <a:srgbClr val="660033"/>
                </a:solidFill>
              </a:rPr>
              <a:t> στην Ελλάδα (αρχικό στάδιο)</a:t>
            </a:r>
            <a:endParaRPr sz="3000" b="1" dirty="0">
              <a:solidFill>
                <a:srgbClr val="660033"/>
              </a:solidFill>
            </a:endParaRPr>
          </a:p>
        </p:txBody>
      </p:sp>
      <p:sp>
        <p:nvSpPr>
          <p:cNvPr id="522" name="Google Shape;522;p85"/>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l-GR" b="1" dirty="0" err="1">
                <a:solidFill>
                  <a:schemeClr val="dk1"/>
                </a:solidFill>
              </a:rPr>
              <a:t>Unifund</a:t>
            </a:r>
            <a:r>
              <a:rPr lang="el-GR" b="1" dirty="0">
                <a:solidFill>
                  <a:schemeClr val="dk1"/>
                </a:solidFill>
              </a:rPr>
              <a:t>: </a:t>
            </a:r>
            <a:r>
              <a:rPr lang="el-GR" dirty="0">
                <a:solidFill>
                  <a:schemeClr val="dk1"/>
                </a:solidFill>
              </a:rPr>
              <a:t>αφιερωμένο σε ομάδες από φοιτητές</a:t>
            </a:r>
          </a:p>
          <a:p>
            <a:pPr marL="0" indent="0">
              <a:spcBef>
                <a:spcPts val="1333"/>
              </a:spcBef>
              <a:buNone/>
            </a:pPr>
            <a:r>
              <a:rPr lang="el-GR" b="1" dirty="0" err="1">
                <a:solidFill>
                  <a:schemeClr val="dk1"/>
                </a:solidFill>
              </a:rPr>
              <a:t>Metavallon</a:t>
            </a:r>
            <a:r>
              <a:rPr lang="el-GR" b="1" dirty="0">
                <a:solidFill>
                  <a:schemeClr val="dk1"/>
                </a:solidFill>
              </a:rPr>
              <a:t>: </a:t>
            </a:r>
            <a:r>
              <a:rPr lang="el-GR" dirty="0">
                <a:solidFill>
                  <a:schemeClr val="dk1"/>
                </a:solidFill>
              </a:rPr>
              <a:t>αφιερωμένο σε ώριμα εγχειρήματα στους τομείς της τεχνολογίας</a:t>
            </a:r>
          </a:p>
          <a:p>
            <a:pPr marL="0" indent="0">
              <a:spcBef>
                <a:spcPts val="1333"/>
              </a:spcBef>
              <a:buNone/>
            </a:pPr>
            <a:r>
              <a:rPr lang="el-GR" b="1" dirty="0" err="1">
                <a:solidFill>
                  <a:schemeClr val="dk1"/>
                </a:solidFill>
              </a:rPr>
              <a:t>Velocity</a:t>
            </a:r>
            <a:r>
              <a:rPr lang="el-GR" b="1" dirty="0">
                <a:solidFill>
                  <a:schemeClr val="dk1"/>
                </a:solidFill>
              </a:rPr>
              <a:t> </a:t>
            </a:r>
            <a:r>
              <a:rPr lang="el-GR" b="1" dirty="0" err="1">
                <a:solidFill>
                  <a:schemeClr val="dk1"/>
                </a:solidFill>
              </a:rPr>
              <a:t>Partners</a:t>
            </a:r>
            <a:r>
              <a:rPr lang="el-GR" b="1" dirty="0">
                <a:solidFill>
                  <a:schemeClr val="dk1"/>
                </a:solidFill>
              </a:rPr>
              <a:t>:</a:t>
            </a:r>
            <a:r>
              <a:rPr lang="el-GR" dirty="0">
                <a:solidFill>
                  <a:schemeClr val="dk1"/>
                </a:solidFill>
              </a:rPr>
              <a:t> </a:t>
            </a:r>
          </a:p>
          <a:p>
            <a:pPr marL="0" indent="0">
              <a:spcBef>
                <a:spcPts val="1333"/>
              </a:spcBef>
              <a:buNone/>
            </a:pPr>
            <a:r>
              <a:rPr lang="el-GR" b="1" dirty="0" err="1">
                <a:solidFill>
                  <a:schemeClr val="dk1"/>
                </a:solidFill>
              </a:rPr>
              <a:t>Genesis</a:t>
            </a:r>
            <a:r>
              <a:rPr lang="el-GR" b="1" dirty="0">
                <a:solidFill>
                  <a:schemeClr val="dk1"/>
                </a:solidFill>
              </a:rPr>
              <a:t> </a:t>
            </a:r>
            <a:r>
              <a:rPr lang="el-GR" b="1" dirty="0" err="1">
                <a:solidFill>
                  <a:schemeClr val="dk1"/>
                </a:solidFill>
              </a:rPr>
              <a:t>Ventures</a:t>
            </a:r>
            <a:r>
              <a:rPr lang="el-GR" b="1" dirty="0">
                <a:solidFill>
                  <a:schemeClr val="dk1"/>
                </a:solidFill>
              </a:rPr>
              <a:t>:</a:t>
            </a:r>
            <a:r>
              <a:rPr lang="el-GR" dirty="0">
                <a:solidFill>
                  <a:schemeClr val="dk1"/>
                </a:solidFill>
              </a:rPr>
              <a:t> το πρώτο επενδυτικό σχήμα αγγέλων στην Ελλάδα, υποστηριζόμενο από την Ευρωπαϊκή Τράπεζα Επενδύσεων, αφιερωμένο στον τομέα της τεχνολογίας σε αρχικό στάδιο ανάπτυξης ή σε επίπεδο ανάγκης κεφαλαίου σποράς</a:t>
            </a:r>
          </a:p>
          <a:p>
            <a:pPr marL="0" indent="0">
              <a:spcBef>
                <a:spcPts val="1333"/>
              </a:spcBef>
              <a:spcAft>
                <a:spcPts val="1333"/>
              </a:spcAft>
              <a:buNone/>
            </a:pPr>
            <a:r>
              <a:rPr lang="el-GR" b="1" dirty="0">
                <a:solidFill>
                  <a:schemeClr val="dk1"/>
                </a:solidFill>
              </a:rPr>
              <a:t>TECS Capital: </a:t>
            </a:r>
            <a:r>
              <a:rPr lang="el-GR" dirty="0">
                <a:solidFill>
                  <a:schemeClr val="dk1"/>
                </a:solidFill>
              </a:rPr>
              <a:t>με έδρα τη Θεσσαλονίκη, υποστηρίζουν εγχειρήματα στο στάδιο σποράς που αφιερώνονται στην Βιομηχανία 4.0 και στην εμπορευματοποίηση της έρευνας</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Google Shape;137;p32"/>
          <p:cNvSpPr txBox="1">
            <a:spLocks noGrp="1"/>
          </p:cNvSpPr>
          <p:nvPr>
            <p:ph type="title"/>
          </p:nvPr>
        </p:nvSpPr>
        <p:spPr>
          <a:xfrm>
            <a:off x="2466662" y="556182"/>
            <a:ext cx="8911687" cy="641808"/>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Ποια</a:t>
            </a:r>
            <a:r>
              <a:rPr lang="en-GB" sz="3000" b="1" dirty="0">
                <a:solidFill>
                  <a:srgbClr val="660033"/>
                </a:solidFill>
              </a:rPr>
              <a:t> είναι τα οφέλη του προϋπολογισμού;</a:t>
            </a:r>
            <a:r>
              <a:rPr lang="el-GR" sz="3000" b="1" dirty="0">
                <a:solidFill>
                  <a:srgbClr val="660033"/>
                </a:solidFill>
              </a:rPr>
              <a:t> (1)</a:t>
            </a:r>
            <a:endParaRPr sz="3000" dirty="0">
              <a:solidFill>
                <a:srgbClr val="660033"/>
              </a:solidFill>
            </a:endParaRPr>
          </a:p>
        </p:txBody>
      </p:sp>
      <p:sp>
        <p:nvSpPr>
          <p:cNvPr id="2" name="Content Placeholder 1">
            <a:extLst>
              <a:ext uri="{FF2B5EF4-FFF2-40B4-BE49-F238E27FC236}">
                <a16:creationId xmlns:a16="http://schemas.microsoft.com/office/drawing/2014/main" id="{13FB811E-1468-14B0-43FD-ECB226D209DE}"/>
              </a:ext>
            </a:extLst>
          </p:cNvPr>
          <p:cNvSpPr>
            <a:spLocks noGrp="1"/>
          </p:cNvSpPr>
          <p:nvPr>
            <p:ph idx="1"/>
          </p:nvPr>
        </p:nvSpPr>
        <p:spPr>
          <a:xfrm>
            <a:off x="2396060" y="2039332"/>
            <a:ext cx="9052892" cy="3126557"/>
          </a:xfrm>
        </p:spPr>
        <p:txBody>
          <a:bodyPr>
            <a:noAutofit/>
          </a:bodyPr>
          <a:lstStyle/>
          <a:p>
            <a:pPr marL="609585" indent="-436022">
              <a:buSzPts val="1550"/>
              <a:buAutoNum type="arabicPeriod"/>
            </a:pPr>
            <a:r>
              <a:rPr lang="el-GR" dirty="0"/>
              <a:t>Έλεγχος της υγείας της επιχείρησης</a:t>
            </a:r>
          </a:p>
          <a:p>
            <a:pPr marL="609585" indent="-436022">
              <a:spcBef>
                <a:spcPts val="1333"/>
              </a:spcBef>
              <a:buSzPts val="1550"/>
              <a:buAutoNum type="arabicPeriod"/>
            </a:pPr>
            <a:r>
              <a:rPr lang="el-GR" dirty="0">
                <a:solidFill>
                  <a:schemeClr val="dk1"/>
                </a:solidFill>
              </a:rPr>
              <a:t>Παρακολούθηση των χρηματοροών, των εξόδων και των εσόδων και αποφυγή προβλημάτων. </a:t>
            </a:r>
          </a:p>
          <a:p>
            <a:pPr marL="609585" indent="-436022">
              <a:spcBef>
                <a:spcPts val="1333"/>
              </a:spcBef>
              <a:buSzPts val="1550"/>
              <a:buAutoNum type="arabicPeriod"/>
            </a:pPr>
            <a:r>
              <a:rPr lang="el-GR" dirty="0"/>
              <a:t>Προετοιμασία για την επιβράδυνση των εισροών μέσα στη χρονιά και αντιμετώπιση εποχικότητας </a:t>
            </a:r>
          </a:p>
          <a:p>
            <a:pPr marL="609585" indent="-436022">
              <a:spcBef>
                <a:spcPts val="1333"/>
              </a:spcBef>
              <a:buSzPts val="1550"/>
              <a:buAutoNum type="arabicPeriod"/>
            </a:pPr>
            <a:r>
              <a:rPr lang="el-GR" dirty="0"/>
              <a:t>Διαχείριση των πόρων της επιχείρησης ώστε να στηρίζονται οι τομείς που έχουν </a:t>
            </a:r>
            <a:r>
              <a:rPr lang="el-GR" dirty="0">
                <a:solidFill>
                  <a:schemeClr val="dk1"/>
                </a:solidFill>
              </a:rPr>
              <a:t>ανάγκη για συνεχές κεφάλαιο</a:t>
            </a:r>
          </a:p>
          <a:p>
            <a:pPr marL="609585" indent="-436022">
              <a:spcBef>
                <a:spcPts val="1333"/>
              </a:spcBef>
              <a:buSzPts val="1550"/>
              <a:buAutoNum type="arabicPeriod"/>
            </a:pPr>
            <a:r>
              <a:rPr lang="el-GR" dirty="0">
                <a:solidFill>
                  <a:schemeClr val="dk1"/>
                </a:solidFill>
              </a:rPr>
              <a:t>Για την ρεαλιστική λήψη αποφάσεων (πχ προσωπικό, τιμολόγηση)</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6"/>
          <p:cNvSpPr txBox="1">
            <a:spLocks noGrp="1"/>
          </p:cNvSpPr>
          <p:nvPr>
            <p:ph type="title"/>
          </p:nvPr>
        </p:nvSpPr>
        <p:spPr>
          <a:xfrm>
            <a:off x="2596638" y="586402"/>
            <a:ext cx="8911687" cy="1280890"/>
          </a:xfrm>
          <a:prstGeom prst="rect">
            <a:avLst/>
          </a:prstGeom>
        </p:spPr>
        <p:txBody>
          <a:bodyPr spcFirstLastPara="1" vert="horz" wrap="square" lIns="121900" tIns="121900" rIns="121900" bIns="121900" rtlCol="0" anchor="t" anchorCtr="0">
            <a:normAutofit/>
          </a:bodyPr>
          <a:lstStyle/>
          <a:p>
            <a:r>
              <a:rPr lang="el-GR" sz="3000" b="1" dirty="0">
                <a:solidFill>
                  <a:srgbClr val="660033"/>
                </a:solidFill>
              </a:rPr>
              <a:t>Πλεονεκτήματα</a:t>
            </a:r>
            <a:r>
              <a:rPr lang="en-GB" sz="3000" b="1" dirty="0">
                <a:solidFill>
                  <a:srgbClr val="660033"/>
                </a:solidFill>
              </a:rPr>
              <a:t> </a:t>
            </a:r>
            <a:r>
              <a:rPr lang="el-GR" sz="3000" b="1" dirty="0">
                <a:solidFill>
                  <a:srgbClr val="660033"/>
                </a:solidFill>
              </a:rPr>
              <a:t>και</a:t>
            </a:r>
            <a:r>
              <a:rPr lang="en-GB" sz="3000" b="1" dirty="0">
                <a:solidFill>
                  <a:srgbClr val="660033"/>
                </a:solidFill>
              </a:rPr>
              <a:t> μειονεκτήματα των επενδύσεων</a:t>
            </a:r>
            <a:endParaRPr sz="3000" b="1" dirty="0">
              <a:solidFill>
                <a:srgbClr val="660033"/>
              </a:solidFill>
            </a:endParaRPr>
          </a:p>
        </p:txBody>
      </p:sp>
      <p:sp>
        <p:nvSpPr>
          <p:cNvPr id="528" name="Google Shape;528;p86"/>
          <p:cNvSpPr txBox="1">
            <a:spLocks noGrp="1"/>
          </p:cNvSpPr>
          <p:nvPr>
            <p:ph idx="1"/>
          </p:nvPr>
        </p:nvSpPr>
        <p:spPr>
          <a:xfrm>
            <a:off x="2592925" y="2067613"/>
            <a:ext cx="8915400" cy="4597138"/>
          </a:xfrm>
          <a:prstGeom prst="rect">
            <a:avLst/>
          </a:prstGeom>
        </p:spPr>
        <p:txBody>
          <a:bodyPr spcFirstLastPara="1" vert="horz" wrap="square" lIns="121900" tIns="121900" rIns="121900" bIns="121900" rtlCol="0" anchor="t" anchorCtr="0">
            <a:noAutofit/>
          </a:bodyPr>
          <a:lstStyle/>
          <a:p>
            <a:pPr marL="0" indent="0">
              <a:buNone/>
            </a:pPr>
            <a:r>
              <a:rPr lang="el-GR" b="1" dirty="0">
                <a:solidFill>
                  <a:schemeClr val="dk1"/>
                </a:solidFill>
              </a:rPr>
              <a:t>Πλεονεκτήματα</a:t>
            </a:r>
            <a:endParaRPr b="1" dirty="0">
              <a:solidFill>
                <a:schemeClr val="dk1"/>
              </a:solidFill>
            </a:endParaRPr>
          </a:p>
          <a:p>
            <a:pPr indent="-436022">
              <a:spcBef>
                <a:spcPts val="1600"/>
              </a:spcBef>
              <a:buClr>
                <a:schemeClr val="dk1"/>
              </a:buClr>
              <a:buSzPts val="1550"/>
            </a:pPr>
            <a:r>
              <a:rPr lang="el-GR" dirty="0">
                <a:solidFill>
                  <a:schemeClr val="dk1"/>
                </a:solidFill>
              </a:rPr>
              <a:t>Κόστος</a:t>
            </a:r>
            <a:r>
              <a:rPr lang="en-GB" dirty="0">
                <a:solidFill>
                  <a:schemeClr val="dk1"/>
                </a:solidFill>
              </a:rPr>
              <a:t> </a:t>
            </a:r>
            <a:r>
              <a:rPr lang="el-GR" dirty="0">
                <a:solidFill>
                  <a:schemeClr val="dk1"/>
                </a:solidFill>
              </a:rPr>
              <a:t>επιτοκίων</a:t>
            </a:r>
            <a:endParaRPr dirty="0">
              <a:solidFill>
                <a:schemeClr val="dk1"/>
              </a:solidFill>
            </a:endParaRPr>
          </a:p>
          <a:p>
            <a:pPr indent="-436022">
              <a:buClr>
                <a:schemeClr val="dk1"/>
              </a:buClr>
              <a:buSzPts val="1550"/>
            </a:pPr>
            <a:r>
              <a:rPr lang="el-GR" dirty="0">
                <a:solidFill>
                  <a:schemeClr val="dk1"/>
                </a:solidFill>
              </a:rPr>
              <a:t>Δεν</a:t>
            </a:r>
            <a:r>
              <a:rPr lang="en-GB" dirty="0">
                <a:solidFill>
                  <a:schemeClr val="dk1"/>
                </a:solidFill>
              </a:rPr>
              <a:t> </a:t>
            </a:r>
            <a:r>
              <a:rPr lang="el-GR" dirty="0">
                <a:solidFill>
                  <a:schemeClr val="dk1"/>
                </a:solidFill>
              </a:rPr>
              <a:t>χάνονται</a:t>
            </a:r>
            <a:r>
              <a:rPr lang="en-GB" dirty="0">
                <a:solidFill>
                  <a:schemeClr val="dk1"/>
                </a:solidFill>
              </a:rPr>
              <a:t> εγγυήσεις, σε περίπτωση αποτυχίας του εγχειρήματος</a:t>
            </a:r>
            <a:endParaRPr dirty="0">
              <a:solidFill>
                <a:schemeClr val="dk1"/>
              </a:solidFill>
            </a:endParaRPr>
          </a:p>
          <a:p>
            <a:pPr indent="-436022">
              <a:buClr>
                <a:schemeClr val="dk1"/>
              </a:buClr>
              <a:buSzPts val="1550"/>
            </a:pPr>
            <a:r>
              <a:rPr lang="el-GR" dirty="0">
                <a:solidFill>
                  <a:schemeClr val="dk1"/>
                </a:solidFill>
              </a:rPr>
              <a:t>Πιο</a:t>
            </a:r>
            <a:r>
              <a:rPr lang="en-GB" dirty="0">
                <a:solidFill>
                  <a:schemeClr val="dk1"/>
                </a:solidFill>
              </a:rPr>
              <a:t> </a:t>
            </a:r>
            <a:r>
              <a:rPr lang="el-GR" dirty="0">
                <a:solidFill>
                  <a:schemeClr val="dk1"/>
                </a:solidFill>
              </a:rPr>
              <a:t>ελκυστικό</a:t>
            </a:r>
            <a:r>
              <a:rPr lang="en-GB" dirty="0">
                <a:solidFill>
                  <a:schemeClr val="dk1"/>
                </a:solidFill>
              </a:rPr>
              <a:t> </a:t>
            </a:r>
            <a:r>
              <a:rPr lang="el-GR" dirty="0">
                <a:solidFill>
                  <a:schemeClr val="dk1"/>
                </a:solidFill>
              </a:rPr>
              <a:t>μοντέλο</a:t>
            </a:r>
            <a:r>
              <a:rPr lang="en-GB" dirty="0">
                <a:solidFill>
                  <a:schemeClr val="dk1"/>
                </a:solidFill>
              </a:rPr>
              <a:t> από </a:t>
            </a:r>
            <a:r>
              <a:rPr lang="el-GR" dirty="0">
                <a:solidFill>
                  <a:schemeClr val="dk1"/>
                </a:solidFill>
              </a:rPr>
              <a:t>το</a:t>
            </a:r>
            <a:r>
              <a:rPr lang="en-GB" dirty="0">
                <a:solidFill>
                  <a:schemeClr val="dk1"/>
                </a:solidFill>
              </a:rPr>
              <a:t> </a:t>
            </a:r>
            <a:r>
              <a:rPr lang="el-GR" dirty="0">
                <a:solidFill>
                  <a:schemeClr val="dk1"/>
                </a:solidFill>
              </a:rPr>
              <a:t>δανεισμό</a:t>
            </a:r>
            <a:r>
              <a:rPr lang="en-GB" dirty="0">
                <a:solidFill>
                  <a:schemeClr val="dk1"/>
                </a:solidFill>
              </a:rPr>
              <a:t> </a:t>
            </a:r>
            <a:r>
              <a:rPr lang="el-GR" dirty="0">
                <a:solidFill>
                  <a:schemeClr val="dk1"/>
                </a:solidFill>
              </a:rPr>
              <a:t>για</a:t>
            </a:r>
            <a:r>
              <a:rPr lang="en-GB" dirty="0">
                <a:solidFill>
                  <a:schemeClr val="dk1"/>
                </a:solidFill>
              </a:rPr>
              <a:t> π</a:t>
            </a:r>
            <a:r>
              <a:rPr lang="en-GB" dirty="0" err="1">
                <a:solidFill>
                  <a:schemeClr val="dk1"/>
                </a:solidFill>
              </a:rPr>
              <a:t>ολλούς</a:t>
            </a:r>
            <a:r>
              <a:rPr lang="en-GB" dirty="0">
                <a:solidFill>
                  <a:schemeClr val="dk1"/>
                </a:solidFill>
              </a:rPr>
              <a:t> επ</a:t>
            </a:r>
            <a:r>
              <a:rPr lang="en-GB" dirty="0" err="1">
                <a:solidFill>
                  <a:schemeClr val="dk1"/>
                </a:solidFill>
              </a:rPr>
              <a:t>ενδυτές</a:t>
            </a:r>
            <a:endParaRPr lang="el-GR" dirty="0">
              <a:solidFill>
                <a:schemeClr val="dk1"/>
              </a:solidFill>
            </a:endParaRPr>
          </a:p>
          <a:p>
            <a:pPr marL="0" indent="0">
              <a:buClr>
                <a:schemeClr val="dk1"/>
              </a:buClr>
              <a:buSzPts val="1550"/>
              <a:buNone/>
            </a:pPr>
            <a:endParaRPr lang="el-GR" dirty="0">
              <a:solidFill>
                <a:schemeClr val="dk1"/>
              </a:solidFill>
            </a:endParaRPr>
          </a:p>
          <a:p>
            <a:pPr marL="0" indent="0">
              <a:buNone/>
            </a:pPr>
            <a:r>
              <a:rPr lang="el-GR" b="1" dirty="0">
                <a:solidFill>
                  <a:schemeClr val="dk1"/>
                </a:solidFill>
              </a:rPr>
              <a:t>Μειονεκτήματα</a:t>
            </a:r>
          </a:p>
          <a:p>
            <a:pPr indent="-436022">
              <a:spcBef>
                <a:spcPts val="1600"/>
              </a:spcBef>
              <a:buClr>
                <a:schemeClr val="dk1"/>
              </a:buClr>
              <a:buSzPts val="1550"/>
            </a:pPr>
            <a:r>
              <a:rPr lang="el-GR" dirty="0">
                <a:solidFill>
                  <a:schemeClr val="dk1"/>
                </a:solidFill>
              </a:rPr>
              <a:t>Περιορισμένος έλεγχος της εταιρείας από τα ιδρυτικά μέλη</a:t>
            </a:r>
          </a:p>
          <a:p>
            <a:pPr marL="442913" indent="-434975">
              <a:buClr>
                <a:schemeClr val="dk1"/>
              </a:buClr>
              <a:buSzPts val="1550"/>
            </a:pPr>
            <a:r>
              <a:rPr lang="el-GR" dirty="0">
                <a:solidFill>
                  <a:schemeClr val="dk1"/>
                </a:solidFill>
              </a:rPr>
              <a:t>Απαιτείται πολύ μεγάλη επένδυση χρόνου για τη συγγραφή μιας αίτησης, με πολύ μικρό ποσοστό επιτυχίας (1-300)</a:t>
            </a:r>
          </a:p>
          <a:p>
            <a:pPr marL="442913" indent="-434975">
              <a:buClr>
                <a:schemeClr val="dk1"/>
              </a:buClr>
              <a:buSzPts val="1550"/>
            </a:pPr>
            <a:r>
              <a:rPr lang="el-GR" dirty="0">
                <a:solidFill>
                  <a:schemeClr val="dk1"/>
                </a:solidFill>
              </a:rPr>
              <a:t>Απαιτείται πολύ καλό ιστορικό και επιτυχία της επιχείρησης ή φήμη των ιδρυτικών μελών, αλλιώς είναι σχεδόν αδύνατο να εξασφαλιστεί επένδυση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7"/>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l-GR" sz="3000" b="1" dirty="0">
                <a:solidFill>
                  <a:srgbClr val="660033"/>
                </a:solidFill>
              </a:rPr>
              <a:t>Δωρεές</a:t>
            </a:r>
            <a:r>
              <a:rPr lang="en-GB" sz="3000" b="1" dirty="0">
                <a:solidFill>
                  <a:srgbClr val="660033"/>
                </a:solidFill>
              </a:rPr>
              <a:t> </a:t>
            </a:r>
            <a:r>
              <a:rPr lang="el-GR" sz="3000" b="1" dirty="0">
                <a:solidFill>
                  <a:srgbClr val="660033"/>
                </a:solidFill>
              </a:rPr>
              <a:t>και</a:t>
            </a:r>
            <a:r>
              <a:rPr lang="en-GB" sz="3000" b="1" dirty="0">
                <a:solidFill>
                  <a:srgbClr val="660033"/>
                </a:solidFill>
              </a:rPr>
              <a:t> </a:t>
            </a:r>
            <a:r>
              <a:rPr lang="el-GR" sz="3000" b="1" dirty="0">
                <a:solidFill>
                  <a:srgbClr val="660033"/>
                </a:solidFill>
              </a:rPr>
              <a:t>διαγωνισμοί</a:t>
            </a:r>
            <a:r>
              <a:rPr lang="en-GB" sz="3000" b="1" dirty="0">
                <a:solidFill>
                  <a:srgbClr val="660033"/>
                </a:solidFill>
              </a:rPr>
              <a:t> </a:t>
            </a:r>
            <a:r>
              <a:rPr lang="el-GR" sz="3000" b="1" dirty="0">
                <a:solidFill>
                  <a:srgbClr val="660033"/>
                </a:solidFill>
              </a:rPr>
              <a:t>επιχειρηματικότητας</a:t>
            </a:r>
            <a:endParaRPr sz="3000" b="1" dirty="0">
              <a:solidFill>
                <a:srgbClr val="660033"/>
              </a:solidFill>
            </a:endParaRPr>
          </a:p>
        </p:txBody>
      </p:sp>
      <p:sp>
        <p:nvSpPr>
          <p:cNvPr id="535" name="Google Shape;535;p87"/>
          <p:cNvSpPr txBox="1">
            <a:spLocks noGrp="1"/>
          </p:cNvSpPr>
          <p:nvPr>
            <p:ph idx="1"/>
          </p:nvPr>
        </p:nvSpPr>
        <p:spPr>
          <a:prstGeom prst="rect">
            <a:avLst/>
          </a:prstGeom>
        </p:spPr>
        <p:txBody>
          <a:bodyPr spcFirstLastPara="1" vert="horz" wrap="square" lIns="121900" tIns="121900" rIns="121900" bIns="121900" rtlCol="0" anchor="t" anchorCtr="0">
            <a:normAutofit/>
          </a:bodyPr>
          <a:lstStyle/>
          <a:p>
            <a:pPr marL="0" indent="0">
              <a:buNone/>
            </a:pPr>
            <a:r>
              <a:rPr lang="el-GR" dirty="0">
                <a:solidFill>
                  <a:schemeClr val="dk1"/>
                </a:solidFill>
              </a:rPr>
              <a:t>Οι</a:t>
            </a:r>
            <a:r>
              <a:rPr lang="en-GB" dirty="0">
                <a:solidFill>
                  <a:schemeClr val="dk1"/>
                </a:solidFill>
              </a:rPr>
              <a:t> </a:t>
            </a:r>
            <a:r>
              <a:rPr lang="el-GR" dirty="0">
                <a:solidFill>
                  <a:schemeClr val="dk1"/>
                </a:solidFill>
              </a:rPr>
              <a:t>δωρεές</a:t>
            </a:r>
            <a:r>
              <a:rPr lang="en-GB" dirty="0">
                <a:solidFill>
                  <a:schemeClr val="dk1"/>
                </a:solidFill>
              </a:rPr>
              <a:t> </a:t>
            </a:r>
            <a:r>
              <a:rPr lang="el-GR" dirty="0">
                <a:solidFill>
                  <a:schemeClr val="dk1"/>
                </a:solidFill>
              </a:rPr>
              <a:t>και</a:t>
            </a:r>
            <a:r>
              <a:rPr lang="en-GB" dirty="0">
                <a:solidFill>
                  <a:schemeClr val="dk1"/>
                </a:solidFill>
              </a:rPr>
              <a:t> </a:t>
            </a:r>
            <a:r>
              <a:rPr lang="el-GR" dirty="0">
                <a:solidFill>
                  <a:schemeClr val="dk1"/>
                </a:solidFill>
              </a:rPr>
              <a:t>οι</a:t>
            </a:r>
            <a:r>
              <a:rPr lang="en-GB" dirty="0">
                <a:solidFill>
                  <a:schemeClr val="dk1"/>
                </a:solidFill>
              </a:rPr>
              <a:t> </a:t>
            </a:r>
            <a:r>
              <a:rPr lang="el-GR" dirty="0">
                <a:solidFill>
                  <a:schemeClr val="dk1"/>
                </a:solidFill>
              </a:rPr>
              <a:t>διαγωνισμοί</a:t>
            </a:r>
            <a:r>
              <a:rPr lang="en-GB" dirty="0">
                <a:solidFill>
                  <a:schemeClr val="dk1"/>
                </a:solidFill>
              </a:rPr>
              <a:t> επιχειρηματικότητας, αλλιώς επιδοτήσεις, είναι ένα είδος χρηματοδότησης που προκύπτει από κρατικούς ή ιδιωτικούς, συνήθως φιλανθρωπικούς φορείς, που διοχετεύονται σε δράσεις με συγκεκριμένο στόχο.</a:t>
            </a:r>
            <a:endParaRPr dirty="0">
              <a:solidFill>
                <a:schemeClr val="dk1"/>
              </a:solidFill>
            </a:endParaRPr>
          </a:p>
          <a:p>
            <a:pPr marL="0" indent="0">
              <a:spcBef>
                <a:spcPts val="1333"/>
              </a:spcBef>
              <a:buNone/>
            </a:pPr>
            <a:endParaRPr dirty="0">
              <a:solidFill>
                <a:schemeClr val="dk1"/>
              </a:solidFill>
            </a:endParaRPr>
          </a:p>
          <a:p>
            <a:pPr marL="0" indent="0">
              <a:spcBef>
                <a:spcPts val="1333"/>
              </a:spcBef>
              <a:spcAft>
                <a:spcPts val="1333"/>
              </a:spcAft>
              <a:buNone/>
            </a:pPr>
            <a:r>
              <a:rPr lang="el-GR" dirty="0">
                <a:solidFill>
                  <a:schemeClr val="dk1"/>
                </a:solidFill>
              </a:rPr>
              <a:t>Οι</a:t>
            </a:r>
            <a:r>
              <a:rPr lang="en-GB" dirty="0">
                <a:solidFill>
                  <a:schemeClr val="dk1"/>
                </a:solidFill>
              </a:rPr>
              <a:t> </a:t>
            </a:r>
            <a:r>
              <a:rPr lang="el-GR" dirty="0">
                <a:solidFill>
                  <a:schemeClr val="dk1"/>
                </a:solidFill>
              </a:rPr>
              <a:t>πόροι</a:t>
            </a:r>
            <a:r>
              <a:rPr lang="en-GB" dirty="0">
                <a:solidFill>
                  <a:schemeClr val="dk1"/>
                </a:solidFill>
              </a:rPr>
              <a:t> </a:t>
            </a:r>
            <a:r>
              <a:rPr lang="el-GR" dirty="0">
                <a:solidFill>
                  <a:schemeClr val="dk1"/>
                </a:solidFill>
              </a:rPr>
              <a:t>που</a:t>
            </a:r>
            <a:r>
              <a:rPr lang="en-GB" dirty="0">
                <a:solidFill>
                  <a:schemeClr val="dk1"/>
                </a:solidFill>
              </a:rPr>
              <a:t> </a:t>
            </a:r>
            <a:r>
              <a:rPr lang="el-GR" dirty="0">
                <a:solidFill>
                  <a:schemeClr val="dk1"/>
                </a:solidFill>
              </a:rPr>
              <a:t>διανείμουν</a:t>
            </a:r>
            <a:r>
              <a:rPr lang="en-GB" dirty="0">
                <a:solidFill>
                  <a:schemeClr val="dk1"/>
                </a:solidFill>
              </a:rPr>
              <a:t> αφορούν ανάπτυξη υποδομών, ερευνητικά έργα ή προσθήκη επιπλέον χρηματικών πόρων για την εκκίνηση νέων εγχειρημάτων.</a:t>
            </a:r>
            <a:endParaRPr dirty="0">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8"/>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l-GR" sz="3000" b="1" dirty="0">
                <a:solidFill>
                  <a:srgbClr val="660033"/>
                </a:solidFill>
              </a:rPr>
              <a:t>Επιδοτήσεις</a:t>
            </a:r>
            <a:r>
              <a:rPr lang="en-GB" sz="3000" b="1" dirty="0">
                <a:solidFill>
                  <a:srgbClr val="660033"/>
                </a:solidFill>
              </a:rPr>
              <a:t> </a:t>
            </a:r>
            <a:r>
              <a:rPr lang="el-GR" sz="3000" b="1" dirty="0">
                <a:solidFill>
                  <a:srgbClr val="660033"/>
                </a:solidFill>
              </a:rPr>
              <a:t>και</a:t>
            </a:r>
            <a:r>
              <a:rPr lang="en-GB" sz="3000" b="1" dirty="0">
                <a:solidFill>
                  <a:srgbClr val="660033"/>
                </a:solidFill>
              </a:rPr>
              <a:t> </a:t>
            </a:r>
            <a:r>
              <a:rPr lang="el-GR" sz="3000" b="1" dirty="0">
                <a:solidFill>
                  <a:srgbClr val="660033"/>
                </a:solidFill>
              </a:rPr>
              <a:t>διαγωνισμοί</a:t>
            </a:r>
            <a:r>
              <a:rPr lang="en-GB" sz="3000" b="1" dirty="0">
                <a:solidFill>
                  <a:srgbClr val="660033"/>
                </a:solidFill>
              </a:rPr>
              <a:t> επιχειρηματικότητας στην Ελλάδα</a:t>
            </a:r>
            <a:endParaRPr sz="3000" b="1" dirty="0">
              <a:solidFill>
                <a:srgbClr val="660033"/>
              </a:solidFill>
            </a:endParaRPr>
          </a:p>
        </p:txBody>
      </p:sp>
      <p:sp>
        <p:nvSpPr>
          <p:cNvPr id="541" name="Google Shape;541;p88"/>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GB" sz="1600" b="1" dirty="0">
                <a:solidFill>
                  <a:schemeClr val="dk1"/>
                </a:solidFill>
              </a:rPr>
              <a:t>The People’ s Trust: </a:t>
            </a:r>
            <a:r>
              <a:rPr lang="el-GR" sz="1600" dirty="0">
                <a:solidFill>
                  <a:schemeClr val="dk1"/>
                </a:solidFill>
              </a:rPr>
              <a:t>Μικρό </a:t>
            </a:r>
            <a:r>
              <a:rPr lang="en-GB" sz="1600" dirty="0">
                <a:solidFill>
                  <a:schemeClr val="dk1"/>
                </a:solidFill>
              </a:rPr>
              <a:t>-</a:t>
            </a:r>
            <a:r>
              <a:rPr lang="el-GR" sz="1600" dirty="0">
                <a:solidFill>
                  <a:schemeClr val="dk1"/>
                </a:solidFill>
              </a:rPr>
              <a:t> χρηματοδοτήσεις</a:t>
            </a:r>
            <a:r>
              <a:rPr lang="en-GB" sz="1600" dirty="0">
                <a:solidFill>
                  <a:schemeClr val="dk1"/>
                </a:solidFill>
              </a:rPr>
              <a:t> σε πολύ μικρούς επιχειρηματίες από υπο-εκπροσωπούμενες ομάδες</a:t>
            </a:r>
            <a:endParaRPr sz="1600" dirty="0">
              <a:solidFill>
                <a:schemeClr val="dk1"/>
              </a:solidFill>
            </a:endParaRPr>
          </a:p>
          <a:p>
            <a:pPr marL="0" indent="0">
              <a:spcBef>
                <a:spcPts val="1333"/>
              </a:spcBef>
              <a:buNone/>
            </a:pPr>
            <a:r>
              <a:rPr lang="en-GB" sz="1600" b="1" dirty="0">
                <a:solidFill>
                  <a:schemeClr val="dk1"/>
                </a:solidFill>
              </a:rPr>
              <a:t>Hellenic Entrepreneurship Award: </a:t>
            </a:r>
            <a:r>
              <a:rPr lang="el-GR" sz="1600" dirty="0">
                <a:solidFill>
                  <a:schemeClr val="dk1"/>
                </a:solidFill>
              </a:rPr>
              <a:t>Διαγωνισμός</a:t>
            </a:r>
            <a:r>
              <a:rPr lang="en-GB" sz="1600" dirty="0">
                <a:solidFill>
                  <a:schemeClr val="dk1"/>
                </a:solidFill>
              </a:rPr>
              <a:t> για Έλληνες επιχειρηματίες</a:t>
            </a:r>
            <a:endParaRPr sz="1600" dirty="0">
              <a:solidFill>
                <a:schemeClr val="dk1"/>
              </a:solidFill>
            </a:endParaRPr>
          </a:p>
          <a:p>
            <a:pPr marL="0" indent="0">
              <a:spcBef>
                <a:spcPts val="1333"/>
              </a:spcBef>
              <a:buNone/>
            </a:pPr>
            <a:r>
              <a:rPr lang="en-GB" sz="1600" b="1" dirty="0">
                <a:solidFill>
                  <a:schemeClr val="dk1"/>
                </a:solidFill>
              </a:rPr>
              <a:t>Innovation &amp; Technology Competition:</a:t>
            </a:r>
            <a:r>
              <a:rPr lang="en-GB" sz="1600" dirty="0">
                <a:solidFill>
                  <a:schemeClr val="dk1"/>
                </a:solidFill>
              </a:rPr>
              <a:t> </a:t>
            </a:r>
            <a:r>
              <a:rPr lang="el-GR" sz="1600" dirty="0">
                <a:solidFill>
                  <a:schemeClr val="dk1"/>
                </a:solidFill>
              </a:rPr>
              <a:t>Διαγωνισμός</a:t>
            </a:r>
            <a:r>
              <a:rPr lang="en-GB" sz="1600" dirty="0">
                <a:solidFill>
                  <a:schemeClr val="dk1"/>
                </a:solidFill>
              </a:rPr>
              <a:t> της Τράπεζας της Ελλάδος από το 2010</a:t>
            </a:r>
            <a:endParaRPr sz="1600" dirty="0">
              <a:solidFill>
                <a:schemeClr val="dk1"/>
              </a:solidFill>
            </a:endParaRPr>
          </a:p>
          <a:p>
            <a:pPr marL="0" indent="0">
              <a:spcBef>
                <a:spcPts val="1333"/>
              </a:spcBef>
              <a:buNone/>
            </a:pPr>
            <a:r>
              <a:rPr lang="en-GB" sz="1600" b="1" dirty="0">
                <a:solidFill>
                  <a:schemeClr val="dk1"/>
                </a:solidFill>
              </a:rPr>
              <a:t>Impact Hub Athens: </a:t>
            </a:r>
            <a:r>
              <a:rPr lang="el-GR" sz="1600" dirty="0">
                <a:solidFill>
                  <a:schemeClr val="dk1"/>
                </a:solidFill>
              </a:rPr>
              <a:t>Προγράμματα</a:t>
            </a:r>
            <a:r>
              <a:rPr lang="en-GB" sz="1600" dirty="0">
                <a:solidFill>
                  <a:schemeClr val="dk1"/>
                </a:solidFill>
              </a:rPr>
              <a:t> ενίσχυσης της επιχειρηματικότητας, με βραβεία- χρηματοδότηση σποράς</a:t>
            </a:r>
            <a:endParaRPr sz="1600" dirty="0">
              <a:solidFill>
                <a:schemeClr val="dk1"/>
              </a:solidFill>
            </a:endParaRPr>
          </a:p>
          <a:p>
            <a:pPr marL="0" indent="0">
              <a:spcBef>
                <a:spcPts val="1333"/>
              </a:spcBef>
              <a:buNone/>
            </a:pPr>
            <a:r>
              <a:rPr lang="el-GR" sz="1600" b="1" dirty="0">
                <a:solidFill>
                  <a:schemeClr val="dk1"/>
                </a:solidFill>
              </a:rPr>
              <a:t>Προγράμματα</a:t>
            </a:r>
            <a:r>
              <a:rPr lang="en-GB" sz="1600" b="1" dirty="0">
                <a:solidFill>
                  <a:schemeClr val="dk1"/>
                </a:solidFill>
              </a:rPr>
              <a:t> ΕΣΠΑ/ Leader:</a:t>
            </a:r>
            <a:r>
              <a:rPr lang="en-GB" sz="1600" dirty="0">
                <a:solidFill>
                  <a:schemeClr val="dk1"/>
                </a:solidFill>
              </a:rPr>
              <a:t> Προγράμματα ενίσχυσης επιχειρήσεων που δραστηριοποιούνται διαφορετικούς τομείς σε εθνικό ή περιφερειακό επίπεδο</a:t>
            </a:r>
            <a:endParaRPr sz="1600" dirty="0">
              <a:solidFill>
                <a:schemeClr val="dk1"/>
              </a:solidFill>
            </a:endParaRPr>
          </a:p>
          <a:p>
            <a:pPr marL="0" indent="0">
              <a:spcBef>
                <a:spcPts val="1333"/>
              </a:spcBef>
              <a:buNone/>
            </a:pPr>
            <a:r>
              <a:rPr lang="el-GR" sz="1600" b="1" dirty="0">
                <a:solidFill>
                  <a:schemeClr val="dk1"/>
                </a:solidFill>
              </a:rPr>
              <a:t>Προγράμματα</a:t>
            </a:r>
            <a:r>
              <a:rPr lang="en-GB" sz="1600" b="1" dirty="0">
                <a:solidFill>
                  <a:schemeClr val="dk1"/>
                </a:solidFill>
              </a:rPr>
              <a:t> ΔΥΠΑ: </a:t>
            </a:r>
            <a:r>
              <a:rPr lang="en-GB" sz="1600" dirty="0">
                <a:solidFill>
                  <a:schemeClr val="dk1"/>
                </a:solidFill>
              </a:rPr>
              <a:t>προγράμματα κατάρτισης προσωπικού ή επιδότησης νέων εργαζομένων με υψηλό ποσοστό κάλυψης από το κράτος και στόχο την απορρόφηση ανέργων</a:t>
            </a:r>
            <a:endParaRPr sz="1600" dirty="0">
              <a:solidFill>
                <a:schemeClr val="dk1"/>
              </a:solidFill>
            </a:endParaRPr>
          </a:p>
          <a:p>
            <a:pPr marL="0" indent="0">
              <a:spcBef>
                <a:spcPts val="1333"/>
              </a:spcBef>
              <a:buNone/>
            </a:pPr>
            <a:endParaRPr sz="1600" dirty="0">
              <a:solidFill>
                <a:schemeClr val="dk1"/>
              </a:solidFill>
            </a:endParaRPr>
          </a:p>
          <a:p>
            <a:pPr marL="0" indent="0">
              <a:spcBef>
                <a:spcPts val="1333"/>
              </a:spcBef>
              <a:buClr>
                <a:srgbClr val="FF0000"/>
              </a:buClr>
              <a:buSzPct val="100000"/>
              <a:buNone/>
            </a:pPr>
            <a:r>
              <a:rPr lang="en-GB" sz="1600" dirty="0">
                <a:solidFill>
                  <a:srgbClr val="FF0000"/>
                </a:solidFill>
              </a:rPr>
              <a:t>Τα </a:t>
            </a:r>
            <a:r>
              <a:rPr lang="el-GR" sz="1600" dirty="0">
                <a:solidFill>
                  <a:srgbClr val="FF0000"/>
                </a:solidFill>
              </a:rPr>
              <a:t>ελληνικά</a:t>
            </a:r>
            <a:r>
              <a:rPr lang="en-GB" sz="1600" dirty="0">
                <a:solidFill>
                  <a:srgbClr val="FF0000"/>
                </a:solidFill>
              </a:rPr>
              <a:t> </a:t>
            </a:r>
            <a:r>
              <a:rPr lang="el-GR" sz="1600" dirty="0">
                <a:solidFill>
                  <a:srgbClr val="FF0000"/>
                </a:solidFill>
              </a:rPr>
              <a:t>φιλανθρωπικά</a:t>
            </a:r>
            <a:r>
              <a:rPr lang="en-GB" sz="1600" dirty="0">
                <a:solidFill>
                  <a:srgbClr val="FF0000"/>
                </a:solidFill>
              </a:rPr>
              <a:t> ιδρύματα δεν υποστηρίζουν επιχειρηματικα εγχειρήματα</a:t>
            </a:r>
            <a:endParaRPr sz="1600" dirty="0">
              <a:solidFill>
                <a:srgbClr val="FF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9"/>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l-GR" sz="3000" b="1" dirty="0">
                <a:solidFill>
                  <a:srgbClr val="660033"/>
                </a:solidFill>
              </a:rPr>
              <a:t>Πλεονεκτήματα</a:t>
            </a:r>
            <a:r>
              <a:rPr lang="en-GB" sz="3000" b="1" dirty="0">
                <a:solidFill>
                  <a:srgbClr val="660033"/>
                </a:solidFill>
              </a:rPr>
              <a:t> </a:t>
            </a:r>
            <a:r>
              <a:rPr lang="el-GR" sz="3000" b="1" dirty="0">
                <a:solidFill>
                  <a:srgbClr val="660033"/>
                </a:solidFill>
              </a:rPr>
              <a:t>και</a:t>
            </a:r>
            <a:r>
              <a:rPr lang="en-GB" sz="3000" b="1" dirty="0">
                <a:solidFill>
                  <a:srgbClr val="660033"/>
                </a:solidFill>
              </a:rPr>
              <a:t> μειονεκτήματα των δωρεών</a:t>
            </a:r>
            <a:endParaRPr sz="3000" b="1" dirty="0">
              <a:solidFill>
                <a:srgbClr val="660033"/>
              </a:solidFill>
            </a:endParaRPr>
          </a:p>
        </p:txBody>
      </p:sp>
      <p:sp>
        <p:nvSpPr>
          <p:cNvPr id="547" name="Google Shape;547;p89"/>
          <p:cNvSpPr txBox="1">
            <a:spLocks noGrp="1"/>
          </p:cNvSpPr>
          <p:nvPr>
            <p:ph idx="1"/>
          </p:nvPr>
        </p:nvSpPr>
        <p:spPr>
          <a:xfrm>
            <a:off x="2513798" y="2011051"/>
            <a:ext cx="8915400" cy="3777622"/>
          </a:xfrm>
          <a:prstGeom prst="rect">
            <a:avLst/>
          </a:prstGeom>
        </p:spPr>
        <p:txBody>
          <a:bodyPr spcFirstLastPara="1" vert="horz" wrap="square" lIns="121900" tIns="121900" rIns="121900" bIns="121900" rtlCol="0" anchor="t" anchorCtr="0">
            <a:noAutofit/>
          </a:bodyPr>
          <a:lstStyle/>
          <a:p>
            <a:pPr marL="0" indent="0">
              <a:buNone/>
            </a:pPr>
            <a:r>
              <a:rPr lang="el-GR" b="1" dirty="0">
                <a:solidFill>
                  <a:schemeClr val="dk1"/>
                </a:solidFill>
              </a:rPr>
              <a:t>Πλεονεκτήματα</a:t>
            </a:r>
            <a:endParaRPr b="1" dirty="0">
              <a:solidFill>
                <a:schemeClr val="dk1"/>
              </a:solidFill>
            </a:endParaRPr>
          </a:p>
          <a:p>
            <a:pPr indent="-436022">
              <a:spcBef>
                <a:spcPts val="1600"/>
              </a:spcBef>
              <a:buClr>
                <a:schemeClr val="dk1"/>
              </a:buClr>
              <a:buSzPts val="1550"/>
            </a:pPr>
            <a:r>
              <a:rPr lang="el-GR" dirty="0">
                <a:solidFill>
                  <a:schemeClr val="dk1"/>
                </a:solidFill>
              </a:rPr>
              <a:t>Δωρεάν</a:t>
            </a:r>
            <a:r>
              <a:rPr lang="en-GB" dirty="0">
                <a:solidFill>
                  <a:schemeClr val="dk1"/>
                </a:solidFill>
              </a:rPr>
              <a:t> </a:t>
            </a:r>
            <a:r>
              <a:rPr lang="el-GR" dirty="0">
                <a:solidFill>
                  <a:schemeClr val="dk1"/>
                </a:solidFill>
              </a:rPr>
              <a:t>χρήματα</a:t>
            </a:r>
            <a:r>
              <a:rPr lang="en-GB" dirty="0">
                <a:solidFill>
                  <a:schemeClr val="dk1"/>
                </a:solidFill>
              </a:rPr>
              <a:t> χωρίς υποχρέωση αποπληρωμής</a:t>
            </a:r>
            <a:endParaRPr lang="el-GR" dirty="0">
              <a:solidFill>
                <a:schemeClr val="dk1"/>
              </a:solidFill>
            </a:endParaRPr>
          </a:p>
          <a:p>
            <a:pPr marL="0" indent="0">
              <a:spcBef>
                <a:spcPts val="1600"/>
              </a:spcBef>
              <a:buClr>
                <a:schemeClr val="dk1"/>
              </a:buClr>
              <a:buSzPts val="1550"/>
              <a:buNone/>
            </a:pPr>
            <a:endParaRPr lang="el-GR" dirty="0">
              <a:solidFill>
                <a:schemeClr val="dk1"/>
              </a:solidFill>
            </a:endParaRPr>
          </a:p>
          <a:p>
            <a:pPr marL="0" indent="0">
              <a:buNone/>
            </a:pPr>
            <a:r>
              <a:rPr lang="el-GR" b="1" dirty="0">
                <a:solidFill>
                  <a:schemeClr val="dk1"/>
                </a:solidFill>
              </a:rPr>
              <a:t>Μειονεκτήματα</a:t>
            </a:r>
          </a:p>
          <a:p>
            <a:pPr indent="-436022">
              <a:spcBef>
                <a:spcPts val="1600"/>
              </a:spcBef>
              <a:buClr>
                <a:schemeClr val="dk1"/>
              </a:buClr>
              <a:buSzPts val="1550"/>
            </a:pPr>
            <a:r>
              <a:rPr lang="el-GR" dirty="0">
                <a:solidFill>
                  <a:schemeClr val="dk1"/>
                </a:solidFill>
              </a:rPr>
              <a:t>Περιορισμένη πρόσβαση λόγω του υψηλού ανταγωνισμού των αιτήσεων</a:t>
            </a:r>
          </a:p>
          <a:p>
            <a:pPr marL="442913" indent="-434975">
              <a:buClr>
                <a:schemeClr val="dk1"/>
              </a:buClr>
              <a:buSzPts val="1550"/>
            </a:pPr>
            <a:r>
              <a:rPr lang="el-GR" dirty="0">
                <a:solidFill>
                  <a:schemeClr val="dk1"/>
                </a:solidFill>
              </a:rPr>
              <a:t>Απαιτείται πολύ μεγάλη επένδυση χρόνου για τη συγγραφή μιας αίτησης, με πολύ μικρό ποσοστό επιτυχίας (10%)</a:t>
            </a:r>
          </a:p>
          <a:p>
            <a:pPr marL="434975" indent="-434975">
              <a:buClr>
                <a:schemeClr val="dk1"/>
              </a:buClr>
              <a:buSzPts val="1550"/>
            </a:pPr>
            <a:r>
              <a:rPr lang="el-GR" dirty="0">
                <a:solidFill>
                  <a:schemeClr val="dk1"/>
                </a:solidFill>
              </a:rPr>
              <a:t>Απαιτούνται ειδικά κριτήρια, ανάλογα με το στόχο του καλέσματος και του φιλανθρωπικού ιδρύματος, καθώς και το είδος της χρηματοδότησης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90"/>
          <p:cNvSpPr txBox="1">
            <a:spLocks noGrp="1"/>
          </p:cNvSpPr>
          <p:nvPr>
            <p:ph type="title"/>
          </p:nvPr>
        </p:nvSpPr>
        <p:spPr>
          <a:xfrm>
            <a:off x="2592925" y="624110"/>
            <a:ext cx="8911687" cy="808764"/>
          </a:xfrm>
          <a:prstGeom prst="rect">
            <a:avLst/>
          </a:prstGeom>
        </p:spPr>
        <p:txBody>
          <a:bodyPr spcFirstLastPara="1" vert="horz" wrap="square" lIns="121900" tIns="121900" rIns="121900" bIns="121900" rtlCol="0" anchor="t" anchorCtr="0">
            <a:normAutofit/>
          </a:bodyPr>
          <a:lstStyle/>
          <a:p>
            <a:r>
              <a:rPr lang="en-GB" sz="3000" b="1" dirty="0">
                <a:solidFill>
                  <a:srgbClr val="660033"/>
                </a:solidFill>
              </a:rPr>
              <a:t>Bootstrapping</a:t>
            </a:r>
            <a:endParaRPr sz="3000" b="1" dirty="0">
              <a:solidFill>
                <a:srgbClr val="660033"/>
              </a:solidFill>
            </a:endParaRPr>
          </a:p>
        </p:txBody>
      </p:sp>
      <p:sp>
        <p:nvSpPr>
          <p:cNvPr id="554" name="Google Shape;554;p90"/>
          <p:cNvSpPr txBox="1">
            <a:spLocks noGrp="1"/>
          </p:cNvSpPr>
          <p:nvPr>
            <p:ph idx="1"/>
          </p:nvPr>
        </p:nvSpPr>
        <p:spPr>
          <a:xfrm>
            <a:off x="2592925" y="2020479"/>
            <a:ext cx="8915400" cy="3777622"/>
          </a:xfrm>
          <a:prstGeom prst="rect">
            <a:avLst/>
          </a:prstGeom>
        </p:spPr>
        <p:txBody>
          <a:bodyPr spcFirstLastPara="1" vert="horz" wrap="square" lIns="121900" tIns="121900" rIns="121900" bIns="121900" rtlCol="0" anchor="t" anchorCtr="0">
            <a:normAutofit/>
          </a:bodyPr>
          <a:lstStyle/>
          <a:p>
            <a:pPr marL="0" indent="0">
              <a:spcAft>
                <a:spcPts val="1333"/>
              </a:spcAft>
              <a:buNone/>
            </a:pPr>
            <a:r>
              <a:rPr lang="en-GB" dirty="0">
                <a:solidFill>
                  <a:schemeClr val="dk1"/>
                </a:solidFill>
              </a:rPr>
              <a:t>Bootstrapping </a:t>
            </a:r>
            <a:r>
              <a:rPr lang="el-GR" dirty="0">
                <a:solidFill>
                  <a:schemeClr val="dk1"/>
                </a:solidFill>
              </a:rPr>
              <a:t>συμβαίνει</a:t>
            </a:r>
            <a:r>
              <a:rPr lang="en-GB" dirty="0">
                <a:solidFill>
                  <a:schemeClr val="dk1"/>
                </a:solidFill>
              </a:rPr>
              <a:t> όταν μία εταιρεία μεγαλώνει με ελάχιστη ή καθόλου εξωτερική οικονομική στήριξη. </a:t>
            </a:r>
            <a:r>
              <a:rPr lang="el-GR" dirty="0">
                <a:solidFill>
                  <a:schemeClr val="dk1"/>
                </a:solidFill>
              </a:rPr>
              <a:t>Απαιτεί</a:t>
            </a:r>
            <a:r>
              <a:rPr lang="en-GB" dirty="0">
                <a:solidFill>
                  <a:schemeClr val="dk1"/>
                </a:solidFill>
              </a:rPr>
              <a:t> </a:t>
            </a:r>
            <a:r>
              <a:rPr lang="el-GR" dirty="0">
                <a:solidFill>
                  <a:schemeClr val="dk1"/>
                </a:solidFill>
              </a:rPr>
              <a:t>ότι</a:t>
            </a:r>
            <a:r>
              <a:rPr lang="en-GB" dirty="0">
                <a:solidFill>
                  <a:schemeClr val="dk1"/>
                </a:solidFill>
              </a:rPr>
              <a:t> τα </a:t>
            </a:r>
            <a:r>
              <a:rPr lang="el-GR" dirty="0">
                <a:solidFill>
                  <a:schemeClr val="dk1"/>
                </a:solidFill>
              </a:rPr>
              <a:t>ιδρυτικά</a:t>
            </a:r>
            <a:r>
              <a:rPr lang="en-GB" dirty="0">
                <a:solidFill>
                  <a:schemeClr val="dk1"/>
                </a:solidFill>
              </a:rPr>
              <a:t> </a:t>
            </a:r>
            <a:r>
              <a:rPr lang="el-GR" dirty="0">
                <a:solidFill>
                  <a:schemeClr val="dk1"/>
                </a:solidFill>
              </a:rPr>
              <a:t>μέλη</a:t>
            </a:r>
            <a:r>
              <a:rPr lang="en-GB" dirty="0">
                <a:solidFill>
                  <a:schemeClr val="dk1"/>
                </a:solidFill>
              </a:rPr>
              <a:t> </a:t>
            </a:r>
            <a:r>
              <a:rPr lang="el-GR" dirty="0">
                <a:solidFill>
                  <a:schemeClr val="dk1"/>
                </a:solidFill>
              </a:rPr>
              <a:t>επενδύουν</a:t>
            </a:r>
            <a:r>
              <a:rPr lang="en-GB" dirty="0">
                <a:solidFill>
                  <a:schemeClr val="dk1"/>
                </a:solidFill>
              </a:rPr>
              <a:t> </a:t>
            </a:r>
            <a:r>
              <a:rPr lang="el-GR" dirty="0">
                <a:solidFill>
                  <a:schemeClr val="dk1"/>
                </a:solidFill>
              </a:rPr>
              <a:t>ίδια</a:t>
            </a:r>
            <a:r>
              <a:rPr lang="en-GB" dirty="0">
                <a:solidFill>
                  <a:schemeClr val="dk1"/>
                </a:solidFill>
              </a:rPr>
              <a:t> χρήματα και συλλέγουν πόρους από προσωπικές επαφές και δίκτυα. (3F = Friends, Fools, Family)</a:t>
            </a:r>
            <a:endParaRPr dirty="0">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91"/>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l-GR" sz="3000" b="1" dirty="0">
                <a:solidFill>
                  <a:srgbClr val="660033"/>
                </a:solidFill>
              </a:rPr>
              <a:t>Πλεονεκτήματα</a:t>
            </a:r>
            <a:r>
              <a:rPr lang="en-GB" sz="3000" b="1" dirty="0">
                <a:solidFill>
                  <a:srgbClr val="660033"/>
                </a:solidFill>
              </a:rPr>
              <a:t> </a:t>
            </a:r>
            <a:r>
              <a:rPr lang="el-GR" sz="3000" b="1" dirty="0">
                <a:solidFill>
                  <a:srgbClr val="660033"/>
                </a:solidFill>
              </a:rPr>
              <a:t>και</a:t>
            </a:r>
            <a:r>
              <a:rPr lang="en-GB" sz="3000" b="1" dirty="0">
                <a:solidFill>
                  <a:srgbClr val="660033"/>
                </a:solidFill>
              </a:rPr>
              <a:t> μειονεκτήματα του Bootstraping</a:t>
            </a:r>
            <a:endParaRPr sz="3000" b="1" dirty="0">
              <a:solidFill>
                <a:srgbClr val="660033"/>
              </a:solidFill>
            </a:endParaRPr>
          </a:p>
        </p:txBody>
      </p:sp>
      <p:sp>
        <p:nvSpPr>
          <p:cNvPr id="560" name="Google Shape;560;p91"/>
          <p:cNvSpPr txBox="1">
            <a:spLocks noGrp="1"/>
          </p:cNvSpPr>
          <p:nvPr>
            <p:ph idx="1"/>
          </p:nvPr>
        </p:nvSpPr>
        <p:spPr>
          <a:prstGeom prst="rect">
            <a:avLst/>
          </a:prstGeom>
        </p:spPr>
        <p:txBody>
          <a:bodyPr spcFirstLastPara="1" vert="horz" wrap="square" lIns="121900" tIns="121900" rIns="121900" bIns="121900" rtlCol="0" anchor="t" anchorCtr="0">
            <a:normAutofit/>
          </a:bodyPr>
          <a:lstStyle/>
          <a:p>
            <a:pPr marL="0" indent="0">
              <a:buNone/>
            </a:pPr>
            <a:r>
              <a:rPr lang="el-GR" sz="2067" b="1" dirty="0">
                <a:solidFill>
                  <a:schemeClr val="dk1"/>
                </a:solidFill>
              </a:rPr>
              <a:t>Πλεονεκτήματα</a:t>
            </a:r>
            <a:endParaRPr sz="2067" b="1" dirty="0">
              <a:solidFill>
                <a:schemeClr val="dk1"/>
              </a:solidFill>
            </a:endParaRPr>
          </a:p>
          <a:p>
            <a:pPr indent="-436022">
              <a:spcBef>
                <a:spcPts val="1600"/>
              </a:spcBef>
              <a:buClr>
                <a:schemeClr val="dk1"/>
              </a:buClr>
              <a:buSzPts val="1550"/>
            </a:pPr>
            <a:r>
              <a:rPr lang="el-GR" sz="2067" dirty="0">
                <a:solidFill>
                  <a:schemeClr val="dk1"/>
                </a:solidFill>
              </a:rPr>
              <a:t>Διατηρείται</a:t>
            </a:r>
            <a:r>
              <a:rPr lang="en-GB" sz="2067" dirty="0">
                <a:solidFill>
                  <a:schemeClr val="dk1"/>
                </a:solidFill>
              </a:rPr>
              <a:t> η ιδιοκτησία και ο έλεγχος της επιχείρησης</a:t>
            </a:r>
            <a:endParaRPr sz="2067" dirty="0">
              <a:solidFill>
                <a:schemeClr val="dk1"/>
              </a:solidFill>
            </a:endParaRPr>
          </a:p>
          <a:p>
            <a:pPr marL="434975" indent="-434975">
              <a:buClr>
                <a:schemeClr val="dk1"/>
              </a:buClr>
              <a:buSzPts val="1550"/>
              <a:tabLst>
                <a:tab pos="442913" algn="l"/>
              </a:tabLst>
            </a:pPr>
            <a:r>
              <a:rPr lang="el-GR" sz="2067" dirty="0">
                <a:solidFill>
                  <a:schemeClr val="dk1"/>
                </a:solidFill>
              </a:rPr>
              <a:t>Μειώνεται</a:t>
            </a:r>
            <a:r>
              <a:rPr lang="en-GB" sz="2067" dirty="0">
                <a:solidFill>
                  <a:schemeClr val="dk1"/>
                </a:solidFill>
              </a:rPr>
              <a:t> το ρίσκο καθώς τα ιδρυτικά μέλη επενδύουν τα δικά τους χρήματα</a:t>
            </a:r>
            <a:endParaRPr lang="el-GR" sz="2067" dirty="0">
              <a:solidFill>
                <a:schemeClr val="dk1"/>
              </a:solidFill>
            </a:endParaRPr>
          </a:p>
          <a:p>
            <a:pPr marL="0" indent="0">
              <a:buClr>
                <a:schemeClr val="dk1"/>
              </a:buClr>
              <a:buSzPts val="1550"/>
              <a:buNone/>
            </a:pPr>
            <a:endParaRPr lang="el-GR" sz="2067" dirty="0">
              <a:solidFill>
                <a:schemeClr val="dk1"/>
              </a:solidFill>
            </a:endParaRPr>
          </a:p>
          <a:p>
            <a:pPr marL="0" indent="0">
              <a:buNone/>
            </a:pPr>
            <a:r>
              <a:rPr lang="el-GR" sz="2067" b="1" dirty="0">
                <a:solidFill>
                  <a:schemeClr val="dk1"/>
                </a:solidFill>
              </a:rPr>
              <a:t>Μειονεκτήματα</a:t>
            </a:r>
          </a:p>
          <a:p>
            <a:pPr marL="434975" indent="-434975">
              <a:spcBef>
                <a:spcPts val="1600"/>
              </a:spcBef>
              <a:buClr>
                <a:schemeClr val="dk1"/>
              </a:buClr>
              <a:buSzPts val="1550"/>
            </a:pPr>
            <a:r>
              <a:rPr lang="el-GR" sz="2067" dirty="0">
                <a:solidFill>
                  <a:schemeClr val="dk1"/>
                </a:solidFill>
              </a:rPr>
              <a:t>Περιορισμένοι πόροι μπορεί να σημαίνουν εμπόδια για επέκταση του οργανισμού</a:t>
            </a:r>
          </a:p>
          <a:p>
            <a:pPr marL="0" indent="0">
              <a:buClr>
                <a:schemeClr val="dk1"/>
              </a:buClr>
              <a:buSzPts val="1550"/>
              <a:buNone/>
            </a:pPr>
            <a:endParaRPr sz="2067"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92"/>
          <p:cNvSpPr txBox="1">
            <a:spLocks noGrp="1"/>
          </p:cNvSpPr>
          <p:nvPr>
            <p:ph type="title"/>
          </p:nvPr>
        </p:nvSpPr>
        <p:spPr>
          <a:xfrm>
            <a:off x="2592925" y="624110"/>
            <a:ext cx="8911687" cy="1509490"/>
          </a:xfrm>
          <a:prstGeom prst="rect">
            <a:avLst/>
          </a:prstGeom>
        </p:spPr>
        <p:txBody>
          <a:bodyPr spcFirstLastPara="1" vert="horz" wrap="square" lIns="121900" tIns="121900" rIns="121900" bIns="121900" rtlCol="0" anchor="t" anchorCtr="0">
            <a:noAutofit/>
          </a:bodyPr>
          <a:lstStyle/>
          <a:p>
            <a:r>
              <a:rPr lang="el-GR" sz="3000" b="1" dirty="0">
                <a:solidFill>
                  <a:srgbClr val="660033"/>
                </a:solidFill>
              </a:rPr>
              <a:t>Συμπεράσματα</a:t>
            </a:r>
            <a:r>
              <a:rPr lang="en-GB" sz="3000" b="1" dirty="0">
                <a:solidFill>
                  <a:srgbClr val="660033"/>
                </a:solidFill>
              </a:rPr>
              <a:t>:</a:t>
            </a:r>
            <a:r>
              <a:rPr lang="el-GR" sz="3000" b="1" dirty="0">
                <a:solidFill>
                  <a:srgbClr val="660033"/>
                </a:solidFill>
              </a:rPr>
              <a:t> Θεμελιώδη</a:t>
            </a:r>
            <a:r>
              <a:rPr lang="en-GB" sz="3000" b="1" dirty="0">
                <a:solidFill>
                  <a:srgbClr val="660033"/>
                </a:solidFill>
              </a:rPr>
              <a:t> </a:t>
            </a:r>
            <a:r>
              <a:rPr lang="el-GR" sz="3000" b="1" dirty="0">
                <a:solidFill>
                  <a:srgbClr val="660033"/>
                </a:solidFill>
              </a:rPr>
              <a:t>στοιχεία</a:t>
            </a:r>
            <a:r>
              <a:rPr lang="en-GB" sz="3000" b="1" dirty="0">
                <a:solidFill>
                  <a:srgbClr val="660033"/>
                </a:solidFill>
              </a:rPr>
              <a:t> για την οικονομική βιωσιμότητα</a:t>
            </a:r>
            <a:endParaRPr sz="3000" b="1" dirty="0">
              <a:solidFill>
                <a:srgbClr val="660033"/>
              </a:solidFill>
            </a:endParaRPr>
          </a:p>
        </p:txBody>
      </p:sp>
      <p:sp>
        <p:nvSpPr>
          <p:cNvPr id="567" name="Google Shape;567;p92"/>
          <p:cNvSpPr txBox="1">
            <a:spLocks noGrp="1"/>
          </p:cNvSpPr>
          <p:nvPr>
            <p:ph idx="1"/>
          </p:nvPr>
        </p:nvSpPr>
        <p:spPr>
          <a:prstGeom prst="rect">
            <a:avLst/>
          </a:prstGeom>
        </p:spPr>
        <p:txBody>
          <a:bodyPr spcFirstLastPara="1" vert="horz" wrap="square" lIns="121900" tIns="121900" rIns="121900" bIns="121900" rtlCol="0" anchor="t" anchorCtr="0">
            <a:normAutofit/>
          </a:bodyPr>
          <a:lstStyle/>
          <a:p>
            <a:pPr indent="-436022">
              <a:buClr>
                <a:srgbClr val="660033"/>
              </a:buClr>
              <a:buSzPts val="1550"/>
              <a:buAutoNum type="arabicPeriod"/>
            </a:pPr>
            <a:r>
              <a:rPr lang="el-GR" sz="2067" dirty="0">
                <a:solidFill>
                  <a:schemeClr val="dk1"/>
                </a:solidFill>
              </a:rPr>
              <a:t>Μακροπρόθεσμη</a:t>
            </a:r>
            <a:r>
              <a:rPr lang="en-GB" sz="2067" dirty="0">
                <a:solidFill>
                  <a:schemeClr val="dk1"/>
                </a:solidFill>
              </a:rPr>
              <a:t> δέσμευση</a:t>
            </a:r>
            <a:endParaRPr sz="2067" dirty="0">
              <a:solidFill>
                <a:schemeClr val="dk1"/>
              </a:solidFill>
            </a:endParaRPr>
          </a:p>
          <a:p>
            <a:pPr indent="-436022">
              <a:spcBef>
                <a:spcPts val="1333"/>
              </a:spcBef>
              <a:buClr>
                <a:srgbClr val="660033"/>
              </a:buClr>
              <a:buSzPts val="1550"/>
              <a:buAutoNum type="arabicPeriod"/>
            </a:pPr>
            <a:r>
              <a:rPr lang="el-GR" sz="2067" dirty="0">
                <a:solidFill>
                  <a:schemeClr val="dk1"/>
                </a:solidFill>
              </a:rPr>
              <a:t>Ηγεσία</a:t>
            </a:r>
            <a:endParaRPr sz="2067" dirty="0">
              <a:solidFill>
                <a:schemeClr val="dk1"/>
              </a:solidFill>
            </a:endParaRPr>
          </a:p>
          <a:p>
            <a:pPr indent="-436022">
              <a:spcBef>
                <a:spcPts val="1333"/>
              </a:spcBef>
              <a:buClr>
                <a:srgbClr val="660033"/>
              </a:buClr>
              <a:buSzPts val="1550"/>
              <a:buAutoNum type="arabicPeriod"/>
            </a:pPr>
            <a:r>
              <a:rPr lang="el-GR" sz="2067" dirty="0">
                <a:solidFill>
                  <a:schemeClr val="dk1"/>
                </a:solidFill>
              </a:rPr>
              <a:t>Επένδυση</a:t>
            </a:r>
            <a:r>
              <a:rPr lang="en-GB" sz="2067" dirty="0">
                <a:solidFill>
                  <a:schemeClr val="dk1"/>
                </a:solidFill>
              </a:rPr>
              <a:t> </a:t>
            </a:r>
            <a:r>
              <a:rPr lang="el-GR" sz="2067" dirty="0">
                <a:solidFill>
                  <a:schemeClr val="dk1"/>
                </a:solidFill>
              </a:rPr>
              <a:t>χρόνου</a:t>
            </a:r>
            <a:r>
              <a:rPr lang="en-GB" sz="2067" dirty="0">
                <a:solidFill>
                  <a:schemeClr val="dk1"/>
                </a:solidFill>
              </a:rPr>
              <a:t> και </a:t>
            </a:r>
            <a:r>
              <a:rPr lang="el-GR" sz="2067" dirty="0">
                <a:solidFill>
                  <a:schemeClr val="dk1"/>
                </a:solidFill>
              </a:rPr>
              <a:t>χρήματος</a:t>
            </a:r>
            <a:r>
              <a:rPr lang="en-GB" sz="2067" dirty="0">
                <a:solidFill>
                  <a:schemeClr val="dk1"/>
                </a:solidFill>
              </a:rPr>
              <a:t> </a:t>
            </a:r>
            <a:endParaRPr sz="2067" dirty="0">
              <a:solidFill>
                <a:schemeClr val="dk1"/>
              </a:solidFill>
            </a:endParaRPr>
          </a:p>
          <a:p>
            <a:pPr indent="-436022">
              <a:spcBef>
                <a:spcPts val="1333"/>
              </a:spcBef>
              <a:buClr>
                <a:srgbClr val="660033"/>
              </a:buClr>
              <a:buSzPts val="1550"/>
              <a:buAutoNum type="arabicPeriod"/>
            </a:pPr>
            <a:r>
              <a:rPr lang="el-GR" sz="2067" dirty="0">
                <a:solidFill>
                  <a:schemeClr val="dk1"/>
                </a:solidFill>
              </a:rPr>
              <a:t>Επιχειρηματικό</a:t>
            </a:r>
            <a:r>
              <a:rPr lang="en-GB" sz="2067" dirty="0">
                <a:solidFill>
                  <a:schemeClr val="dk1"/>
                </a:solidFill>
              </a:rPr>
              <a:t> πλάνο</a:t>
            </a:r>
            <a:endParaRPr sz="2067" dirty="0">
              <a:solidFill>
                <a:schemeClr val="dk1"/>
              </a:solidFill>
            </a:endParaRPr>
          </a:p>
          <a:p>
            <a:pPr indent="-436022">
              <a:spcBef>
                <a:spcPts val="1333"/>
              </a:spcBef>
              <a:buClr>
                <a:srgbClr val="660033"/>
              </a:buClr>
              <a:buSzPts val="1550"/>
              <a:buAutoNum type="arabicPeriod"/>
            </a:pPr>
            <a:r>
              <a:rPr lang="el-GR" sz="2067" dirty="0">
                <a:solidFill>
                  <a:schemeClr val="dk1"/>
                </a:solidFill>
              </a:rPr>
              <a:t>Αποτελεσματική</a:t>
            </a:r>
            <a:r>
              <a:rPr lang="en-GB" sz="2067" dirty="0">
                <a:solidFill>
                  <a:schemeClr val="dk1"/>
                </a:solidFill>
              </a:rPr>
              <a:t> διαχείριση της ομάδας </a:t>
            </a:r>
            <a:endParaRPr sz="2067" dirty="0">
              <a:solidFill>
                <a:schemeClr val="dk1"/>
              </a:solidFill>
            </a:endParaRPr>
          </a:p>
          <a:p>
            <a:pPr indent="-436022">
              <a:spcBef>
                <a:spcPts val="1333"/>
              </a:spcBef>
              <a:spcAft>
                <a:spcPts val="1333"/>
              </a:spcAft>
              <a:buClr>
                <a:srgbClr val="660033"/>
              </a:buClr>
              <a:buSzPts val="1550"/>
              <a:buAutoNum type="arabicPeriod"/>
            </a:pPr>
            <a:r>
              <a:rPr lang="el-GR" sz="2067" dirty="0">
                <a:solidFill>
                  <a:schemeClr val="dk1"/>
                </a:solidFill>
              </a:rPr>
              <a:t>Ομαδική</a:t>
            </a:r>
            <a:r>
              <a:rPr lang="en-GB" sz="2067" dirty="0">
                <a:solidFill>
                  <a:schemeClr val="dk1"/>
                </a:solidFill>
              </a:rPr>
              <a:t> εργασία</a:t>
            </a:r>
            <a:endParaRPr sz="2067" dirty="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3"/>
          <p:cNvSpPr txBox="1">
            <a:spLocks noGrp="1"/>
          </p:cNvSpPr>
          <p:nvPr>
            <p:ph type="title" idx="4294967295"/>
          </p:nvPr>
        </p:nvSpPr>
        <p:spPr>
          <a:xfrm>
            <a:off x="3089275" y="3233738"/>
            <a:ext cx="6846888" cy="658812"/>
          </a:xfrm>
          <a:prstGeom prst="rect">
            <a:avLst/>
          </a:prstGeom>
          <a:noFill/>
          <a:ln>
            <a:noFill/>
            <a:prstDash/>
          </a:ln>
          <a:effectLst/>
        </p:spPr>
        <p:txBody>
          <a:bodyPr rot="0" spcFirstLastPara="1" vertOverflow="overflow" horzOverflow="overflow" vert="horz" wrap="square" lIns="43667" tIns="43667" rIns="43667" bIns="43667" numCol="1" spcCol="0" rtlCol="0" fromWordArt="0" anchor="ctr" anchorCtr="0" forceAA="0" compatLnSpc="1">
            <a:prstTxWarp prst="textNoShape">
              <a:avLst/>
            </a:prstTxWarp>
            <a:normAutofit/>
          </a:bodyPr>
          <a:lstStyle/>
          <a:p>
            <a:pPr marL="0" marR="0" lvl="0" indent="0" algn="l" defTabSz="457200" rtl="0" eaLnBrk="1" fontAlgn="auto" latinLnBrk="0" hangingPunct="1">
              <a:lnSpc>
                <a:spcPct val="90000"/>
              </a:lnSpc>
              <a:spcBef>
                <a:spcPts val="1000"/>
              </a:spcBef>
              <a:spcAft>
                <a:spcPts val="0"/>
              </a:spcAft>
              <a:buClr>
                <a:srgbClr val="000000"/>
              </a:buClr>
              <a:buSzPts val="2600"/>
              <a:buFont typeface="Wingdings 3" charset="2"/>
              <a:buNone/>
              <a:tabLst/>
              <a:defRPr/>
            </a:pPr>
            <a:r>
              <a:rPr kumimoji="0" lang="el-GR" sz="3000" b="1" i="0" u="none" strike="noStrike" kern="1200" cap="none" spc="0" normalizeH="0" baseline="0" noProof="0" dirty="0">
                <a:ln>
                  <a:noFill/>
                </a:ln>
                <a:solidFill>
                  <a:srgbClr val="660033"/>
                </a:solidFill>
                <a:effectLst/>
                <a:uLnTx/>
                <a:uFillTx/>
                <a:latin typeface="Arial"/>
                <a:ea typeface="Arial"/>
                <a:cs typeface="Arial"/>
                <a:sym typeface="Arial"/>
              </a:rPr>
              <a:t>Ευχαριστούμε για την προσοχή σας!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3"/>
          <p:cNvSpPr txBox="1">
            <a:spLocks noGrp="1"/>
          </p:cNvSpPr>
          <p:nvPr>
            <p:ph type="title"/>
          </p:nvPr>
        </p:nvSpPr>
        <p:spPr>
          <a:xfrm>
            <a:off x="2479803" y="611734"/>
            <a:ext cx="8911687" cy="594674"/>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Ποια</a:t>
            </a:r>
            <a:r>
              <a:rPr lang="en-GB" sz="3000" b="1" dirty="0">
                <a:solidFill>
                  <a:srgbClr val="660033"/>
                </a:solidFill>
              </a:rPr>
              <a:t> είναι τα οφέλη του προϋπολογισμού;</a:t>
            </a:r>
            <a:r>
              <a:rPr lang="el-GR" sz="3000" b="1" dirty="0">
                <a:solidFill>
                  <a:srgbClr val="660033"/>
                </a:solidFill>
              </a:rPr>
              <a:t> (2)</a:t>
            </a:r>
            <a:endParaRPr sz="3000" dirty="0">
              <a:solidFill>
                <a:srgbClr val="660033"/>
              </a:solidFill>
            </a:endParaRPr>
          </a:p>
        </p:txBody>
      </p:sp>
      <p:sp>
        <p:nvSpPr>
          <p:cNvPr id="2" name="Content Placeholder 1">
            <a:extLst>
              <a:ext uri="{FF2B5EF4-FFF2-40B4-BE49-F238E27FC236}">
                <a16:creationId xmlns:a16="http://schemas.microsoft.com/office/drawing/2014/main" id="{CFFD88DB-1165-BBAC-C1F4-C875E318B229}"/>
              </a:ext>
            </a:extLst>
          </p:cNvPr>
          <p:cNvSpPr>
            <a:spLocks noGrp="1"/>
          </p:cNvSpPr>
          <p:nvPr>
            <p:ph idx="1"/>
          </p:nvPr>
        </p:nvSpPr>
        <p:spPr>
          <a:xfrm>
            <a:off x="2560931" y="2039331"/>
            <a:ext cx="8915400" cy="3777622"/>
          </a:xfrm>
        </p:spPr>
        <p:txBody>
          <a:bodyPr/>
          <a:lstStyle/>
          <a:p>
            <a:pPr>
              <a:buFont typeface="+mj-lt"/>
              <a:buAutoNum type="arabicPeriod" startAt="6"/>
            </a:pPr>
            <a:r>
              <a:rPr lang="el-GR" sz="1800" dirty="0">
                <a:solidFill>
                  <a:schemeClr val="dk1"/>
                </a:solidFill>
              </a:rPr>
              <a:t>Προγραμματισμός για επενδύσεις και αγορές</a:t>
            </a:r>
          </a:p>
          <a:p>
            <a:pPr>
              <a:spcBef>
                <a:spcPts val="1333"/>
              </a:spcBef>
              <a:buFont typeface="+mj-lt"/>
              <a:buAutoNum type="arabicPeriod" startAt="6"/>
            </a:pPr>
            <a:r>
              <a:rPr lang="el-GR" sz="1800" dirty="0">
                <a:solidFill>
                  <a:schemeClr val="dk1"/>
                </a:solidFill>
              </a:rPr>
              <a:t>Πρόβλεψη των εξόδων για την εκκίνηση και τη λειτουργία της επιχείρησης</a:t>
            </a:r>
          </a:p>
          <a:p>
            <a:pPr>
              <a:spcBef>
                <a:spcPts val="1333"/>
              </a:spcBef>
              <a:buFont typeface="+mj-lt"/>
              <a:buAutoNum type="arabicPeriod" startAt="6"/>
            </a:pPr>
            <a:r>
              <a:rPr lang="el-GR" sz="1800" dirty="0">
                <a:solidFill>
                  <a:schemeClr val="dk1"/>
                </a:solidFill>
              </a:rPr>
              <a:t>Ενίσχυση της αυτοπεποίθησης του επιχειρηματία να τρέξει την εταιρεία του καθώς έχει μεγαλύτερο έλεγχο και κατανόηση όταν δημιουργούνται χρηματοοικονομικές προκλήσεις</a:t>
            </a:r>
          </a:p>
          <a:p>
            <a:pPr>
              <a:spcBef>
                <a:spcPts val="1333"/>
              </a:spcBef>
              <a:buFont typeface="+mj-lt"/>
              <a:buAutoNum type="arabicPeriod" startAt="6"/>
            </a:pPr>
            <a:r>
              <a:rPr lang="el-GR" sz="1800" dirty="0">
                <a:solidFill>
                  <a:schemeClr val="dk1"/>
                </a:solidFill>
              </a:rPr>
              <a:t>Απόδειξη θετικής οικονομικής διαχείρισης, και άρα εμπιστοσύνης στην επιχειρηματική ομάδα, από επενδυτές, δανειστές, προμηθευτές</a:t>
            </a:r>
          </a:p>
          <a:p>
            <a:pPr>
              <a:spcBef>
                <a:spcPts val="1333"/>
              </a:spcBef>
              <a:spcAft>
                <a:spcPts val="1333"/>
              </a:spcAft>
              <a:buFont typeface="+mj-lt"/>
              <a:buAutoNum type="arabicPeriod" startAt="6"/>
            </a:pPr>
            <a:r>
              <a:rPr lang="el-GR" sz="1800" dirty="0">
                <a:solidFill>
                  <a:schemeClr val="dk1"/>
                </a:solidFill>
              </a:rPr>
              <a:t>Γνώση για να εντοπίζονται και να διορθώνονται γρήγορα προβλήματα</a:t>
            </a:r>
            <a:endParaRPr lang="el-GR"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4"/>
          <p:cNvSpPr txBox="1">
            <a:spLocks noGrp="1"/>
          </p:cNvSpPr>
          <p:nvPr>
            <p:ph type="title"/>
          </p:nvPr>
        </p:nvSpPr>
        <p:spPr>
          <a:xfrm>
            <a:off x="2589212" y="608383"/>
            <a:ext cx="8911687" cy="676789"/>
          </a:xfrm>
          <a:prstGeom prst="rect">
            <a:avLst/>
          </a:prstGeom>
        </p:spPr>
        <p:txBody>
          <a:bodyPr spcFirstLastPara="1" vert="horz" wrap="square" lIns="121900" tIns="121900" rIns="121900" bIns="121900" rtlCol="0" anchor="t" anchorCtr="0">
            <a:noAutofit/>
          </a:bodyPr>
          <a:lstStyle/>
          <a:p>
            <a:r>
              <a:rPr lang="el-GR" sz="3000" b="1" dirty="0">
                <a:solidFill>
                  <a:srgbClr val="660033"/>
                </a:solidFill>
              </a:rPr>
              <a:t>Τι</a:t>
            </a:r>
            <a:r>
              <a:rPr lang="en-GB" sz="3000" b="1" dirty="0">
                <a:solidFill>
                  <a:srgbClr val="660033"/>
                </a:solidFill>
              </a:rPr>
              <a:t> είναι ο </a:t>
            </a:r>
            <a:r>
              <a:rPr lang="el-GR" sz="3000" b="1" dirty="0">
                <a:solidFill>
                  <a:srgbClr val="660033"/>
                </a:solidFill>
              </a:rPr>
              <a:t>προϋπολογισμός</a:t>
            </a:r>
            <a:r>
              <a:rPr lang="en-GB" sz="3000" b="1" dirty="0">
                <a:solidFill>
                  <a:srgbClr val="660033"/>
                </a:solidFill>
              </a:rPr>
              <a:t>;</a:t>
            </a:r>
            <a:endParaRPr sz="3000" b="1" dirty="0">
              <a:solidFill>
                <a:srgbClr val="660033"/>
              </a:solidFill>
            </a:endParaRPr>
          </a:p>
        </p:txBody>
      </p:sp>
      <p:sp>
        <p:nvSpPr>
          <p:cNvPr id="149" name="Google Shape;149;p34"/>
          <p:cNvSpPr txBox="1">
            <a:spLocks noGrp="1"/>
          </p:cNvSpPr>
          <p:nvPr>
            <p:ph idx="1"/>
          </p:nvPr>
        </p:nvSpPr>
        <p:spPr>
          <a:xfrm>
            <a:off x="2589212" y="2073898"/>
            <a:ext cx="8915400" cy="3846752"/>
          </a:xfrm>
          <a:prstGeom prst="rect">
            <a:avLst/>
          </a:prstGeom>
        </p:spPr>
        <p:txBody>
          <a:bodyPr spcFirstLastPara="1" vert="horz" wrap="square" lIns="121900" tIns="121900" rIns="121900" bIns="121900" rtlCol="0" anchor="t" anchorCtr="0">
            <a:noAutofit/>
          </a:bodyPr>
          <a:lstStyle/>
          <a:p>
            <a:pPr marL="0" indent="0">
              <a:lnSpc>
                <a:spcPct val="150000"/>
              </a:lnSpc>
              <a:buSzPts val="852"/>
              <a:buNone/>
            </a:pPr>
            <a:r>
              <a:rPr lang="en-GB" b="1" dirty="0">
                <a:solidFill>
                  <a:schemeClr val="dk1"/>
                </a:solidFill>
              </a:rPr>
              <a:t>Η </a:t>
            </a:r>
            <a:r>
              <a:rPr lang="el-GR" b="1" dirty="0">
                <a:solidFill>
                  <a:schemeClr val="dk1"/>
                </a:solidFill>
              </a:rPr>
              <a:t>πρόβλεψη</a:t>
            </a:r>
            <a:r>
              <a:rPr lang="en-GB" b="1" dirty="0">
                <a:solidFill>
                  <a:schemeClr val="dk1"/>
                </a:solidFill>
              </a:rPr>
              <a:t> των συνολικών εξόδων </a:t>
            </a:r>
            <a:r>
              <a:rPr lang="el-GR" b="1" dirty="0">
                <a:solidFill>
                  <a:schemeClr val="dk1"/>
                </a:solidFill>
              </a:rPr>
              <a:t>και</a:t>
            </a:r>
            <a:r>
              <a:rPr lang="en-GB" b="1" dirty="0">
                <a:solidFill>
                  <a:schemeClr val="dk1"/>
                </a:solidFill>
              </a:rPr>
              <a:t> εσόδων και η σύγκριση με την πραγματικότητα.</a:t>
            </a:r>
            <a:endParaRPr b="1" dirty="0">
              <a:solidFill>
                <a:schemeClr val="dk1"/>
              </a:solidFill>
            </a:endParaRPr>
          </a:p>
          <a:p>
            <a:pPr marL="0" indent="0">
              <a:lnSpc>
                <a:spcPct val="150000"/>
              </a:lnSpc>
              <a:spcBef>
                <a:spcPts val="1333"/>
              </a:spcBef>
              <a:spcAft>
                <a:spcPts val="1333"/>
              </a:spcAft>
              <a:buSzPts val="852"/>
              <a:buNone/>
            </a:pPr>
            <a:r>
              <a:rPr lang="el-GR" dirty="0">
                <a:solidFill>
                  <a:schemeClr val="dk1"/>
                </a:solidFill>
              </a:rPr>
              <a:t>Ένα</a:t>
            </a:r>
            <a:r>
              <a:rPr lang="en-GB" dirty="0">
                <a:solidFill>
                  <a:schemeClr val="dk1"/>
                </a:solidFill>
              </a:rPr>
              <a:t> εργαλείο που επιτρέπει να μετράμε τα ιδανικά οικονομικά αποτελέσματα σε σύγκριση με τα πραγματικά αποτελέσματα. </a:t>
            </a:r>
            <a:r>
              <a:rPr lang="el-GR" dirty="0">
                <a:solidFill>
                  <a:schemeClr val="dk1"/>
                </a:solidFill>
              </a:rPr>
              <a:t>Δίνει</a:t>
            </a:r>
            <a:r>
              <a:rPr lang="en-GB" dirty="0">
                <a:solidFill>
                  <a:schemeClr val="dk1"/>
                </a:solidFill>
              </a:rPr>
              <a:t> </a:t>
            </a:r>
            <a:r>
              <a:rPr lang="el-GR" dirty="0">
                <a:solidFill>
                  <a:schemeClr val="dk1"/>
                </a:solidFill>
              </a:rPr>
              <a:t>στόχο</a:t>
            </a:r>
            <a:r>
              <a:rPr lang="en-GB" dirty="0">
                <a:solidFill>
                  <a:schemeClr val="dk1"/>
                </a:solidFill>
              </a:rPr>
              <a:t> </a:t>
            </a:r>
            <a:r>
              <a:rPr lang="el-GR" dirty="0">
                <a:solidFill>
                  <a:schemeClr val="dk1"/>
                </a:solidFill>
              </a:rPr>
              <a:t>σε</a:t>
            </a:r>
            <a:r>
              <a:rPr lang="en-GB" dirty="0">
                <a:solidFill>
                  <a:schemeClr val="dk1"/>
                </a:solidFill>
              </a:rPr>
              <a:t> </a:t>
            </a:r>
            <a:r>
              <a:rPr lang="el-GR" dirty="0">
                <a:solidFill>
                  <a:schemeClr val="dk1"/>
                </a:solidFill>
              </a:rPr>
              <a:t>κάθε</a:t>
            </a:r>
            <a:r>
              <a:rPr lang="en-GB" dirty="0">
                <a:solidFill>
                  <a:schemeClr val="dk1"/>
                </a:solidFill>
              </a:rPr>
              <a:t> </a:t>
            </a:r>
            <a:r>
              <a:rPr lang="el-GR" dirty="0">
                <a:solidFill>
                  <a:schemeClr val="dk1"/>
                </a:solidFill>
              </a:rPr>
              <a:t>ευρώ</a:t>
            </a:r>
            <a:r>
              <a:rPr lang="en-GB" dirty="0">
                <a:solidFill>
                  <a:schemeClr val="dk1"/>
                </a:solidFill>
              </a:rPr>
              <a:t> </a:t>
            </a:r>
            <a:r>
              <a:rPr lang="el-GR" dirty="0">
                <a:solidFill>
                  <a:schemeClr val="dk1"/>
                </a:solidFill>
              </a:rPr>
              <a:t>που</a:t>
            </a:r>
            <a:r>
              <a:rPr lang="en-GB" dirty="0">
                <a:solidFill>
                  <a:schemeClr val="dk1"/>
                </a:solidFill>
              </a:rPr>
              <a:t> </a:t>
            </a:r>
            <a:r>
              <a:rPr lang="el-GR" dirty="0">
                <a:solidFill>
                  <a:schemeClr val="dk1"/>
                </a:solidFill>
              </a:rPr>
              <a:t>κερδίζει</a:t>
            </a:r>
            <a:r>
              <a:rPr lang="en-GB" dirty="0">
                <a:solidFill>
                  <a:schemeClr val="dk1"/>
                </a:solidFill>
              </a:rPr>
              <a:t> η </a:t>
            </a:r>
            <a:r>
              <a:rPr lang="el-GR" dirty="0">
                <a:solidFill>
                  <a:schemeClr val="dk1"/>
                </a:solidFill>
              </a:rPr>
              <a:t>εταιρία</a:t>
            </a:r>
            <a:r>
              <a:rPr lang="en-GB" dirty="0">
                <a:solidFill>
                  <a:schemeClr val="dk1"/>
                </a:solidFill>
              </a:rPr>
              <a:t> και ορίζει το χάρτη για το τι ξοδεύει και από που κερδίζει η εταιρεία και άρα τις στρατηγικές αποφάσεις.</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8" name="Google Shape;158;p35"/>
          <p:cNvSpPr txBox="1">
            <a:spLocks noGrp="1"/>
          </p:cNvSpPr>
          <p:nvPr>
            <p:ph type="title"/>
          </p:nvPr>
        </p:nvSpPr>
        <p:spPr>
          <a:xfrm>
            <a:off x="2579785" y="535079"/>
            <a:ext cx="8911687" cy="543674"/>
          </a:xfrm>
          <a:prstGeom prst="rect">
            <a:avLst/>
          </a:prstGeom>
          <a:noFill/>
          <a:ln>
            <a:noFill/>
          </a:ln>
        </p:spPr>
        <p:txBody>
          <a:bodyPr spcFirstLastPara="1" vert="horz" wrap="square" lIns="35067" tIns="35067" rIns="35067" bIns="35067" rtlCol="0" anchor="b" anchorCtr="0">
            <a:noAutofit/>
          </a:bodyPr>
          <a:lstStyle/>
          <a:p>
            <a:pPr>
              <a:buClr>
                <a:srgbClr val="CB3B36"/>
              </a:buClr>
              <a:buSzPts val="2300"/>
            </a:pPr>
            <a:r>
              <a:rPr lang="el-GR" sz="3000" b="1" dirty="0">
                <a:solidFill>
                  <a:srgbClr val="660033"/>
                </a:solidFill>
              </a:rPr>
              <a:t>Οι βασικές έννοιες (1)</a:t>
            </a:r>
            <a:endParaRPr lang="el-GR" sz="3000" dirty="0">
              <a:solidFill>
                <a:srgbClr val="660033"/>
              </a:solidFill>
            </a:endParaRPr>
          </a:p>
        </p:txBody>
      </p:sp>
      <p:sp>
        <p:nvSpPr>
          <p:cNvPr id="2" name="Content Placeholder 1">
            <a:extLst>
              <a:ext uri="{FF2B5EF4-FFF2-40B4-BE49-F238E27FC236}">
                <a16:creationId xmlns:a16="http://schemas.microsoft.com/office/drawing/2014/main" id="{C00E179B-D429-FA0B-709D-35DBE7C310EE}"/>
              </a:ext>
            </a:extLst>
          </p:cNvPr>
          <p:cNvSpPr>
            <a:spLocks noGrp="1"/>
          </p:cNvSpPr>
          <p:nvPr>
            <p:ph idx="1"/>
          </p:nvPr>
        </p:nvSpPr>
        <p:spPr>
          <a:xfrm>
            <a:off x="2579785" y="2001625"/>
            <a:ext cx="8915400" cy="3777622"/>
          </a:xfrm>
        </p:spPr>
        <p:txBody>
          <a:bodyPr/>
          <a:lstStyle/>
          <a:p>
            <a:pPr>
              <a:lnSpc>
                <a:spcPct val="150000"/>
              </a:lnSpc>
              <a:buFont typeface="Wingdings" panose="05000000000000000000" pitchFamily="2" charset="2"/>
              <a:buChar char="§"/>
            </a:pPr>
            <a:r>
              <a:rPr lang="el-GR" sz="1800" b="1" dirty="0"/>
              <a:t>Έσοδα</a:t>
            </a:r>
            <a:r>
              <a:rPr lang="el-GR" sz="1800" dirty="0"/>
              <a:t>: οι εισροές χρημάτων στην επιχείρηση</a:t>
            </a:r>
          </a:p>
          <a:p>
            <a:pPr>
              <a:lnSpc>
                <a:spcPct val="150000"/>
              </a:lnSpc>
              <a:buFont typeface="Wingdings" panose="05000000000000000000" pitchFamily="2" charset="2"/>
              <a:buChar char="§"/>
            </a:pPr>
            <a:r>
              <a:rPr lang="el-GR" sz="1800" b="1" dirty="0">
                <a:solidFill>
                  <a:schemeClr val="dk1"/>
                </a:solidFill>
              </a:rPr>
              <a:t>Έξοδα</a:t>
            </a:r>
            <a:r>
              <a:rPr lang="el-GR" sz="1800" dirty="0">
                <a:solidFill>
                  <a:schemeClr val="dk1"/>
                </a:solidFill>
              </a:rPr>
              <a:t>: οι συνολικές εκροές χρημάτων από την επιχείρηση (πχ χρήματα που έχω δώσει και η αξία του στοιχείου που αγόρασα έχει εξαντληθεί, έχει αναλωθεί πχ τα έξοδα της επιχείρησης για αποπληρωμή φόρων)</a:t>
            </a:r>
          </a:p>
          <a:p>
            <a:pPr>
              <a:lnSpc>
                <a:spcPct val="150000"/>
              </a:lnSpc>
              <a:buFont typeface="Wingdings" panose="05000000000000000000" pitchFamily="2" charset="2"/>
              <a:buChar char="§"/>
            </a:pPr>
            <a:r>
              <a:rPr lang="el-GR" sz="1800" b="1" dirty="0">
                <a:solidFill>
                  <a:schemeClr val="dk1"/>
                </a:solidFill>
              </a:rPr>
              <a:t>Κόστη:</a:t>
            </a:r>
            <a:r>
              <a:rPr lang="el-GR" sz="1800" dirty="0">
                <a:solidFill>
                  <a:schemeClr val="dk1"/>
                </a:solidFill>
              </a:rPr>
              <a:t> η χρηματική αξία που δαπανάται για να αποκτηθεί κάτι (πχ. Το κόστος των εργαζομένων)</a:t>
            </a:r>
          </a:p>
          <a:p>
            <a:pPr>
              <a:lnSpc>
                <a:spcPct val="150000"/>
              </a:lnSpc>
              <a:buFont typeface="Wingdings" panose="05000000000000000000" pitchFamily="2" charset="2"/>
              <a:buChar char="§"/>
            </a:pPr>
            <a:r>
              <a:rPr lang="el-GR" sz="1800" b="1" dirty="0">
                <a:solidFill>
                  <a:schemeClr val="dk1"/>
                </a:solidFill>
              </a:rPr>
              <a:t>Κέρδη</a:t>
            </a:r>
            <a:r>
              <a:rPr lang="el-GR" sz="1800" dirty="0">
                <a:solidFill>
                  <a:schemeClr val="dk1"/>
                </a:solidFill>
              </a:rPr>
              <a:t>: το θετικό αποτέλεσμα της αφαίρεσης συνολικών εξόδων από τα συνολικά έσοδα κάθε χρόνο (διαφορετικό από τα καθαρά κέρδη)</a:t>
            </a:r>
          </a:p>
        </p:txBody>
      </p:sp>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2169</TotalTime>
  <Words>3383</Words>
  <Application>Microsoft Office PowerPoint</Application>
  <PresentationFormat>Widescreen</PresentationFormat>
  <Paragraphs>323</Paragraphs>
  <Slides>67</Slides>
  <Notes>66</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PT Sans Narrow</vt:lpstr>
      <vt:lpstr>Roboto</vt:lpstr>
      <vt:lpstr>Wingdings</vt:lpstr>
      <vt:lpstr>Wingdings 3</vt:lpstr>
      <vt:lpstr>Wisp</vt:lpstr>
      <vt:lpstr>Ενότητα 7 Χρηματοοικονομικά</vt:lpstr>
      <vt:lpstr>Περιεχόμενα</vt:lpstr>
      <vt:lpstr>Πριν ξεκινήσουμε…</vt:lpstr>
      <vt:lpstr>Γιατί να κάνω προϋπολογισμό; (1)</vt:lpstr>
      <vt:lpstr>Γιατί να κάνω προϋπολογισμό; (2)</vt:lpstr>
      <vt:lpstr>Ποια είναι τα οφέλη του προϋπολογισμού; (1)</vt:lpstr>
      <vt:lpstr>Ποια είναι τα οφέλη του προϋπολογισμού; (2)</vt:lpstr>
      <vt:lpstr>Τι είναι ο προϋπολογισμός;</vt:lpstr>
      <vt:lpstr>Οι βασικές έννοιες (1)</vt:lpstr>
      <vt:lpstr>Οι βασικές έννοιες (2)</vt:lpstr>
      <vt:lpstr>Οι βασικές έννοιες (3)</vt:lpstr>
      <vt:lpstr>Άσκηση</vt:lpstr>
      <vt:lpstr>Δομές εσόδων/ κόστους</vt:lpstr>
      <vt:lpstr>3 πράγματα που μπορείτε να πουλήσετε</vt:lpstr>
      <vt:lpstr>1. Το τελικό προϊόν/ υπηρεσία</vt:lpstr>
      <vt:lpstr>Διαφοροποίηση των τελικών πελατών σας</vt:lpstr>
      <vt:lpstr>Μοντέλο Freemium</vt:lpstr>
      <vt:lpstr>Pay as you Go</vt:lpstr>
      <vt:lpstr>2. Οι δεξιότητες και τα προτερήματά σας</vt:lpstr>
      <vt:lpstr>Δεξιότητες</vt:lpstr>
      <vt:lpstr>Προτερήματα</vt:lpstr>
      <vt:lpstr>3. Η επωνυμία και ο αντίκτυπος σας</vt:lpstr>
      <vt:lpstr>Το όραμά σας</vt:lpstr>
      <vt:lpstr>Ο αντίκτυπός σας</vt:lpstr>
      <vt:lpstr>Η ιδέα σας</vt:lpstr>
      <vt:lpstr>Θεμέλια της βιωσιμότητας</vt:lpstr>
      <vt:lpstr>3 Τρόποι μείωσης του κόστους λειτουργίας</vt:lpstr>
      <vt:lpstr>Ανθρώπινο δυναμικό (1)</vt:lpstr>
      <vt:lpstr>Ανθρώπινο δυναμικό (2)</vt:lpstr>
      <vt:lpstr>Καθημερινοί πόροι (1)</vt:lpstr>
      <vt:lpstr>Καθημερινοί πόροι (2)</vt:lpstr>
      <vt:lpstr>Μακροπρόθεσμη επένδυση - συνδυασμός κεφαλαίων</vt:lpstr>
      <vt:lpstr>Η σειρά σας</vt:lpstr>
      <vt:lpstr>Ποια είναι τα συστατικά που περιέχει ένας προϋπολογισμός;</vt:lpstr>
      <vt:lpstr>Πριν ξεκινήσουμε, καταγράφουμε…</vt:lpstr>
      <vt:lpstr>Παράδειγμα συμπλήρωσης του προϋπολογισμού</vt:lpstr>
      <vt:lpstr>Πως φτιάχνουμε ένα προϋπολογισμό; (1)</vt:lpstr>
      <vt:lpstr>Πώς φτιάχνουμε έναν προϋπολογισμό; (2)</vt:lpstr>
      <vt:lpstr>Πώς φτιάχνουμε έναν προϋπολογισμό; (3)</vt:lpstr>
      <vt:lpstr>Πώς φτιάχνουμε έναν προϋπολογισμό; (4)</vt:lpstr>
      <vt:lpstr>Πώς φτιάχνουμε έναν προϋπολογισμό; (5)</vt:lpstr>
      <vt:lpstr>Πώς φτιάχνουμε έναν προϋπολογισμό; (6)</vt:lpstr>
      <vt:lpstr>Ρευστότητα</vt:lpstr>
      <vt:lpstr>“Η ρευστότητα είναι το αίμα της επιχείρησης” Ρίτσαρντ Μπράνσον</vt:lpstr>
      <vt:lpstr>Γιατί είναι σημαντικός ο έλεγχος και η αξιολόγηση της ρευστότητας;</vt:lpstr>
      <vt:lpstr>Κίνδυνοι από ελλιπή διαχείριση ρευστότητας</vt:lpstr>
      <vt:lpstr>Λειτουργική ρευστότητα </vt:lpstr>
      <vt:lpstr>Διαφοροποίηση εισοδήματος και ίδιες πηγές εσόδων</vt:lpstr>
      <vt:lpstr>Βασικοί τρόποι διαφοροποίησης εισοδήματος</vt:lpstr>
      <vt:lpstr>Ο στρατηγικός και οικονομικός σχεδιασμός</vt:lpstr>
      <vt:lpstr>Βασικές πτυχές του στρατηγικού χρηματοοικονομικού σχεδιασμού</vt:lpstr>
      <vt:lpstr>Χρηματοδοτικά εργαλεία</vt:lpstr>
      <vt:lpstr>Δάνεια</vt:lpstr>
      <vt:lpstr>Συμβατικές τράπεζες στην Ελλάδα</vt:lpstr>
      <vt:lpstr>Άλλα σχήματα χρηματοδοτήσεων στην Ελλάδα</vt:lpstr>
      <vt:lpstr>Επενδύσεις αγγέλων (angel investors)</vt:lpstr>
      <vt:lpstr>Πλεονεκτήματα και μειονεκτήματα των δανείων</vt:lpstr>
      <vt:lpstr>Επενδύσεις</vt:lpstr>
      <vt:lpstr>Επενδυτικά σχήματα στην Ελλάδα (αρχικό στάδιο)</vt:lpstr>
      <vt:lpstr>Πλεονεκτήματα και μειονεκτήματα των επενδύσεων</vt:lpstr>
      <vt:lpstr>Δωρεές και διαγωνισμοί επιχειρηματικότητας</vt:lpstr>
      <vt:lpstr>Επιδοτήσεις και διαγωνισμοί επιχειρηματικότητας στην Ελλάδα</vt:lpstr>
      <vt:lpstr>Πλεονεκτήματα και μειονεκτήματα των δωρεών</vt:lpstr>
      <vt:lpstr>Bootstrapping</vt:lpstr>
      <vt:lpstr>Πλεονεκτήματα και μειονεκτήματα του Bootstraping</vt:lpstr>
      <vt:lpstr>Συμπεράσματα: Θεμελιώδη στοιχεία για την οικονομική βιωσιμότητα</vt:lpstr>
      <vt:lpstr>Ευχαριστούμε για την προσοχή σας!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Οδηγιες προσβασιμοτητασ για εγγραφα word</dc:title>
  <dc:creator>Μηλιτσοπούλου Χρυσάνθη</dc:creator>
  <cp:lastModifiedBy>Μηλιτσοπούλου Χρυσάνθη</cp:lastModifiedBy>
  <cp:revision>595</cp:revision>
  <dcterms:created xsi:type="dcterms:W3CDTF">2021-05-10T06:08:03Z</dcterms:created>
  <dcterms:modified xsi:type="dcterms:W3CDTF">2023-07-18T19:17:32Z</dcterms:modified>
</cp:coreProperties>
</file>