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24" r:id="rId2"/>
    <p:sldMasterId id="2147483755" r:id="rId3"/>
  </p:sldMasterIdLst>
  <p:notesMasterIdLst>
    <p:notesMasterId r:id="rId26"/>
  </p:notesMasterIdLst>
  <p:handoutMasterIdLst>
    <p:handoutMasterId r:id="rId27"/>
  </p:handoutMasterIdLst>
  <p:sldIdLst>
    <p:sldId id="447" r:id="rId4"/>
    <p:sldId id="463" r:id="rId5"/>
    <p:sldId id="464" r:id="rId6"/>
    <p:sldId id="465" r:id="rId7"/>
    <p:sldId id="466" r:id="rId8"/>
    <p:sldId id="467" r:id="rId9"/>
    <p:sldId id="475" r:id="rId10"/>
    <p:sldId id="477" r:id="rId11"/>
    <p:sldId id="476" r:id="rId12"/>
    <p:sldId id="470" r:id="rId13"/>
    <p:sldId id="479" r:id="rId14"/>
    <p:sldId id="323" r:id="rId15"/>
    <p:sldId id="456" r:id="rId16"/>
    <p:sldId id="460" r:id="rId17"/>
    <p:sldId id="449" r:id="rId18"/>
    <p:sldId id="454" r:id="rId19"/>
    <p:sldId id="455" r:id="rId20"/>
    <p:sldId id="457" r:id="rId21"/>
    <p:sldId id="473" r:id="rId22"/>
    <p:sldId id="472" r:id="rId23"/>
    <p:sldId id="471" r:id="rId24"/>
    <p:sldId id="480"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pos="2832">
          <p15:clr>
            <a:srgbClr val="A4A3A4"/>
          </p15:clr>
        </p15:guide>
        <p15:guide id="10" pos="336">
          <p15:clr>
            <a:srgbClr val="A4A3A4"/>
          </p15:clr>
        </p15:guide>
        <p15:guide id="11" pos="5424">
          <p15:clr>
            <a:srgbClr val="A4A3A4"/>
          </p15:clr>
        </p15:guide>
        <p15:guide id="12" pos="2928">
          <p15:clr>
            <a:srgbClr val="A4A3A4"/>
          </p15:clr>
        </p15:guide>
        <p15:guide id="13" pos="1968">
          <p15:clr>
            <a:srgbClr val="A4A3A4"/>
          </p15:clr>
        </p15:guide>
        <p15:guide id="14" pos="2070">
          <p15:clr>
            <a:srgbClr val="A4A3A4"/>
          </p15:clr>
        </p15:guide>
        <p15:guide id="15" pos="3792">
          <p15:clr>
            <a:srgbClr val="A4A3A4"/>
          </p15:clr>
        </p15:guide>
        <p15:guide id="16" pos="11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257"/>
    <a:srgbClr val="00B2A9"/>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5256" autoAdjust="0"/>
  </p:normalViewPr>
  <p:slideViewPr>
    <p:cSldViewPr>
      <p:cViewPr>
        <p:scale>
          <a:sx n="96" d="100"/>
          <a:sy n="96" d="100"/>
        </p:scale>
        <p:origin x="989" y="-86"/>
      </p:cViewPr>
      <p:guideLst>
        <p:guide orient="horz" pos="144"/>
        <p:guide orient="horz" pos="436"/>
        <p:guide orient="horz" pos="4179"/>
        <p:guide orient="horz" pos="3888"/>
        <p:guide orient="horz" pos="3984"/>
        <p:guide orient="horz" pos="1104"/>
        <p:guide orient="horz" pos="1008"/>
        <p:guide orient="horz" pos="2448"/>
        <p:guide pos="2832"/>
        <p:guide pos="336"/>
        <p:guide pos="5424"/>
        <p:guide pos="2928"/>
        <p:guide pos="1968"/>
        <p:guide pos="2070"/>
        <p:guide pos="3792"/>
        <p:guide pos="1104"/>
      </p:guideLst>
    </p:cSldViewPr>
  </p:slideViewPr>
  <p:outlineViewPr>
    <p:cViewPr>
      <p:scale>
        <a:sx n="33" d="100"/>
        <a:sy n="33" d="100"/>
      </p:scale>
      <p:origin x="0" y="-7080"/>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55" cy="4956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245" y="1"/>
            <a:ext cx="2945955" cy="495675"/>
          </a:xfrm>
          <a:prstGeom prst="rect">
            <a:avLst/>
          </a:prstGeom>
        </p:spPr>
        <p:txBody>
          <a:bodyPr vert="horz" lIns="91440" tIns="45720" rIns="91440" bIns="45720" rtlCol="0"/>
          <a:lstStyle>
            <a:lvl1pPr algn="r">
              <a:defRPr sz="1200"/>
            </a:lvl1pPr>
          </a:lstStyle>
          <a:p>
            <a:fld id="{1520C055-157A-4F20-94FA-43EE83D8F4AD}" type="datetimeFigureOut">
              <a:rPr lang="en-US" smtClean="0"/>
              <a:pPr/>
              <a:t>10/23/2023</a:t>
            </a:fld>
            <a:endParaRPr lang="en-US" dirty="0"/>
          </a:p>
        </p:txBody>
      </p:sp>
      <p:sp>
        <p:nvSpPr>
          <p:cNvPr id="4" name="Footer Placeholder 3"/>
          <p:cNvSpPr>
            <a:spLocks noGrp="1"/>
          </p:cNvSpPr>
          <p:nvPr>
            <p:ph type="ftr" sz="quarter" idx="2"/>
          </p:nvPr>
        </p:nvSpPr>
        <p:spPr>
          <a:xfrm>
            <a:off x="0" y="9429323"/>
            <a:ext cx="2945955" cy="4956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245" y="9429323"/>
            <a:ext cx="2945955" cy="495675"/>
          </a:xfrm>
          <a:prstGeom prst="rect">
            <a:avLst/>
          </a:prstGeom>
        </p:spPr>
        <p:txBody>
          <a:bodyPr vert="horz" lIns="91440" tIns="45720" rIns="91440" bIns="45720" rtlCol="0" anchor="b"/>
          <a:lstStyle>
            <a:lvl1pPr algn="r">
              <a:defRPr sz="1200"/>
            </a:lvl1pPr>
          </a:lstStyle>
          <a:p>
            <a:fld id="{91DEC9A4-6D7E-42BD-95A0-4EB07B831374}" type="slidenum">
              <a:rPr lang="en-US" smtClean="0"/>
              <a:pPr/>
              <a:t>‹#›</a:t>
            </a:fld>
            <a:endParaRPr lang="en-US" dirty="0"/>
          </a:p>
        </p:txBody>
      </p:sp>
    </p:spTree>
    <p:extLst>
      <p:ext uri="{BB962C8B-B14F-4D97-AF65-F5344CB8AC3E}">
        <p14:creationId xmlns:p14="http://schemas.microsoft.com/office/powerpoint/2010/main" val="412500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46400" cy="496333"/>
          </a:xfrm>
          <a:prstGeom prst="rect">
            <a:avLst/>
          </a:prstGeom>
        </p:spPr>
        <p:txBody>
          <a:bodyPr vert="horz" lIns="92377" tIns="46190" rIns="92377" bIns="46190" rtlCol="0"/>
          <a:lstStyle>
            <a:lvl1pPr algn="l" fontAlgn="auto">
              <a:spcBef>
                <a:spcPts val="0"/>
              </a:spcBef>
              <a:spcAft>
                <a:spcPts val="0"/>
              </a:spcAft>
              <a:defRPr sz="1300">
                <a:latin typeface="+mn-lt"/>
              </a:defRPr>
            </a:lvl1pPr>
          </a:lstStyle>
          <a:p>
            <a:pPr>
              <a:defRPr/>
            </a:pPr>
            <a:endParaRPr lang="en-GB" dirty="0"/>
          </a:p>
        </p:txBody>
      </p:sp>
      <p:sp>
        <p:nvSpPr>
          <p:cNvPr id="3" name="Date Placeholder 2"/>
          <p:cNvSpPr>
            <a:spLocks noGrp="1"/>
          </p:cNvSpPr>
          <p:nvPr>
            <p:ph type="dt" idx="1"/>
          </p:nvPr>
        </p:nvSpPr>
        <p:spPr>
          <a:xfrm>
            <a:off x="3849690" y="3"/>
            <a:ext cx="2946400" cy="496333"/>
          </a:xfrm>
          <a:prstGeom prst="rect">
            <a:avLst/>
          </a:prstGeom>
        </p:spPr>
        <p:txBody>
          <a:bodyPr vert="horz" lIns="92377" tIns="46190" rIns="92377" bIns="46190" rtlCol="0"/>
          <a:lstStyle>
            <a:lvl1pPr algn="r" fontAlgn="auto">
              <a:spcBef>
                <a:spcPts val="0"/>
              </a:spcBef>
              <a:spcAft>
                <a:spcPts val="0"/>
              </a:spcAft>
              <a:defRPr sz="1300">
                <a:latin typeface="+mn-lt"/>
              </a:defRPr>
            </a:lvl1pPr>
          </a:lstStyle>
          <a:p>
            <a:pPr>
              <a:defRPr/>
            </a:pPr>
            <a:fld id="{425B7015-8520-4AD8-9422-2D7B775D2957}" type="datetimeFigureOut">
              <a:rPr lang="en-GB"/>
              <a:pPr>
                <a:defRPr/>
              </a:pPr>
              <a:t>23/10/2023</a:t>
            </a:fld>
            <a:endParaRPr lang="en-GB"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2377" tIns="46190" rIns="92377" bIns="46190" rtlCol="0" anchor="ctr"/>
          <a:lstStyle/>
          <a:p>
            <a:pPr lvl="0"/>
            <a:endParaRPr lang="en-GB" noProof="0" dirty="0"/>
          </a:p>
        </p:txBody>
      </p:sp>
      <p:sp>
        <p:nvSpPr>
          <p:cNvPr id="5" name="Notes Placeholder 4"/>
          <p:cNvSpPr>
            <a:spLocks noGrp="1"/>
          </p:cNvSpPr>
          <p:nvPr>
            <p:ph type="body" sz="quarter" idx="3"/>
          </p:nvPr>
        </p:nvSpPr>
        <p:spPr>
          <a:xfrm>
            <a:off x="679454" y="4715954"/>
            <a:ext cx="5438775" cy="4466987"/>
          </a:xfrm>
          <a:prstGeom prst="rect">
            <a:avLst/>
          </a:prstGeom>
        </p:spPr>
        <p:txBody>
          <a:bodyPr vert="horz" lIns="92377" tIns="46190" rIns="92377" bIns="46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428711"/>
            <a:ext cx="2946400" cy="496333"/>
          </a:xfrm>
          <a:prstGeom prst="rect">
            <a:avLst/>
          </a:prstGeom>
        </p:spPr>
        <p:txBody>
          <a:bodyPr vert="horz" lIns="92377" tIns="46190" rIns="92377" bIns="46190" rtlCol="0" anchor="b"/>
          <a:lstStyle>
            <a:lvl1pPr algn="l" fontAlgn="auto">
              <a:spcBef>
                <a:spcPts val="0"/>
              </a:spcBef>
              <a:spcAft>
                <a:spcPts val="0"/>
              </a:spcAft>
              <a:defRPr sz="1300">
                <a:latin typeface="+mn-lt"/>
              </a:defRPr>
            </a:lvl1pPr>
          </a:lstStyle>
          <a:p>
            <a:pPr>
              <a:defRPr/>
            </a:pPr>
            <a:endParaRPr lang="en-GB" dirty="0"/>
          </a:p>
        </p:txBody>
      </p:sp>
      <p:sp>
        <p:nvSpPr>
          <p:cNvPr id="7" name="Slide Number Placeholder 6"/>
          <p:cNvSpPr>
            <a:spLocks noGrp="1"/>
          </p:cNvSpPr>
          <p:nvPr>
            <p:ph type="sldNum" sz="quarter" idx="5"/>
          </p:nvPr>
        </p:nvSpPr>
        <p:spPr>
          <a:xfrm>
            <a:off x="3849690" y="9428711"/>
            <a:ext cx="2946400" cy="496333"/>
          </a:xfrm>
          <a:prstGeom prst="rect">
            <a:avLst/>
          </a:prstGeom>
        </p:spPr>
        <p:txBody>
          <a:bodyPr vert="horz" lIns="92377" tIns="46190" rIns="92377" bIns="46190" rtlCol="0" anchor="b"/>
          <a:lstStyle>
            <a:lvl1pPr algn="r" fontAlgn="auto">
              <a:spcBef>
                <a:spcPts val="0"/>
              </a:spcBef>
              <a:spcAft>
                <a:spcPts val="0"/>
              </a:spcAft>
              <a:defRPr sz="1300">
                <a:latin typeface="+mn-lt"/>
              </a:defRPr>
            </a:lvl1pPr>
          </a:lstStyle>
          <a:p>
            <a:pPr>
              <a:defRPr/>
            </a:pPr>
            <a:fld id="{DCA3A45A-0BE1-4316-B3C8-A6BB725C2B37}" type="slidenum">
              <a:rPr lang="en-GB"/>
              <a:pPr>
                <a:defRPr/>
              </a:pPr>
              <a:t>‹#›</a:t>
            </a:fld>
            <a:endParaRPr lang="en-GB" dirty="0"/>
          </a:p>
        </p:txBody>
      </p:sp>
    </p:spTree>
    <p:extLst>
      <p:ext uri="{BB962C8B-B14F-4D97-AF65-F5344CB8AC3E}">
        <p14:creationId xmlns:p14="http://schemas.microsoft.com/office/powerpoint/2010/main" val="2417075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12</a:t>
            </a:fld>
            <a:endParaRPr lang="en-GB" dirty="0"/>
          </a:p>
        </p:txBody>
      </p:sp>
    </p:spTree>
    <p:extLst>
      <p:ext uri="{BB962C8B-B14F-4D97-AF65-F5344CB8AC3E}">
        <p14:creationId xmlns:p14="http://schemas.microsoft.com/office/powerpoint/2010/main" val="266963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13</a:t>
            </a:fld>
            <a:endParaRPr lang="en-GB" dirty="0"/>
          </a:p>
        </p:txBody>
      </p:sp>
    </p:spTree>
    <p:extLst>
      <p:ext uri="{BB962C8B-B14F-4D97-AF65-F5344CB8AC3E}">
        <p14:creationId xmlns:p14="http://schemas.microsoft.com/office/powerpoint/2010/main" val="266963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14</a:t>
            </a:fld>
            <a:endParaRPr lang="en-GB" dirty="0"/>
          </a:p>
        </p:txBody>
      </p:sp>
    </p:spTree>
    <p:extLst>
      <p:ext uri="{BB962C8B-B14F-4D97-AF65-F5344CB8AC3E}">
        <p14:creationId xmlns:p14="http://schemas.microsoft.com/office/powerpoint/2010/main" val="266963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15</a:t>
            </a:fld>
            <a:endParaRPr lang="en-GB" dirty="0"/>
          </a:p>
        </p:txBody>
      </p:sp>
    </p:spTree>
    <p:extLst>
      <p:ext uri="{BB962C8B-B14F-4D97-AF65-F5344CB8AC3E}">
        <p14:creationId xmlns:p14="http://schemas.microsoft.com/office/powerpoint/2010/main" val="266963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16</a:t>
            </a:fld>
            <a:endParaRPr lang="en-GB" dirty="0"/>
          </a:p>
        </p:txBody>
      </p:sp>
    </p:spTree>
    <p:extLst>
      <p:ext uri="{BB962C8B-B14F-4D97-AF65-F5344CB8AC3E}">
        <p14:creationId xmlns:p14="http://schemas.microsoft.com/office/powerpoint/2010/main" val="266963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17</a:t>
            </a:fld>
            <a:endParaRPr lang="en-GB" dirty="0"/>
          </a:p>
        </p:txBody>
      </p:sp>
    </p:spTree>
    <p:extLst>
      <p:ext uri="{BB962C8B-B14F-4D97-AF65-F5344CB8AC3E}">
        <p14:creationId xmlns:p14="http://schemas.microsoft.com/office/powerpoint/2010/main" val="266963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18</a:t>
            </a:fld>
            <a:endParaRPr lang="en-GB" dirty="0"/>
          </a:p>
        </p:txBody>
      </p:sp>
    </p:spTree>
    <p:extLst>
      <p:ext uri="{BB962C8B-B14F-4D97-AF65-F5344CB8AC3E}">
        <p14:creationId xmlns:p14="http://schemas.microsoft.com/office/powerpoint/2010/main" val="266963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A3A45A-0BE1-4316-B3C8-A6BB725C2B37}" type="slidenum">
              <a:rPr lang="en-GB" smtClean="0"/>
              <a:pPr>
                <a:defRPr/>
              </a:pPr>
              <a:t>19</a:t>
            </a:fld>
            <a:endParaRPr lang="en-GB" dirty="0"/>
          </a:p>
        </p:txBody>
      </p:sp>
    </p:spTree>
    <p:extLst>
      <p:ext uri="{BB962C8B-B14F-4D97-AF65-F5344CB8AC3E}">
        <p14:creationId xmlns:p14="http://schemas.microsoft.com/office/powerpoint/2010/main" val="266963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74441"/>
            <a:ext cx="8640960" cy="1154559"/>
          </a:xfrm>
        </p:spPr>
        <p:txBody>
          <a:bodyPr>
            <a:normAutofit/>
          </a:bodyPr>
          <a:lstStyle>
            <a:lvl1pPr algn="ctr">
              <a:defRPr sz="3600" b="1">
                <a:solidFill>
                  <a:srgbClr val="0030B6"/>
                </a:solidFill>
              </a:defRPr>
            </a:lvl1pPr>
          </a:lstStyle>
          <a:p>
            <a:r>
              <a:rPr lang="en-US"/>
              <a:t>Click to edit Master title style</a:t>
            </a:r>
            <a:endParaRPr lang="en-US" dirty="0"/>
          </a:p>
        </p:txBody>
      </p:sp>
      <p:sp>
        <p:nvSpPr>
          <p:cNvPr id="3" name="Subtitle 2"/>
          <p:cNvSpPr>
            <a:spLocks noGrp="1"/>
          </p:cNvSpPr>
          <p:nvPr>
            <p:ph type="subTitle" idx="1"/>
          </p:nvPr>
        </p:nvSpPr>
        <p:spPr>
          <a:xfrm>
            <a:off x="251520" y="3429000"/>
            <a:ext cx="8640960" cy="223224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8" name="Slide Number Placeholder 5"/>
          <p:cNvSpPr>
            <a:spLocks noGrp="1"/>
          </p:cNvSpPr>
          <p:nvPr>
            <p:ph type="sldNum" sz="quarter" idx="17"/>
          </p:nvPr>
        </p:nvSpPr>
        <p:spPr>
          <a:xfrm>
            <a:off x="7117680" y="6568392"/>
            <a:ext cx="1527175" cy="152400"/>
          </a:xfrm>
          <a:prstGeom prst="rect">
            <a:avLst/>
          </a:prstGeom>
        </p:spPr>
        <p:txBody>
          <a:bodyPr/>
          <a:lstStyle>
            <a:lvl1pPr algn="r">
              <a:defRPr lang="en-GB" sz="1000">
                <a:solidFill>
                  <a:schemeClr val="accent2"/>
                </a:solidFill>
                <a:latin typeface="Calibri" pitchFamily="34" charset="0"/>
                <a:ea typeface="Calibri" pitchFamily="34" charset="0"/>
                <a:cs typeface="Calibri" pitchFamily="34" charset="0"/>
              </a:defRPr>
            </a:lvl1pPr>
          </a:lstStyle>
          <a:p>
            <a:pPr>
              <a:defRPr/>
            </a:pPr>
            <a:fld id="{DDA6E501-E4CD-4D1B-98D0-38A259EB25ED}" type="slidenum">
              <a:rPr lang="en-US" smtClean="0"/>
              <a:pPr>
                <a:defRPr/>
              </a:pPr>
              <a:t>‹#›</a:t>
            </a:fld>
            <a:endParaRPr lang="en-US" dirty="0"/>
          </a:p>
        </p:txBody>
      </p:sp>
      <p:pic>
        <p:nvPicPr>
          <p:cNvPr id="6" name="Picture 5" descr="cid:image003.jpg@01CFD7DA.24AA80F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405165"/>
            <a:ext cx="2057400" cy="345688"/>
          </a:xfrm>
          <a:prstGeom prst="rect">
            <a:avLst/>
          </a:prstGeom>
          <a:noFill/>
          <a:ln>
            <a:noFill/>
          </a:ln>
        </p:spPr>
      </p:pic>
      <p:sp>
        <p:nvSpPr>
          <p:cNvPr id="7" name="Slide Number Placeholder 5"/>
          <p:cNvSpPr txBox="1">
            <a:spLocks/>
          </p:cNvSpPr>
          <p:nvPr userDrawn="1"/>
        </p:nvSpPr>
        <p:spPr>
          <a:xfrm>
            <a:off x="7117679" y="6405165"/>
            <a:ext cx="1527175" cy="152400"/>
          </a:xfrm>
          <a:prstGeom prst="rect">
            <a:avLst/>
          </a:prstGeom>
        </p:spPr>
        <p:txBody>
          <a:bodyPr vert="horz" lIns="91440" tIns="45720" rIns="91440" bIns="45720" rtlCol="0" anchor="ctr"/>
          <a:lstStyle>
            <a:defPPr>
              <a:defRPr lang="en-US"/>
            </a:defPPr>
            <a:lvl1pPr algn="r" rtl="0" fontAlgn="base">
              <a:spcBef>
                <a:spcPct val="0"/>
              </a:spcBef>
              <a:spcAft>
                <a:spcPct val="0"/>
              </a:spcAft>
              <a:defRPr lang="en-GB" sz="1200" kern="1200">
                <a:solidFill>
                  <a:schemeClr val="accent2"/>
                </a:solidFill>
                <a:latin typeface="Calibri" pitchFamily="34" charset="0"/>
                <a:ea typeface="Calibri" pitchFamily="34" charset="0"/>
                <a:cs typeface="Calibri"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000" dirty="0"/>
              <a:t>October 2016</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a:t>Click to edit Master title style</a:t>
            </a:r>
            <a:endParaRPr lang="en-GB"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a:t>Add legal and copyright disclaimers here.</a:t>
            </a:r>
          </a:p>
        </p:txBody>
      </p:sp>
    </p:spTree>
    <p:extLst>
      <p:ext uri="{BB962C8B-B14F-4D97-AF65-F5344CB8AC3E}">
        <p14:creationId xmlns:p14="http://schemas.microsoft.com/office/powerpoint/2010/main" val="338954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417353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241633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204330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231392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2142006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1613665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2828328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240394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4924" y="2312894"/>
            <a:ext cx="8229600" cy="3770238"/>
          </a:xfrm>
        </p:spPr>
        <p:txBody>
          <a:bodyPr>
            <a:normAutofit/>
          </a:bodyPr>
          <a:lstStyle>
            <a:lvl1pPr>
              <a:defRPr sz="2400">
                <a:solidFill>
                  <a:srgbClr val="0030B6"/>
                </a:solidFill>
              </a:defRPr>
            </a:lvl1pPr>
            <a:lvl2pPr>
              <a:defRPr sz="2400">
                <a:solidFill>
                  <a:srgbClr val="0030B6"/>
                </a:solidFill>
              </a:defRPr>
            </a:lvl2pPr>
            <a:lvl3pPr>
              <a:defRPr sz="2400">
                <a:solidFill>
                  <a:srgbClr val="0030B6"/>
                </a:solidFill>
              </a:defRPr>
            </a:lvl3pPr>
            <a:lvl4pPr>
              <a:defRPr sz="2400">
                <a:solidFill>
                  <a:srgbClr val="0030B6"/>
                </a:solidFill>
              </a:defRPr>
            </a:lvl4pPr>
            <a:lvl5pPr>
              <a:defRPr sz="2400">
                <a:solidFill>
                  <a:srgbClr val="0030B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200541D-092F-4AAD-A72B-4986DE4AC8CD}" type="slidenum">
              <a:rPr lang="en-US" smtClean="0"/>
              <a:pPr/>
              <a:t>‹#›</a:t>
            </a:fld>
            <a:endParaRPr lang="en-US" dirty="0"/>
          </a:p>
        </p:txBody>
      </p:sp>
      <p:sp>
        <p:nvSpPr>
          <p:cNvPr id="8" name="Text Placeholder 7"/>
          <p:cNvSpPr>
            <a:spLocks noGrp="1"/>
          </p:cNvSpPr>
          <p:nvPr>
            <p:ph type="body" sz="quarter" idx="13" hasCustomPrompt="1"/>
          </p:nvPr>
        </p:nvSpPr>
        <p:spPr>
          <a:xfrm>
            <a:off x="237786" y="1560359"/>
            <a:ext cx="8351838" cy="623439"/>
          </a:xfrm>
        </p:spPr>
        <p:txBody>
          <a:bodyPr>
            <a:noAutofit/>
          </a:bodyPr>
          <a:lstStyle>
            <a:lvl1pPr>
              <a:buNone/>
              <a:defRPr sz="2800" b="1">
                <a:solidFill>
                  <a:srgbClr val="0030B6"/>
                </a:solidFill>
              </a:defRPr>
            </a:lvl1pPr>
            <a:lvl2pPr>
              <a:defRPr sz="2800"/>
            </a:lvl2pPr>
            <a:lvl3pPr>
              <a:defRPr sz="2800"/>
            </a:lvl3pPr>
            <a:lvl4pPr>
              <a:defRPr sz="2800"/>
            </a:lvl4pPr>
            <a:lvl5pPr>
              <a:defRPr sz="2800"/>
            </a:lvl5pPr>
          </a:lstStyle>
          <a:p>
            <a:pPr lvl="0"/>
            <a:r>
              <a:rPr lang="en-US" dirty="0"/>
              <a:t>Click to add title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4252730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59017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339239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4200541D-092F-4AAD-A72B-4986DE4AC8CD}"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2040" y="2312894"/>
            <a:ext cx="4038600" cy="381326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54556" y="2312894"/>
            <a:ext cx="4038600" cy="381326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4200541D-092F-4AAD-A72B-4986DE4AC8CD}" type="slidenum">
              <a:rPr lang="en-US" smtClean="0"/>
              <a:pPr/>
              <a:t>‹#›</a:t>
            </a:fld>
            <a:endParaRPr lang="en-US" dirty="0"/>
          </a:p>
        </p:txBody>
      </p:sp>
      <p:sp>
        <p:nvSpPr>
          <p:cNvPr id="9" name="Text Placeholder 8"/>
          <p:cNvSpPr>
            <a:spLocks noGrp="1"/>
          </p:cNvSpPr>
          <p:nvPr>
            <p:ph type="body" sz="quarter" idx="13" hasCustomPrompt="1"/>
          </p:nvPr>
        </p:nvSpPr>
        <p:spPr>
          <a:xfrm>
            <a:off x="244676" y="1568096"/>
            <a:ext cx="8280400" cy="615707"/>
          </a:xfrm>
        </p:spPr>
        <p:txBody>
          <a:bodyPr>
            <a:noAutofit/>
          </a:bodyPr>
          <a:lstStyle>
            <a:lvl1pPr>
              <a:buNone/>
              <a:defRPr sz="2800" b="1"/>
            </a:lvl1pPr>
            <a:lvl2pPr>
              <a:defRPr sz="2800"/>
            </a:lvl2pPr>
            <a:lvl3pPr>
              <a:defRPr sz="2800"/>
            </a:lvl3pPr>
            <a:lvl4pPr>
              <a:defRPr sz="2800"/>
            </a:lvl4pPr>
            <a:lvl5pPr>
              <a:defRPr sz="2800"/>
            </a:lvl5pPr>
          </a:lstStyle>
          <a:p>
            <a:pPr lvl="0"/>
            <a:r>
              <a:rPr lang="en-US" dirty="0"/>
              <a:t>Click to add title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A13C132-B1E3-4312-8B0B-88925932E771}" type="slidenum">
              <a:rPr lang="en-GB" smtClean="0"/>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13C132-B1E3-4312-8B0B-88925932E771}" type="slidenum">
              <a:rPr lang="en-GB" smtClean="0"/>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13C132-B1E3-4312-8B0B-88925932E771}" type="slidenum">
              <a:rPr lang="en-GB" smtClean="0"/>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13C132-B1E3-4312-8B0B-88925932E771}" type="slidenum">
              <a:rPr lang="en-GB" smtClean="0"/>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8" name="Slide Number Placeholder 5"/>
          <p:cNvSpPr>
            <a:spLocks noGrp="1"/>
          </p:cNvSpPr>
          <p:nvPr>
            <p:ph type="sldNum" sz="quarter" idx="17"/>
          </p:nvPr>
        </p:nvSpPr>
        <p:spPr>
          <a:xfrm>
            <a:off x="7117680" y="6568392"/>
            <a:ext cx="1527175" cy="152400"/>
          </a:xfrm>
          <a:prstGeom prst="rect">
            <a:avLst/>
          </a:prstGeom>
        </p:spPr>
        <p:txBody>
          <a:bodyPr/>
          <a:lstStyle>
            <a:lvl1pPr algn="r">
              <a:defRPr lang="en-GB" sz="1000">
                <a:solidFill>
                  <a:schemeClr val="accent2"/>
                </a:solidFill>
                <a:latin typeface="Calibri" pitchFamily="34" charset="0"/>
                <a:ea typeface="Calibri" pitchFamily="34" charset="0"/>
                <a:cs typeface="Calibri" pitchFamily="34" charset="0"/>
              </a:defRPr>
            </a:lvl1pPr>
          </a:lstStyle>
          <a:p>
            <a:pPr>
              <a:defRPr/>
            </a:pPr>
            <a:fld id="{DDA6E501-E4CD-4D1B-98D0-38A259EB25ED}" type="slidenum">
              <a:rPr lang="en-US" smtClean="0"/>
              <a:pPr>
                <a:defRPr/>
              </a:pPr>
              <a:t>‹#›</a:t>
            </a:fld>
            <a:endParaRPr lang="en-US" dirty="0"/>
          </a:p>
        </p:txBody>
      </p:sp>
    </p:spTree>
    <p:extLst>
      <p:ext uri="{BB962C8B-B14F-4D97-AF65-F5344CB8AC3E}">
        <p14:creationId xmlns:p14="http://schemas.microsoft.com/office/powerpoint/2010/main" val="190569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30B6"/>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2040" y="1446058"/>
            <a:ext cx="4040188"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2040" y="2291379"/>
            <a:ext cx="4040188" cy="3834783"/>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51381" y="1446058"/>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139" y="2291379"/>
            <a:ext cx="4041775" cy="3834783"/>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0">
                <a:solidFill>
                  <a:srgbClr val="0030B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200541D-092F-4AAD-A72B-4986DE4AC8CD}"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1.jpg"/>
          <p:cNvPicPr>
            <a:picLocks noChangeAspect="1"/>
          </p:cNvPicPr>
          <p:nvPr/>
        </p:nvPicPr>
        <p:blipFill>
          <a:blip r:embed="rId13" cstate="print"/>
          <a:stretch>
            <a:fillRect/>
          </a:stretch>
        </p:blipFill>
        <p:spPr>
          <a:xfrm>
            <a:off x="-1" y="-27384"/>
            <a:ext cx="9144001" cy="1475184"/>
          </a:xfrm>
          <a:prstGeom prst="rect">
            <a:avLst/>
          </a:prstGeom>
        </p:spPr>
      </p:pic>
      <p:sp>
        <p:nvSpPr>
          <p:cNvPr id="2" name="Title Placeholder 1"/>
          <p:cNvSpPr>
            <a:spLocks noGrp="1"/>
          </p:cNvSpPr>
          <p:nvPr>
            <p:ph type="title"/>
          </p:nvPr>
        </p:nvSpPr>
        <p:spPr>
          <a:xfrm>
            <a:off x="251520" y="44624"/>
            <a:ext cx="8229600" cy="9989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4924" y="2708920"/>
            <a:ext cx="8229600" cy="3417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533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3124200" y="64533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0541D-092F-4AAD-A72B-4986DE4AC8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2" r:id="rId10"/>
    <p:sldLayoutId id="2147483737" r:id="rId11"/>
  </p:sldLayoutIdLst>
  <p:transition>
    <p:fade/>
  </p:transition>
  <p:hf sldNum="0" hdr="0" ftr="0" dt="0"/>
  <p:txStyles>
    <p:titleStyle>
      <a:lvl1pPr algn="l" defTabSz="914400" rtl="0" eaLnBrk="1" latinLnBrk="0" hangingPunct="1">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0030B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0030B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0B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0030B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rgbClr val="0030B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C132-B1E3-4312-8B0B-88925932E771}" type="slidenum">
              <a:rPr lang="en-GB" smtClean="0"/>
              <a:pPr/>
              <a:t>‹#›</a:t>
            </a:fld>
            <a:endParaRPr lang="en-GB" dirty="0"/>
          </a:p>
        </p:txBody>
      </p:sp>
    </p:spTree>
    <p:extLst>
      <p:ext uri="{BB962C8B-B14F-4D97-AF65-F5344CB8AC3E}">
        <p14:creationId xmlns:p14="http://schemas.microsoft.com/office/powerpoint/2010/main" val="25738628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endParaRPr lang="en-GB"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GB"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200541D-092F-4AAD-A72B-4986DE4AC8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4.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g"/><Relationship Id="rId1" Type="http://schemas.openxmlformats.org/officeDocument/2006/relationships/slideLayout" Target="../slideLayouts/slideLayout34.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rot="19140000">
            <a:off x="874934" y="1959117"/>
            <a:ext cx="5770607" cy="1204306"/>
          </a:xfrm>
        </p:spPr>
        <p:txBody>
          <a:bodyPr/>
          <a:lstStyle/>
          <a:p>
            <a:r>
              <a:rPr lang="en-US" sz="4000" dirty="0">
                <a:solidFill>
                  <a:srgbClr val="0070C0"/>
                </a:solidFill>
              </a:rPr>
              <a:t>PMP </a:t>
            </a:r>
            <a:r>
              <a:rPr lang="en-US" sz="4000" cap="none" dirty="0">
                <a:solidFill>
                  <a:srgbClr val="0070C0"/>
                </a:solidFill>
              </a:rPr>
              <a:t>Business Angels</a:t>
            </a:r>
            <a:endParaRPr lang="en-US" sz="4000" dirty="0">
              <a:solidFill>
                <a:srgbClr val="0070C0"/>
              </a:solidFill>
            </a:endParaRPr>
          </a:p>
        </p:txBody>
      </p:sp>
      <p:pic>
        <p:nvPicPr>
          <p:cNvPr id="7" name="Picture 6" descr="Λογότυπο P.M.M Business Ange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88641"/>
            <a:ext cx="4032448" cy="149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6" descr="Λογότυπο του έργου &quot;Διασυνοριακό Δίκτυο Προώθησης της Επιχειρηματικότητας σε Εντυπο-ανάπηρα Άτομα με χρήση Έξυπνων Εργαλείων πρόσβασης στις Βιβλιοθήκες&quot; με ακρωνύμιο Όμηρος">
            <a:extLst>
              <a:ext uri="{FF2B5EF4-FFF2-40B4-BE49-F238E27FC236}">
                <a16:creationId xmlns:a16="http://schemas.microsoft.com/office/drawing/2014/main" id="{A5BDDC59-8937-2F8C-C885-542E33BEF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9469" y="4270060"/>
            <a:ext cx="5145229" cy="907981"/>
          </a:xfrm>
          <a:prstGeom prst="rect">
            <a:avLst/>
          </a:prstGeom>
        </p:spPr>
      </p:pic>
      <p:grpSp>
        <p:nvGrpSpPr>
          <p:cNvPr id="12" name="Ομάδα 11" descr="Λογότυπα του Πανεπιστημίου Αιγαίου, της Βιβλιοθήκης Πανεπιστημίου Κύπρου, του Εθνικού Μετσόβιου Πολυτεχνείου, της Παγκύπριας Οργάνωσης Τυφλών, και του Δήμου Μυκόνου">
            <a:extLst>
              <a:ext uri="{FF2B5EF4-FFF2-40B4-BE49-F238E27FC236}">
                <a16:creationId xmlns:a16="http://schemas.microsoft.com/office/drawing/2014/main" id="{D3F9A262-D413-F409-798B-973829690F9B}"/>
              </a:ext>
            </a:extLst>
          </p:cNvPr>
          <p:cNvGrpSpPr/>
          <p:nvPr/>
        </p:nvGrpSpPr>
        <p:grpSpPr>
          <a:xfrm>
            <a:off x="827584" y="5283441"/>
            <a:ext cx="7829122" cy="897019"/>
            <a:chOff x="661387" y="3572329"/>
            <a:chExt cx="6853468" cy="654083"/>
          </a:xfrm>
        </p:grpSpPr>
        <p:pic>
          <p:nvPicPr>
            <p:cNvPr id="13" name="Εικόνα 12">
              <a:extLst>
                <a:ext uri="{FF2B5EF4-FFF2-40B4-BE49-F238E27FC236}">
                  <a16:creationId xmlns:a16="http://schemas.microsoft.com/office/drawing/2014/main" id="{E08ADF27-2751-9790-1874-77B268A73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87" y="3629795"/>
              <a:ext cx="1256190" cy="523414"/>
            </a:xfrm>
            <a:prstGeom prst="rect">
              <a:avLst/>
            </a:prstGeom>
          </p:spPr>
        </p:pic>
        <p:pic>
          <p:nvPicPr>
            <p:cNvPr id="14" name="Εικόνα 13">
              <a:extLst>
                <a:ext uri="{FF2B5EF4-FFF2-40B4-BE49-F238E27FC236}">
                  <a16:creationId xmlns:a16="http://schemas.microsoft.com/office/drawing/2014/main" id="{D2070FAD-A987-C568-39A3-3325A9009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965" y="3572329"/>
              <a:ext cx="925890" cy="593519"/>
            </a:xfrm>
            <a:prstGeom prst="rect">
              <a:avLst/>
            </a:prstGeom>
          </p:spPr>
        </p:pic>
        <p:pic>
          <p:nvPicPr>
            <p:cNvPr id="15" name="Εικόνα 14">
              <a:extLst>
                <a:ext uri="{FF2B5EF4-FFF2-40B4-BE49-F238E27FC236}">
                  <a16:creationId xmlns:a16="http://schemas.microsoft.com/office/drawing/2014/main" id="{CF5759F3-8434-9A95-1D7F-FEEA5A2C1C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0155" y="3581870"/>
              <a:ext cx="925890" cy="644542"/>
            </a:xfrm>
            <a:prstGeom prst="rect">
              <a:avLst/>
            </a:prstGeom>
          </p:spPr>
        </p:pic>
        <p:pic>
          <p:nvPicPr>
            <p:cNvPr id="16" name="Εικόνα 15">
              <a:extLst>
                <a:ext uri="{FF2B5EF4-FFF2-40B4-BE49-F238E27FC236}">
                  <a16:creationId xmlns:a16="http://schemas.microsoft.com/office/drawing/2014/main" id="{CDBB5D8C-70C9-EA89-02D5-FC05AA46DE1D}"/>
                </a:ext>
              </a:extLst>
            </p:cNvPr>
            <p:cNvPicPr>
              <a:picLocks noChangeAspect="1"/>
            </p:cNvPicPr>
            <p:nvPr/>
          </p:nvPicPr>
          <p:blipFill>
            <a:blip r:embed="rId7"/>
            <a:stretch>
              <a:fillRect/>
            </a:stretch>
          </p:blipFill>
          <p:spPr>
            <a:xfrm>
              <a:off x="3587518" y="3684510"/>
              <a:ext cx="1998637" cy="483187"/>
            </a:xfrm>
            <a:prstGeom prst="rect">
              <a:avLst/>
            </a:prstGeom>
          </p:spPr>
        </p:pic>
        <p:pic>
          <p:nvPicPr>
            <p:cNvPr id="17" name="Εικόνα 16">
              <a:extLst>
                <a:ext uri="{FF2B5EF4-FFF2-40B4-BE49-F238E27FC236}">
                  <a16:creationId xmlns:a16="http://schemas.microsoft.com/office/drawing/2014/main" id="{2FD3B47C-294C-BF1B-DA16-9888BC248A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497" y="3642434"/>
              <a:ext cx="1735529" cy="523414"/>
            </a:xfrm>
            <a:prstGeom prst="rect">
              <a:avLst/>
            </a:prstGeom>
          </p:spPr>
        </p:pic>
      </p:grpSp>
    </p:spTree>
    <p:extLst>
      <p:ext uri="{BB962C8B-B14F-4D97-AF65-F5344CB8AC3E}">
        <p14:creationId xmlns:p14="http://schemas.microsoft.com/office/powerpoint/2010/main" val="31423086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67544" y="980728"/>
            <a:ext cx="8496944" cy="4419600"/>
          </a:xfrm>
        </p:spPr>
        <p:txBody>
          <a:bodyPr/>
          <a:lstStyle/>
          <a:p>
            <a:pPr algn="just">
              <a:spcBef>
                <a:spcPts val="600"/>
              </a:spcBef>
              <a:spcAft>
                <a:spcPts val="600"/>
              </a:spcAft>
            </a:pPr>
            <a:r>
              <a:rPr lang="en-US" sz="1400" dirty="0"/>
              <a:t> </a:t>
            </a:r>
            <a:endParaRPr lang="en-US" dirty="0"/>
          </a:p>
          <a:p>
            <a:pPr lvl="0">
              <a:lnSpc>
                <a:spcPct val="115000"/>
              </a:lnSpc>
              <a:spcBef>
                <a:spcPts val="600"/>
              </a:spcBef>
              <a:spcAft>
                <a:spcPts val="600"/>
              </a:spcAft>
              <a:buFont typeface="+mj-lt"/>
              <a:buAutoNum type="arabicPeriod"/>
            </a:pPr>
            <a:r>
              <a:rPr lang="en-US" sz="1800" b="0" dirty="0">
                <a:latin typeface="Arial" panose="020B0604020202020204" pitchFamily="34" charset="0"/>
                <a:ea typeface="Calibri"/>
                <a:cs typeface="Arial" panose="020B0604020202020204" pitchFamily="34" charset="0"/>
              </a:rPr>
              <a:t>CEO : </a:t>
            </a:r>
            <a:r>
              <a:rPr lang="el-GR" sz="1800" b="0" dirty="0">
                <a:solidFill>
                  <a:srgbClr val="4F81BD"/>
                </a:solidFill>
                <a:latin typeface="Arial" panose="020B0604020202020204" pitchFamily="34" charset="0"/>
                <a:ea typeface="Calibri"/>
                <a:cs typeface="Arial" panose="020B0604020202020204" pitchFamily="34" charset="0"/>
              </a:rPr>
              <a:t>Παύλος Ιωσηφίδης</a:t>
            </a:r>
          </a:p>
          <a:p>
            <a:pPr lvl="0">
              <a:lnSpc>
                <a:spcPct val="115000"/>
              </a:lnSpc>
              <a:spcBef>
                <a:spcPts val="600"/>
              </a:spcBef>
              <a:spcAft>
                <a:spcPts val="600"/>
              </a:spcAft>
              <a:buFont typeface="+mj-lt"/>
              <a:buAutoNum type="arabicPeriod"/>
            </a:pPr>
            <a:r>
              <a:rPr lang="en-US" sz="1800" b="0" dirty="0">
                <a:latin typeface="Arial" panose="020B0604020202020204" pitchFamily="34" charset="0"/>
                <a:ea typeface="Calibri"/>
                <a:cs typeface="Arial" panose="020B0604020202020204" pitchFamily="34" charset="0"/>
              </a:rPr>
              <a:t>Director &amp; Senior Project Manager : </a:t>
            </a:r>
            <a:r>
              <a:rPr lang="el-GR" sz="1800" b="0" dirty="0">
                <a:solidFill>
                  <a:srgbClr val="4F81BD"/>
                </a:solidFill>
                <a:latin typeface="Arial" panose="020B0604020202020204" pitchFamily="34" charset="0"/>
                <a:ea typeface="Calibri"/>
                <a:cs typeface="Arial" panose="020B0604020202020204" pitchFamily="34" charset="0"/>
              </a:rPr>
              <a:t>Ιωάννα Γιαννάκου</a:t>
            </a:r>
          </a:p>
          <a:p>
            <a:pPr lvl="0">
              <a:lnSpc>
                <a:spcPct val="115000"/>
              </a:lnSpc>
              <a:spcBef>
                <a:spcPts val="600"/>
              </a:spcBef>
              <a:spcAft>
                <a:spcPts val="600"/>
              </a:spcAft>
              <a:buFont typeface="+mj-lt"/>
              <a:buAutoNum type="arabicPeriod"/>
            </a:pPr>
            <a:r>
              <a:rPr lang="en-US" sz="1800" b="0" dirty="0">
                <a:latin typeface="Arial" panose="020B0604020202020204" pitchFamily="34" charset="0"/>
                <a:ea typeface="Calibri"/>
                <a:cs typeface="Arial" panose="020B0604020202020204" pitchFamily="34" charset="0"/>
              </a:rPr>
              <a:t>Digital Business' Analyst And Marketing Consultant : </a:t>
            </a:r>
            <a:r>
              <a:rPr lang="el-GR" sz="1800" b="0" dirty="0">
                <a:solidFill>
                  <a:srgbClr val="4F81BD"/>
                </a:solidFill>
                <a:latin typeface="Arial" panose="020B0604020202020204" pitchFamily="34" charset="0"/>
                <a:ea typeface="Calibri"/>
                <a:cs typeface="Arial" panose="020B0604020202020204" pitchFamily="34" charset="0"/>
              </a:rPr>
              <a:t>Ηρακλής Ηρακλέους</a:t>
            </a:r>
          </a:p>
          <a:p>
            <a:pPr lvl="0">
              <a:lnSpc>
                <a:spcPct val="115000"/>
              </a:lnSpc>
              <a:spcBef>
                <a:spcPts val="600"/>
              </a:spcBef>
              <a:spcAft>
                <a:spcPts val="600"/>
              </a:spcAft>
              <a:buFont typeface="+mj-lt"/>
              <a:buAutoNum type="arabicPeriod"/>
            </a:pPr>
            <a:r>
              <a:rPr lang="en-US" sz="1800" b="0" dirty="0">
                <a:latin typeface="Arial" panose="020B0604020202020204" pitchFamily="34" charset="0"/>
                <a:ea typeface="Calibri"/>
                <a:cs typeface="Arial" panose="020B0604020202020204" pitchFamily="34" charset="0"/>
              </a:rPr>
              <a:t>Business Consultant : </a:t>
            </a:r>
            <a:r>
              <a:rPr lang="el-GR" sz="1800" b="0" dirty="0">
                <a:solidFill>
                  <a:srgbClr val="4F81BD"/>
                </a:solidFill>
                <a:latin typeface="Arial" panose="020B0604020202020204" pitchFamily="34" charset="0"/>
                <a:ea typeface="Calibri"/>
                <a:cs typeface="Arial" panose="020B0604020202020204" pitchFamily="34" charset="0"/>
              </a:rPr>
              <a:t>Αιμίλιος Χριστοφίδης</a:t>
            </a:r>
            <a:endParaRPr lang="en-US" sz="1800" b="0" dirty="0">
              <a:solidFill>
                <a:srgbClr val="4F81BD"/>
              </a:solidFill>
              <a:latin typeface="Arial" panose="020B0604020202020204" pitchFamily="34" charset="0"/>
              <a:ea typeface="Calibri"/>
              <a:cs typeface="Arial" panose="020B0604020202020204" pitchFamily="34" charset="0"/>
            </a:endParaRPr>
          </a:p>
          <a:p>
            <a:pPr lvl="0">
              <a:lnSpc>
                <a:spcPct val="115000"/>
              </a:lnSpc>
              <a:spcBef>
                <a:spcPts val="600"/>
              </a:spcBef>
              <a:spcAft>
                <a:spcPts val="600"/>
              </a:spcAft>
              <a:buFont typeface="+mj-lt"/>
              <a:buAutoNum type="arabicPeriod"/>
            </a:pPr>
            <a:r>
              <a:rPr lang="el-GR" sz="1800" b="0" dirty="0">
                <a:latin typeface="Arial" panose="020B0604020202020204" pitchFamily="34" charset="0"/>
                <a:ea typeface="Calibri"/>
                <a:cs typeface="Arial" panose="020B0604020202020204" pitchFamily="34" charset="0"/>
              </a:rPr>
              <a:t>Άλλοι εξωτερικοί συνεργάτες.</a:t>
            </a:r>
            <a:endParaRPr lang="en-US" sz="1800" b="0" dirty="0">
              <a:latin typeface="Arial" panose="020B0604020202020204" pitchFamily="34" charset="0"/>
              <a:ea typeface="Calibri"/>
              <a:cs typeface="Arial" panose="020B0604020202020204" pitchFamily="34" charset="0"/>
            </a:endParaRPr>
          </a:p>
          <a:p>
            <a:endParaRPr lang="en-US" dirty="0"/>
          </a:p>
        </p:txBody>
      </p:sp>
      <p:sp>
        <p:nvSpPr>
          <p:cNvPr id="4" name="Title 1"/>
          <p:cNvSpPr>
            <a:spLocks noGrp="1"/>
          </p:cNvSpPr>
          <p:nvPr>
            <p:ph type="title"/>
          </p:nvPr>
        </p:nvSpPr>
        <p:spPr>
          <a:xfrm>
            <a:off x="467544" y="188640"/>
            <a:ext cx="8077200" cy="914400"/>
          </a:xfrm>
        </p:spPr>
        <p:txBody>
          <a:bodyPr/>
          <a:lstStyle/>
          <a:p>
            <a:r>
              <a:rPr lang="el-GR" sz="3000" b="1" cap="none" dirty="0">
                <a:latin typeface="Arial" panose="020B0604020202020204" pitchFamily="34" charset="0"/>
                <a:cs typeface="Arial" panose="020B0604020202020204" pitchFamily="34" charset="0"/>
              </a:rPr>
              <a:t>Η ομάδα μας</a:t>
            </a:r>
            <a:r>
              <a:rPr lang="en-US" sz="3000" b="1" cap="none" dirty="0">
                <a:latin typeface="Arial" panose="020B0604020202020204" pitchFamily="34" charset="0"/>
                <a:cs typeface="Arial" panose="020B0604020202020204" pitchFamily="34" charset="0"/>
              </a:rPr>
              <a:t> - PMP Business Angels LTD</a:t>
            </a:r>
            <a:endParaRPr lang="el-GR" sz="3000" b="1" cap="none" dirty="0">
              <a:latin typeface="Arial" panose="020B0604020202020204" pitchFamily="34" charset="0"/>
              <a:cs typeface="Arial" panose="020B0604020202020204" pitchFamily="34" charset="0"/>
            </a:endParaRPr>
          </a:p>
        </p:txBody>
      </p:sp>
      <p:grpSp>
        <p:nvGrpSpPr>
          <p:cNvPr id="10" name="Group 9" descr="Φωτογραφίες των ατόμων της ομάδας PMP  Business Angels LTD"/>
          <p:cNvGrpSpPr/>
          <p:nvPr/>
        </p:nvGrpSpPr>
        <p:grpSpPr>
          <a:xfrm>
            <a:off x="1084486" y="3933056"/>
            <a:ext cx="6825753" cy="2057400"/>
            <a:chOff x="323528" y="3717032"/>
            <a:chExt cx="6825753" cy="2057400"/>
          </a:xfrm>
        </p:grpSpPr>
        <p:pic>
          <p:nvPicPr>
            <p:cNvPr id="5" name="Picture 4" descr="C:\Documents and Settings\user\My Documents\My Pictures\pavlos.bmp"/>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7032"/>
              <a:ext cx="1619250" cy="2057400"/>
            </a:xfrm>
            <a:prstGeom prst="rect">
              <a:avLst/>
            </a:prstGeom>
            <a:noFill/>
            <a:ln w="9525">
              <a:noFill/>
              <a:miter lim="800000"/>
              <a:headEnd/>
              <a:tailEnd/>
            </a:ln>
          </p:spPr>
        </p:pic>
        <p:pic>
          <p:nvPicPr>
            <p:cNvPr id="6" name="Εικόνα 1" descr="jy"/>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17032"/>
              <a:ext cx="1619250" cy="20574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797052" y="3717032"/>
              <a:ext cx="1619250" cy="2057400"/>
            </a:xfrm>
            <a:prstGeom prst="rect">
              <a:avLst/>
            </a:prstGeom>
            <a:noFill/>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5523532" y="3717032"/>
              <a:ext cx="1625749" cy="2057400"/>
            </a:xfrm>
            <a:prstGeom prst="rect">
              <a:avLst/>
            </a:prstGeom>
          </p:spPr>
        </p:pic>
      </p:grpSp>
    </p:spTree>
    <p:extLst>
      <p:ext uri="{BB962C8B-B14F-4D97-AF65-F5344CB8AC3E}">
        <p14:creationId xmlns:p14="http://schemas.microsoft.com/office/powerpoint/2010/main" val="639342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rot="19140000">
            <a:off x="788155" y="1638485"/>
            <a:ext cx="7065303" cy="1204306"/>
          </a:xfrm>
        </p:spPr>
        <p:txBody>
          <a:bodyPr/>
          <a:lstStyle/>
          <a:p>
            <a:r>
              <a:rPr lang="en-US" sz="3600" dirty="0">
                <a:solidFill>
                  <a:srgbClr val="0070C0"/>
                </a:solidFill>
              </a:rPr>
              <a:t>PMP </a:t>
            </a:r>
            <a:r>
              <a:rPr lang="en-US" sz="3600" cap="none" dirty="0">
                <a:solidFill>
                  <a:srgbClr val="0070C0"/>
                </a:solidFill>
              </a:rPr>
              <a:t>Business Angels</a:t>
            </a:r>
            <a:br>
              <a:rPr lang="el-GR" sz="3600" dirty="0">
                <a:solidFill>
                  <a:srgbClr val="0070C0"/>
                </a:solidFill>
              </a:rPr>
            </a:br>
            <a:r>
              <a:rPr lang="el-GR" sz="3600" dirty="0">
                <a:solidFill>
                  <a:srgbClr val="0070C0"/>
                </a:solidFill>
              </a:rPr>
              <a:t> </a:t>
            </a:r>
            <a:r>
              <a:rPr lang="en-US" sz="3600" b="1" cap="none" dirty="0">
                <a:solidFill>
                  <a:schemeClr val="accent3"/>
                </a:solidFill>
              </a:rPr>
              <a:t>Success Stories</a:t>
            </a:r>
            <a:endParaRPr lang="en-US" sz="3600" b="1" dirty="0">
              <a:solidFill>
                <a:schemeClr val="accent3"/>
              </a:solidFill>
            </a:endParaRPr>
          </a:p>
        </p:txBody>
      </p:sp>
      <p:pic>
        <p:nvPicPr>
          <p:cNvPr id="7" name="Picture 6" descr="Λογότυπο P.M.M Business Ange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88641"/>
            <a:ext cx="4032448" cy="149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31707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400" y="230178"/>
            <a:ext cx="8077200" cy="914400"/>
          </a:xfrm>
        </p:spPr>
        <p:txBody>
          <a:bodyPr/>
          <a:lstStyle/>
          <a:p>
            <a:r>
              <a:rPr lang="el-GR" sz="3000" b="1" cap="none" dirty="0">
                <a:latin typeface="Arial" panose="020B0604020202020204" pitchFamily="34" charset="0"/>
                <a:cs typeface="Arial" panose="020B0604020202020204" pitchFamily="34" charset="0"/>
              </a:rPr>
              <a:t>Εξασφάλιση επιχειρηματικών Δανείων</a:t>
            </a:r>
            <a:endParaRPr lang="en-US" sz="3000" b="1" cap="none" dirty="0">
              <a:latin typeface="Arial" panose="020B0604020202020204" pitchFamily="34" charset="0"/>
              <a:cs typeface="Arial" panose="020B0604020202020204" pitchFamily="34" charset="0"/>
            </a:endParaRPr>
          </a:p>
        </p:txBody>
      </p:sp>
      <p:sp>
        <p:nvSpPr>
          <p:cNvPr id="13" name="Content Placeholder 2"/>
          <p:cNvSpPr>
            <a:spLocks noGrp="1"/>
          </p:cNvSpPr>
          <p:nvPr>
            <p:ph sz="quarter" idx="15"/>
          </p:nvPr>
        </p:nvSpPr>
        <p:spPr>
          <a:xfrm>
            <a:off x="162708" y="1144578"/>
            <a:ext cx="8712968" cy="4419600"/>
          </a:xfrm>
        </p:spPr>
        <p:txBody>
          <a:bodyPr>
            <a:noAutofit/>
          </a:bodyPr>
          <a:lstStyle/>
          <a:p>
            <a:r>
              <a:rPr lang="el-GR" sz="1400" dirty="0"/>
              <a:t>	</a:t>
            </a:r>
            <a:r>
              <a:rPr lang="en-US" sz="1800" dirty="0">
                <a:latin typeface="Arial" panose="020B0604020202020204" pitchFamily="34" charset="0"/>
                <a:cs typeface="Arial" panose="020B0604020202020204" pitchFamily="34" charset="0"/>
              </a:rPr>
              <a:t>Confectionery “La Kiwi” </a:t>
            </a:r>
            <a:endParaRPr lang="el-GR" sz="1800" dirty="0">
              <a:latin typeface="Arial" panose="020B0604020202020204" pitchFamily="34" charset="0"/>
              <a:cs typeface="Arial" panose="020B0604020202020204" pitchFamily="34" charset="0"/>
            </a:endParaRPr>
          </a:p>
          <a:p>
            <a:endParaRPr lang="el-GR" sz="1800" dirty="0">
              <a:latin typeface="Arial" panose="020B0604020202020204" pitchFamily="34" charset="0"/>
              <a:cs typeface="Arial" panose="020B0604020202020204" pitchFamily="34" charset="0"/>
            </a:endParaRPr>
          </a:p>
          <a:p>
            <a:pPr>
              <a:lnSpc>
                <a:spcPct val="160000"/>
              </a:lnSpc>
              <a:buFont typeface="Wingdings" pitchFamily="2" charset="2"/>
              <a:buChar char="ü"/>
            </a:pPr>
            <a:r>
              <a:rPr lang="el-GR" sz="1800" dirty="0">
                <a:latin typeface="Arial" panose="020B0604020202020204" pitchFamily="34" charset="0"/>
                <a:cs typeface="Arial" panose="020B0604020202020204" pitchFamily="34" charset="0"/>
              </a:rPr>
              <a:t> Επιχειρηματικό Δάνειο για ανέγερση νέων ιδιόκτητων κτηρίων.</a:t>
            </a:r>
          </a:p>
          <a:p>
            <a:endParaRPr lang="el-GR" sz="1800" dirty="0">
              <a:latin typeface="Arial" panose="020B0604020202020204" pitchFamily="34" charset="0"/>
              <a:cs typeface="Arial" panose="020B0604020202020204" pitchFamily="34" charset="0"/>
            </a:endParaRPr>
          </a:p>
          <a:p>
            <a:r>
              <a:rPr lang="el-GR" sz="1800" b="0" dirty="0">
                <a:latin typeface="Arial" panose="020B0604020202020204" pitchFamily="34" charset="0"/>
                <a:cs typeface="Arial" panose="020B0604020202020204" pitchFamily="34" charset="0"/>
              </a:rPr>
              <a:t>	Από το 1993, το </a:t>
            </a:r>
            <a:r>
              <a:rPr lang="el-GR" sz="1800" b="0" dirty="0" err="1">
                <a:latin typeface="Arial" panose="020B0604020202020204" pitchFamily="34" charset="0"/>
                <a:cs typeface="Arial" panose="020B0604020202020204" pitchFamily="34" charset="0"/>
              </a:rPr>
              <a:t>La</a:t>
            </a:r>
            <a:r>
              <a:rPr lang="el-GR" sz="1800" b="0" dirty="0">
                <a:latin typeface="Arial" panose="020B0604020202020204" pitchFamily="34" charset="0"/>
                <a:cs typeface="Arial" panose="020B0604020202020204" pitchFamily="34" charset="0"/>
              </a:rPr>
              <a:t> </a:t>
            </a:r>
            <a:r>
              <a:rPr lang="el-GR" sz="1800" b="0" dirty="0" err="1">
                <a:latin typeface="Arial" panose="020B0604020202020204" pitchFamily="34" charset="0"/>
                <a:cs typeface="Arial" panose="020B0604020202020204" pitchFamily="34" charset="0"/>
              </a:rPr>
              <a:t>Kiwi</a:t>
            </a:r>
            <a:r>
              <a:rPr lang="el-GR" sz="1800" b="0" dirty="0">
                <a:latin typeface="Arial" panose="020B0604020202020204" pitchFamily="34" charset="0"/>
                <a:cs typeface="Arial" panose="020B0604020202020204" pitchFamily="34" charset="0"/>
              </a:rPr>
              <a:t> προσφέρει υψηλής ποιότητας παραδοσιακά προϊόντα Ζαχαροπλαστικής και Αρτοποιίας.</a:t>
            </a:r>
          </a:p>
          <a:p>
            <a:r>
              <a:rPr lang="el-GR" sz="1800" b="0" dirty="0">
                <a:latin typeface="Arial" panose="020B0604020202020204" pitchFamily="34" charset="0"/>
                <a:cs typeface="Arial" panose="020B0604020202020204" pitchFamily="34" charset="0"/>
              </a:rPr>
              <a:t>	Οι γευστικές χειροποίητες, σπιτικές και πάντα φρέσκες δημιουργίες του προσφέρουν μοναδικές γεύσεις στο καταναλωτικό του κοινό εδώ και 23 χρόνια!</a:t>
            </a:r>
          </a:p>
          <a:p>
            <a:r>
              <a:rPr lang="el-GR" sz="1800" b="0" dirty="0">
                <a:latin typeface="Arial" panose="020B0604020202020204" pitchFamily="34" charset="0"/>
                <a:cs typeface="Arial" panose="020B0604020202020204" pitchFamily="34" charset="0"/>
              </a:rPr>
              <a:t>	Προσφέρει μια σειρά από προϊόντα που αφορούν γαμήλιες δεξιώσεις, βαφτίσεις, γενέθλια, τούρτες, ατομικά γλυκά και είδη αρτοποιίας.</a:t>
            </a:r>
          </a:p>
          <a:p>
            <a:r>
              <a:rPr lang="el-GR" sz="1800" b="0" dirty="0">
                <a:latin typeface="Arial" panose="020B0604020202020204" pitchFamily="34" charset="0"/>
                <a:cs typeface="Arial" panose="020B0604020202020204" pitchFamily="34" charset="0"/>
              </a:rPr>
              <a:t>	</a:t>
            </a:r>
          </a:p>
          <a:p>
            <a:endParaRPr lang="el-GR" sz="1400" b="0" dirty="0"/>
          </a:p>
          <a:p>
            <a:endParaRPr lang="el-GR" sz="1400" b="0" dirty="0"/>
          </a:p>
          <a:p>
            <a:r>
              <a:rPr lang="el-GR" sz="1400" b="0" dirty="0"/>
              <a:t>	</a:t>
            </a:r>
          </a:p>
        </p:txBody>
      </p:sp>
      <p:pic>
        <p:nvPicPr>
          <p:cNvPr id="1027" name="Picture 3" descr="Εσωτερικός χώρος ζαχαροπλαστείου La Kiwi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00192" y="5188245"/>
            <a:ext cx="2560637" cy="143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948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7396" y="127741"/>
            <a:ext cx="8077200" cy="914400"/>
          </a:xfrm>
        </p:spPr>
        <p:txBody>
          <a:bodyPr/>
          <a:lstStyle/>
          <a:p>
            <a:r>
              <a:rPr lang="el-GR" sz="3000" b="1" cap="none" dirty="0">
                <a:latin typeface="Arial" panose="020B0604020202020204" pitchFamily="34" charset="0"/>
                <a:cs typeface="Arial" panose="020B0604020202020204" pitchFamily="34" charset="0"/>
              </a:rPr>
              <a:t>Επιχειρηματικός σχεδιασμός </a:t>
            </a:r>
            <a:endParaRPr lang="en-US" sz="3000" b="1" cap="none" dirty="0">
              <a:latin typeface="Arial" panose="020B0604020202020204" pitchFamily="34" charset="0"/>
              <a:cs typeface="Arial" panose="020B0604020202020204" pitchFamily="34" charset="0"/>
            </a:endParaRPr>
          </a:p>
        </p:txBody>
      </p:sp>
      <p:sp>
        <p:nvSpPr>
          <p:cNvPr id="13" name="Content Placeholder 2"/>
          <p:cNvSpPr>
            <a:spLocks noGrp="1"/>
          </p:cNvSpPr>
          <p:nvPr>
            <p:ph sz="quarter" idx="15"/>
          </p:nvPr>
        </p:nvSpPr>
        <p:spPr>
          <a:xfrm>
            <a:off x="107504" y="980728"/>
            <a:ext cx="9073008" cy="4419600"/>
          </a:xfrm>
        </p:spPr>
        <p:txBody>
          <a:bodyPr>
            <a:noAutofit/>
          </a:bodyPr>
          <a:lstStyle/>
          <a:p>
            <a:r>
              <a:rPr lang="el-GR" sz="1400" dirty="0"/>
              <a:t>	</a:t>
            </a:r>
            <a:r>
              <a:rPr lang="el-GR" sz="1800" dirty="0">
                <a:latin typeface="Arial" panose="020B0604020202020204" pitchFamily="34" charset="0"/>
                <a:cs typeface="Arial" panose="020B0604020202020204" pitchFamily="34" charset="0"/>
              </a:rPr>
              <a:t>ΗΛΙΟΠΟΥΛΟΣ, ΙΑΚΩΒΟΥ-ΚΟΥΡΤΕΛΛΑΡΗ,ΚΟΥΡΟΥΚΛΑΡΗ,ΧΑΤΖΗΓΙΑΣΕΜΗ Ο.Ε.Π.Ε.</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ConfiDent Dental Care Centre</a:t>
            </a:r>
            <a:endParaRPr lang="el-GR" sz="1800" dirty="0">
              <a:latin typeface="Arial" panose="020B0604020202020204" pitchFamily="34" charset="0"/>
              <a:cs typeface="Arial" panose="020B0604020202020204" pitchFamily="34" charset="0"/>
            </a:endParaRPr>
          </a:p>
          <a:p>
            <a:pPr>
              <a:lnSpc>
                <a:spcPct val="160000"/>
              </a:lnSpc>
              <a:buFont typeface="Wingdings" pitchFamily="2" charset="2"/>
              <a:buChar char="ü"/>
            </a:pPr>
            <a:r>
              <a:rPr lang="el-GR" sz="1800" dirty="0">
                <a:latin typeface="Arial" panose="020B0604020202020204" pitchFamily="34" charset="0"/>
                <a:cs typeface="Arial" panose="020B0604020202020204" pitchFamily="34" charset="0"/>
              </a:rPr>
              <a:t> Επιχειρηματικός Σχεδιασμός για συγχώνευση επαγγελματιών οδοντιάτρων σε μία οδοντιατρική κλινική.</a:t>
            </a:r>
          </a:p>
          <a:p>
            <a:pPr>
              <a:lnSpc>
                <a:spcPct val="150000"/>
              </a:lnSpc>
            </a:pPr>
            <a:r>
              <a:rPr lang="el-GR" sz="1800" b="0" dirty="0">
                <a:latin typeface="Arial" panose="020B0604020202020204" pitchFamily="34" charset="0"/>
                <a:cs typeface="Arial" panose="020B0604020202020204" pitchFamily="34" charset="0"/>
              </a:rPr>
              <a:t>	Η Οδοντιατρική κλινική </a:t>
            </a:r>
            <a:r>
              <a:rPr lang="el-GR" sz="1800" b="0" dirty="0" err="1">
                <a:latin typeface="Arial" panose="020B0604020202020204" pitchFamily="34" charset="0"/>
                <a:cs typeface="Arial" panose="020B0604020202020204" pitchFamily="34" charset="0"/>
              </a:rPr>
              <a:t>ConfiDent</a:t>
            </a:r>
            <a:r>
              <a:rPr lang="el-GR" sz="1800" b="0" dirty="0">
                <a:latin typeface="Arial" panose="020B0604020202020204" pitchFamily="34" charset="0"/>
                <a:cs typeface="Arial" panose="020B0604020202020204" pitchFamily="34" charset="0"/>
              </a:rPr>
              <a:t> </a:t>
            </a:r>
            <a:r>
              <a:rPr lang="el-GR" sz="1800" b="0" dirty="0" err="1">
                <a:latin typeface="Arial" panose="020B0604020202020204" pitchFamily="34" charset="0"/>
                <a:cs typeface="Arial" panose="020B0604020202020204" pitchFamily="34" charset="0"/>
              </a:rPr>
              <a:t>Dental</a:t>
            </a:r>
            <a:r>
              <a:rPr lang="el-GR" sz="1800" b="0" dirty="0">
                <a:latin typeface="Arial" panose="020B0604020202020204" pitchFamily="34" charset="0"/>
                <a:cs typeface="Arial" panose="020B0604020202020204" pitchFamily="34" charset="0"/>
              </a:rPr>
              <a:t> </a:t>
            </a:r>
            <a:r>
              <a:rPr lang="el-GR" sz="1800" b="0" dirty="0" err="1">
                <a:latin typeface="Arial" panose="020B0604020202020204" pitchFamily="34" charset="0"/>
                <a:cs typeface="Arial" panose="020B0604020202020204" pitchFamily="34" charset="0"/>
              </a:rPr>
              <a:t>Care</a:t>
            </a:r>
            <a:r>
              <a:rPr lang="el-GR" sz="1800" b="0" dirty="0">
                <a:latin typeface="Arial" panose="020B0604020202020204" pitchFamily="34" charset="0"/>
                <a:cs typeface="Arial" panose="020B0604020202020204" pitchFamily="34" charset="0"/>
              </a:rPr>
              <a:t> ιδρύθηκε τον Ιανουάριο του 2015 από έμπειρους οδοντιάτρους που μοιράζονται μια κοινή φιλοσοφία στην αντιμετώπιση των οδοντιατρικών ασθενών: "Την παροχή υψηλής ποιότητας, εξειδικευμένων οδοντιατρικών υπηρεσιών, βασισμένων σε τεκμηριωμένες επιστημονικές γνώσεις σε ένα ειδικά διαμορφωμένο μοντέρνο και άνετο χώρο".</a:t>
            </a:r>
          </a:p>
          <a:p>
            <a:r>
              <a:rPr lang="el-GR" sz="1400" b="0" dirty="0"/>
              <a:t>	</a:t>
            </a:r>
          </a:p>
          <a:p>
            <a:endParaRPr lang="el-GR" sz="1400" b="0" dirty="0"/>
          </a:p>
          <a:p>
            <a:endParaRPr lang="el-GR" sz="1400" b="0" dirty="0"/>
          </a:p>
          <a:p>
            <a:r>
              <a:rPr lang="el-GR" sz="1400" b="0" dirty="0"/>
              <a:t>	</a:t>
            </a:r>
          </a:p>
        </p:txBody>
      </p:sp>
      <p:pic>
        <p:nvPicPr>
          <p:cNvPr id="11266" name="Picture 2" descr="Λογότυπο οδοντιατρικής κλινικής ConfiDent Dental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107834"/>
            <a:ext cx="2457450" cy="1622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178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26673" y="685082"/>
            <a:ext cx="8077200" cy="914400"/>
          </a:xfrm>
        </p:spPr>
        <p:txBody>
          <a:bodyPr/>
          <a:lstStyle/>
          <a:p>
            <a:r>
              <a:rPr lang="el-GR" sz="2000" b="1" cap="none" dirty="0">
                <a:latin typeface="Arial" panose="020B0604020202020204" pitchFamily="34" charset="0"/>
                <a:cs typeface="Arial" panose="020B0604020202020204" pitchFamily="34" charset="0"/>
              </a:rPr>
              <a:t>Σχέδιο χορηγιών για ενίσχυση της ανταγωνιστικότητας των ΜΜΕ του μεταποιητικού τομέα και άλλων </a:t>
            </a:r>
            <a:r>
              <a:rPr lang="el-GR" sz="2000" b="1" cap="none" dirty="0" err="1">
                <a:latin typeface="Arial" panose="020B0604020202020204" pitchFamily="34" charset="0"/>
                <a:cs typeface="Arial" panose="020B0604020202020204" pitchFamily="34" charset="0"/>
              </a:rPr>
              <a:t>στοχευμένων</a:t>
            </a:r>
            <a:r>
              <a:rPr lang="el-GR" sz="2000" b="1" cap="none" dirty="0">
                <a:latin typeface="Arial" panose="020B0604020202020204" pitchFamily="34" charset="0"/>
                <a:cs typeface="Arial" panose="020B0604020202020204" pitchFamily="34" charset="0"/>
              </a:rPr>
              <a:t> οικονομικών δραστηριοτήτων</a:t>
            </a:r>
            <a:br>
              <a:rPr lang="el-GR" sz="3000" b="1" cap="none" dirty="0">
                <a:latin typeface="Arial" panose="020B0604020202020204" pitchFamily="34" charset="0"/>
                <a:cs typeface="Arial" panose="020B0604020202020204" pitchFamily="34" charset="0"/>
              </a:rPr>
            </a:br>
            <a:endParaRPr lang="en-US" sz="3000" b="1" cap="none" dirty="0">
              <a:latin typeface="Arial" panose="020B0604020202020204" pitchFamily="34" charset="0"/>
              <a:cs typeface="Arial" panose="020B0604020202020204" pitchFamily="34" charset="0"/>
            </a:endParaRPr>
          </a:p>
        </p:txBody>
      </p:sp>
      <p:sp>
        <p:nvSpPr>
          <p:cNvPr id="13" name="Content Placeholder 2"/>
          <p:cNvSpPr>
            <a:spLocks noGrp="1"/>
          </p:cNvSpPr>
          <p:nvPr>
            <p:ph sz="quarter" idx="15"/>
          </p:nvPr>
        </p:nvSpPr>
        <p:spPr>
          <a:xfrm>
            <a:off x="230685" y="1592098"/>
            <a:ext cx="8712968" cy="4419600"/>
          </a:xfrm>
        </p:spPr>
        <p:txBody>
          <a:bodyPr>
            <a:noAutofit/>
          </a:bodyPr>
          <a:lstStyle/>
          <a:p>
            <a:r>
              <a:rPr lang="el-GR" sz="1400" dirty="0"/>
              <a:t>	</a:t>
            </a:r>
            <a:r>
              <a:rPr lang="en-US" sz="1800" dirty="0">
                <a:latin typeface="Arial" panose="020B0604020202020204" pitchFamily="34" charset="0"/>
                <a:cs typeface="Arial" panose="020B0604020202020204" pitchFamily="34" charset="0"/>
              </a:rPr>
              <a:t>D&amp;M DentalWay Laboratories Ltd</a:t>
            </a:r>
            <a:endParaRPr lang="el-GR" sz="1800" dirty="0">
              <a:latin typeface="Arial" panose="020B0604020202020204" pitchFamily="34" charset="0"/>
              <a:cs typeface="Arial" panose="020B0604020202020204" pitchFamily="34" charset="0"/>
            </a:endParaRPr>
          </a:p>
          <a:p>
            <a:pPr>
              <a:lnSpc>
                <a:spcPct val="160000"/>
              </a:lnSpc>
              <a:buFont typeface="Wingdings" pitchFamily="2" charset="2"/>
              <a:buChar char="ü"/>
            </a:pPr>
            <a:r>
              <a:rPr lang="el-GR" sz="1800" dirty="0">
                <a:latin typeface="Arial" panose="020B0604020202020204" pitchFamily="34" charset="0"/>
                <a:cs typeface="Arial" panose="020B0604020202020204" pitchFamily="34" charset="0"/>
              </a:rPr>
              <a:t> Ετοιμασία και υποβολή αίτησης συμμετοχής, </a:t>
            </a:r>
          </a:p>
          <a:p>
            <a:pPr>
              <a:lnSpc>
                <a:spcPct val="160000"/>
              </a:lnSpc>
              <a:buFont typeface="Wingdings" pitchFamily="2" charset="2"/>
              <a:buChar char="ü"/>
            </a:pPr>
            <a:r>
              <a:rPr lang="el-GR" sz="1800" dirty="0">
                <a:latin typeface="Arial" panose="020B0604020202020204" pitchFamily="34" charset="0"/>
                <a:cs typeface="Arial" panose="020B0604020202020204" pitchFamily="34" charset="0"/>
              </a:rPr>
              <a:t>Εκπόνηση τεχνοοικονομικής μελέτης</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για εκσυγχρονισμό εγκαταστάσεων και νέου σύγχρονου εξοπλισμού.</a:t>
            </a:r>
          </a:p>
          <a:p>
            <a:pPr>
              <a:lnSpc>
                <a:spcPct val="150000"/>
              </a:lnSpc>
            </a:pPr>
            <a:r>
              <a:rPr lang="el-GR" sz="1800" b="0" dirty="0">
                <a:latin typeface="Arial" panose="020B0604020202020204" pitchFamily="34" charset="0"/>
                <a:cs typeface="Arial" panose="020B0604020202020204" pitchFamily="34" charset="0"/>
              </a:rPr>
              <a:t>	Η εταιρεία D&amp;M DENTALWAY LABORATORIES LTD είναι ένα σύγχρονο οδοντοτεχνικό εργαστήριο. Η κύρια δραστηριότητα του εργαστηρίου είναι η παραγωγή-κατασκευή τεχνητών δοντιών και προσθέσεων.</a:t>
            </a:r>
            <a:r>
              <a:rPr lang="el-GR" sz="1400" b="0" dirty="0"/>
              <a:t>	</a:t>
            </a:r>
          </a:p>
          <a:p>
            <a:pPr>
              <a:lnSpc>
                <a:spcPct val="150000"/>
              </a:lnSpc>
            </a:pPr>
            <a:endParaRPr lang="el-GR" sz="1400" b="0" dirty="0"/>
          </a:p>
          <a:p>
            <a:endParaRPr lang="el-GR" sz="1400" b="0" dirty="0"/>
          </a:p>
          <a:p>
            <a:r>
              <a:rPr lang="el-GR" sz="1400" b="0" dirty="0"/>
              <a:t>	</a:t>
            </a:r>
          </a:p>
        </p:txBody>
      </p:sp>
      <p:pic>
        <p:nvPicPr>
          <p:cNvPr id="13314" name="Picture 2" descr="Λογότυπο DentalWay Laboaratoriew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445223"/>
            <a:ext cx="40116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175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399" y="0"/>
            <a:ext cx="8077200" cy="914400"/>
          </a:xfrm>
        </p:spPr>
        <p:txBody>
          <a:bodyPr/>
          <a:lstStyle/>
          <a:p>
            <a:r>
              <a:rPr lang="el-GR" sz="2000" b="1" cap="none" dirty="0">
                <a:latin typeface="Arial" panose="020B0604020202020204" pitchFamily="34" charset="0"/>
                <a:cs typeface="Arial" panose="020B0604020202020204" pitchFamily="34" charset="0"/>
              </a:rPr>
              <a:t>Σχέδιο ενθάρρυνσης της επενδυτικής δραστηριότητας και ενίσχυσης της ανταγωνιστικότητα στον Οινοποιητικό κλάδο (1/3)</a:t>
            </a:r>
          </a:p>
        </p:txBody>
      </p:sp>
      <p:sp>
        <p:nvSpPr>
          <p:cNvPr id="13" name="Content Placeholder 2"/>
          <p:cNvSpPr>
            <a:spLocks noGrp="1"/>
          </p:cNvSpPr>
          <p:nvPr>
            <p:ph sz="quarter" idx="15"/>
          </p:nvPr>
        </p:nvSpPr>
        <p:spPr>
          <a:xfrm>
            <a:off x="205627" y="1052736"/>
            <a:ext cx="8732743" cy="4419600"/>
          </a:xfrm>
        </p:spPr>
        <p:txBody>
          <a:bodyPr>
            <a:normAutofit/>
          </a:bodyPr>
          <a:lstStyle/>
          <a:p>
            <a:pPr lvl="0"/>
            <a:r>
              <a:rPr lang="el-GR" sz="1400" b="0" dirty="0">
                <a:latin typeface="Arial" panose="020B0604020202020204" pitchFamily="34" charset="0"/>
                <a:cs typeface="Arial" panose="020B0604020202020204" pitchFamily="34" charset="0"/>
              </a:rPr>
              <a:t>	</a:t>
            </a:r>
            <a:r>
              <a:rPr lang="el-GR" sz="1400" dirty="0">
                <a:solidFill>
                  <a:prstClr val="black"/>
                </a:solidFill>
                <a:latin typeface="Arial" panose="020B0604020202020204" pitchFamily="34" charset="0"/>
                <a:cs typeface="Arial" panose="020B0604020202020204" pitchFamily="34" charset="0"/>
              </a:rPr>
              <a:t>Όμιλος Λαϊκού – ΛΟΕΛ Βιομήχανοι </a:t>
            </a:r>
            <a:r>
              <a:rPr lang="en-US" sz="1400" dirty="0">
                <a:solidFill>
                  <a:prstClr val="black"/>
                </a:solidFill>
                <a:latin typeface="Arial" panose="020B0604020202020204" pitchFamily="34" charset="0"/>
                <a:cs typeface="Arial" panose="020B0604020202020204" pitchFamily="34" charset="0"/>
              </a:rPr>
              <a:t>LTD</a:t>
            </a:r>
            <a:endParaRPr lang="el-GR" sz="1400" dirty="0">
              <a:solidFill>
                <a:prstClr val="black"/>
              </a:solidFill>
              <a:latin typeface="Arial" panose="020B0604020202020204" pitchFamily="34" charset="0"/>
              <a:cs typeface="Arial" panose="020B0604020202020204" pitchFamily="34" charset="0"/>
            </a:endParaRPr>
          </a:p>
          <a:p>
            <a:pPr lvl="0">
              <a:lnSpc>
                <a:spcPct val="170000"/>
              </a:lnSpc>
              <a:buFont typeface="Wingdings" pitchFamily="2" charset="2"/>
              <a:buChar char="ü"/>
            </a:pPr>
            <a:r>
              <a:rPr lang="el-GR" sz="1400" dirty="0">
                <a:latin typeface="Arial" panose="020B0604020202020204" pitchFamily="34" charset="0"/>
                <a:cs typeface="Arial" panose="020B0604020202020204" pitchFamily="34" charset="0"/>
              </a:rPr>
              <a:t>Ετοιμασία και υποβολή αίτησης συμμετοχής, </a:t>
            </a:r>
          </a:p>
          <a:p>
            <a:pPr lvl="0">
              <a:lnSpc>
                <a:spcPct val="170000"/>
              </a:lnSpc>
              <a:buFont typeface="Wingdings" pitchFamily="2" charset="2"/>
              <a:buChar char="ü"/>
            </a:pPr>
            <a:r>
              <a:rPr lang="el-GR" sz="1400" dirty="0">
                <a:latin typeface="Arial" panose="020B0604020202020204" pitchFamily="34" charset="0"/>
                <a:cs typeface="Arial" panose="020B0604020202020204" pitchFamily="34" charset="0"/>
              </a:rPr>
              <a:t>Εκπόνηση τεχνοοικονομικής μελέτης</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για δημιουργία ενός υπερσύγχρονου οινοποιείου/Ανέγερση νέων κτηριακών εγκαταστάσεων στη Βιομηχανική περιοχή του</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Δήμου Ύψωνα.</a:t>
            </a:r>
          </a:p>
          <a:p>
            <a:pPr lvl="0">
              <a:lnSpc>
                <a:spcPct val="150000"/>
              </a:lnSpc>
            </a:pPr>
            <a:r>
              <a:rPr lang="el-GR" sz="1400" b="0" dirty="0">
                <a:solidFill>
                  <a:prstClr val="black"/>
                </a:solidFill>
                <a:latin typeface="Arial" panose="020B0604020202020204" pitchFamily="34" charset="0"/>
                <a:cs typeface="Arial" panose="020B0604020202020204" pitchFamily="34" charset="0"/>
              </a:rPr>
              <a:t>	</a:t>
            </a:r>
            <a:r>
              <a:rPr lang="el-GR" sz="1400" b="0" dirty="0">
                <a:latin typeface="Arial" panose="020B0604020202020204" pitchFamily="34" charset="0"/>
                <a:cs typeface="Arial" panose="020B0604020202020204" pitchFamily="34" charset="0"/>
              </a:rPr>
              <a:t>Ο Όμιλος Λαϊκού ιδρύθηκε το 2002 με την ενοποίηση των εταιρειών </a:t>
            </a:r>
            <a:r>
              <a:rPr lang="el-GR" sz="1400" b="0" dirty="0" err="1">
                <a:latin typeface="Arial" panose="020B0604020202020204" pitchFamily="34" charset="0"/>
                <a:cs typeface="Arial" panose="020B0604020202020204" pitchFamily="34" charset="0"/>
              </a:rPr>
              <a:t>Λαϊκόν</a:t>
            </a:r>
            <a:r>
              <a:rPr lang="el-GR" sz="1400" b="0" dirty="0">
                <a:latin typeface="Arial" panose="020B0604020202020204" pitchFamily="34" charset="0"/>
                <a:cs typeface="Arial" panose="020B0604020202020204" pitchFamily="34" charset="0"/>
              </a:rPr>
              <a:t> </a:t>
            </a:r>
            <a:r>
              <a:rPr lang="el-GR" sz="1400" b="0" dirty="0" err="1">
                <a:latin typeface="Arial" panose="020B0604020202020204" pitchFamily="34" charset="0"/>
                <a:cs typeface="Arial" panose="020B0604020202020204" pitchFamily="34" charset="0"/>
              </a:rPr>
              <a:t>Καφεκοπτείον</a:t>
            </a:r>
            <a:r>
              <a:rPr lang="el-GR" sz="1400" b="0" dirty="0">
                <a:latin typeface="Arial" panose="020B0604020202020204" pitchFamily="34" charset="0"/>
                <a:cs typeface="Arial" panose="020B0604020202020204" pitchFamily="34" charset="0"/>
              </a:rPr>
              <a:t>, ΛOΕΛ και </a:t>
            </a:r>
            <a:r>
              <a:rPr lang="el-GR" sz="1400" b="0" dirty="0" err="1">
                <a:latin typeface="Arial" panose="020B0604020202020204" pitchFamily="34" charset="0"/>
                <a:cs typeface="Arial" panose="020B0604020202020204" pitchFamily="34" charset="0"/>
              </a:rPr>
              <a:t>Printco</a:t>
            </a:r>
            <a:r>
              <a:rPr lang="el-GR" sz="1400" b="0" dirty="0">
                <a:latin typeface="Arial" panose="020B0604020202020204" pitchFamily="34" charset="0"/>
                <a:cs typeface="Arial" panose="020B0604020202020204" pitchFamily="34" charset="0"/>
              </a:rPr>
              <a:t> καθώς και των θυγατρικών τους εταιρειών δημιουργώντας έναν από τους μεγαλύτερους Ομίλους εταιρειών στη Κύπρο. Οι τομείς δραστηριοποίησης του Ομίλου Λαϊκού είναι η παραγωγή, εισαγωγή, εμπορία και διανομή τροφίμων και ποτών, η κατασκευή και εμπορία πλαστικών συσκευαστικών υλικών, τσαντών και τυπογραφικές δραστηριότητες και η εισαγωγή και εμπορία βιομηχανικών και οικιακών κλιματιστικών και βιομηχανικής ξυλείας.</a:t>
            </a:r>
          </a:p>
          <a:p>
            <a:endParaRPr lang="el-GR" sz="1400" b="0" dirty="0"/>
          </a:p>
          <a:p>
            <a:endParaRPr lang="el-GR" sz="1400" b="0" dirty="0"/>
          </a:p>
        </p:txBody>
      </p:sp>
      <p:pic>
        <p:nvPicPr>
          <p:cNvPr id="2050" name="Picture 2" descr="Λογότυπο Ομίλου Λαϊκο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856825"/>
            <a:ext cx="5424686" cy="80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3730" y="5123210"/>
            <a:ext cx="2972103" cy="155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2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94692" y="111224"/>
            <a:ext cx="8298631" cy="914400"/>
          </a:xfrm>
        </p:spPr>
        <p:txBody>
          <a:bodyPr/>
          <a:lstStyle/>
          <a:p>
            <a:r>
              <a:rPr lang="el-GR" sz="2000" b="1" cap="none" dirty="0">
                <a:latin typeface="Arial" panose="020B0604020202020204" pitchFamily="34" charset="0"/>
                <a:cs typeface="Arial" panose="020B0604020202020204" pitchFamily="34" charset="0"/>
              </a:rPr>
              <a:t>Σχέδιο ενθάρρυνσης της επενδυτικής δραστηριότητας και ενίσχυσης της ανταγωνιστικότητας στον Οινοποιητικό κλάδο (2/3)</a:t>
            </a:r>
          </a:p>
        </p:txBody>
      </p:sp>
      <p:sp>
        <p:nvSpPr>
          <p:cNvPr id="13" name="Content Placeholder 2"/>
          <p:cNvSpPr>
            <a:spLocks noGrp="1"/>
          </p:cNvSpPr>
          <p:nvPr>
            <p:ph sz="quarter" idx="15"/>
          </p:nvPr>
        </p:nvSpPr>
        <p:spPr>
          <a:xfrm>
            <a:off x="205628" y="1131259"/>
            <a:ext cx="8732743" cy="4419600"/>
          </a:xfrm>
        </p:spPr>
        <p:txBody>
          <a:bodyPr>
            <a:normAutofit/>
          </a:bodyPr>
          <a:lstStyle/>
          <a:p>
            <a:r>
              <a:rPr lang="el-GR" sz="1400" b="0" dirty="0"/>
              <a:t>	</a:t>
            </a:r>
            <a:r>
              <a:rPr lang="en-US" dirty="0">
                <a:solidFill>
                  <a:prstClr val="black"/>
                </a:solidFill>
                <a:latin typeface="Arial" panose="020B0604020202020204" pitchFamily="34" charset="0"/>
                <a:cs typeface="Arial" panose="020B0604020202020204" pitchFamily="34" charset="0"/>
              </a:rPr>
              <a:t>Winestories Ltd - </a:t>
            </a:r>
            <a:r>
              <a:rPr lang="el-GR" dirty="0">
                <a:solidFill>
                  <a:prstClr val="black"/>
                </a:solidFill>
                <a:latin typeface="Arial" panose="020B0604020202020204" pitchFamily="34" charset="0"/>
                <a:cs typeface="Arial" panose="020B0604020202020204" pitchFamily="34" charset="0"/>
              </a:rPr>
              <a:t>Οινοποιείο </a:t>
            </a:r>
            <a:r>
              <a:rPr lang="el-GR" dirty="0" err="1">
                <a:solidFill>
                  <a:prstClr val="black"/>
                </a:solidFill>
                <a:latin typeface="Arial" panose="020B0604020202020204" pitchFamily="34" charset="0"/>
                <a:cs typeface="Arial" panose="020B0604020202020204" pitchFamily="34" charset="0"/>
              </a:rPr>
              <a:t>Ζαμπάρτας</a:t>
            </a:r>
            <a:r>
              <a:rPr lang="el-GR" dirty="0">
                <a:solidFill>
                  <a:prstClr val="black"/>
                </a:solidFill>
                <a:latin typeface="Arial" panose="020B0604020202020204" pitchFamily="34" charset="0"/>
                <a:cs typeface="Arial" panose="020B0604020202020204" pitchFamily="34" charset="0"/>
              </a:rPr>
              <a:t> </a:t>
            </a:r>
          </a:p>
          <a:p>
            <a:pPr lvl="0">
              <a:buFont typeface="Wingdings" pitchFamily="2" charset="2"/>
              <a:buChar char="ü"/>
            </a:pPr>
            <a:r>
              <a:rPr lang="el-GR" dirty="0">
                <a:latin typeface="Arial" panose="020B0604020202020204" pitchFamily="34" charset="0"/>
                <a:cs typeface="Arial" panose="020B0604020202020204" pitchFamily="34" charset="0"/>
              </a:rPr>
              <a:t>Ετοιμασία και υποβολή αίτησης συμμετοχής, </a:t>
            </a:r>
          </a:p>
          <a:p>
            <a:pPr lvl="0">
              <a:lnSpc>
                <a:spcPct val="170000"/>
              </a:lnSpc>
              <a:buFont typeface="Wingdings" pitchFamily="2" charset="2"/>
              <a:buChar char="ü"/>
            </a:pPr>
            <a:r>
              <a:rPr lang="el-GR" dirty="0">
                <a:latin typeface="Arial" panose="020B0604020202020204" pitchFamily="34" charset="0"/>
                <a:cs typeface="Arial" panose="020B0604020202020204" pitchFamily="34" charset="0"/>
              </a:rPr>
              <a:t>Εκπόνηση τεχνοοικονομικής μελέτης για εκσυγχρονισμό εγκαταστάσεων και αγορά νέου σύγχρονου εξοπλισμού.</a:t>
            </a:r>
          </a:p>
          <a:p>
            <a:pPr lvl="0">
              <a:lnSpc>
                <a:spcPct val="150000"/>
              </a:lnSpc>
            </a:pPr>
            <a:r>
              <a:rPr lang="el-GR" b="0" dirty="0">
                <a:solidFill>
                  <a:prstClr val="black"/>
                </a:solidFill>
                <a:latin typeface="Arial" panose="020B0604020202020204" pitchFamily="34" charset="0"/>
                <a:cs typeface="Arial" panose="020B0604020202020204" pitchFamily="34" charset="0"/>
              </a:rPr>
              <a:t>	Το Οινοποιείο Ζαμπάρτας είναι ένα από τα πιο διάσημα και επιτυχημένα οινοποιεία στην Κύπρο. Το Οινοποιείο Ζαμπάρτας ιδρύθηκε το 2006 στον Άγιο Αμβρόσιο στη Λεμεσό. Αποτελεί την επιτομή μιας επιτυχημένης καριέρας του Άκη </a:t>
            </a:r>
            <a:r>
              <a:rPr lang="el-GR" b="0" dirty="0" err="1">
                <a:solidFill>
                  <a:prstClr val="black"/>
                </a:solidFill>
                <a:latin typeface="Arial" panose="020B0604020202020204" pitchFamily="34" charset="0"/>
                <a:cs typeface="Arial" panose="020B0604020202020204" pitchFamily="34" charset="0"/>
              </a:rPr>
              <a:t>Ζαμπάρτα</a:t>
            </a:r>
            <a:r>
              <a:rPr lang="el-GR" b="0" dirty="0">
                <a:solidFill>
                  <a:prstClr val="black"/>
                </a:solidFill>
                <a:latin typeface="Arial" panose="020B0604020202020204" pitchFamily="34" charset="0"/>
                <a:cs typeface="Arial" panose="020B0604020202020204" pitchFamily="34" charset="0"/>
              </a:rPr>
              <a:t> στην οινοποιητική βιομηχανία της Κύπρου. Η κύρια δραστηριότητα της επιχείρησης ήταν και παραμένει η παραγωγή ποιοτικών κρασιών από κυπριακές και σε λιγότερο βαθμό διεθνείς ποικιλίες σταφυλιών.</a:t>
            </a:r>
          </a:p>
          <a:p>
            <a:endParaRPr lang="el-GR" sz="1400" b="0" dirty="0"/>
          </a:p>
          <a:p>
            <a:endParaRPr lang="el-GR" sz="1400" b="0" dirty="0"/>
          </a:p>
        </p:txBody>
      </p:sp>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5229197"/>
            <a:ext cx="4194175" cy="1547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Λογότυπο Zambartas Win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656494"/>
            <a:ext cx="3998218" cy="1096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82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9552" y="404664"/>
            <a:ext cx="8280920" cy="914400"/>
          </a:xfrm>
        </p:spPr>
        <p:txBody>
          <a:bodyPr/>
          <a:lstStyle/>
          <a:p>
            <a:r>
              <a:rPr lang="el-GR" sz="2000" b="1" cap="none" dirty="0">
                <a:latin typeface="Arial" panose="020B0604020202020204" pitchFamily="34" charset="0"/>
                <a:cs typeface="Arial" panose="020B0604020202020204" pitchFamily="34" charset="0"/>
              </a:rPr>
              <a:t>Σχέδιο ενθάρρυνσης της επενδυτικής δραστηριότητας και ενίσχυσης της ανταγωνιστικότητας στον Οινοποιητικό κλάδο (3/3)</a:t>
            </a:r>
          </a:p>
        </p:txBody>
      </p:sp>
      <p:sp>
        <p:nvSpPr>
          <p:cNvPr id="13" name="Content Placeholder 2"/>
          <p:cNvSpPr>
            <a:spLocks noGrp="1"/>
          </p:cNvSpPr>
          <p:nvPr>
            <p:ph sz="quarter" idx="15"/>
          </p:nvPr>
        </p:nvSpPr>
        <p:spPr>
          <a:xfrm>
            <a:off x="189131" y="1412776"/>
            <a:ext cx="8732743" cy="4419600"/>
          </a:xfrm>
        </p:spPr>
        <p:txBody>
          <a:bodyPr>
            <a:normAutofit/>
          </a:bodyPr>
          <a:lstStyle/>
          <a:p>
            <a:pPr lvl="0"/>
            <a:r>
              <a:rPr lang="el-GR" sz="1400" b="0" dirty="0"/>
              <a:t>	</a:t>
            </a:r>
            <a:r>
              <a:rPr lang="el-GR" sz="1800" dirty="0">
                <a:solidFill>
                  <a:prstClr val="black"/>
                </a:solidFill>
                <a:latin typeface="Arial" panose="020B0604020202020204" pitchFamily="34" charset="0"/>
                <a:cs typeface="Arial" panose="020B0604020202020204" pitchFamily="34" charset="0"/>
              </a:rPr>
              <a:t>Οινοποιείο </a:t>
            </a:r>
            <a:r>
              <a:rPr lang="en-US" sz="1800" dirty="0">
                <a:solidFill>
                  <a:prstClr val="black"/>
                </a:solidFill>
                <a:latin typeface="Arial" panose="020B0604020202020204" pitchFamily="34" charset="0"/>
                <a:cs typeface="Arial" panose="020B0604020202020204" pitchFamily="34" charset="0"/>
              </a:rPr>
              <a:t>V.V Lampadistis Wineries Ltd</a:t>
            </a:r>
            <a:endParaRPr lang="el-GR" sz="1800" dirty="0">
              <a:solidFill>
                <a:prstClr val="black"/>
              </a:solidFill>
              <a:latin typeface="Arial" panose="020B0604020202020204" pitchFamily="34" charset="0"/>
              <a:cs typeface="Arial" panose="020B0604020202020204" pitchFamily="34" charset="0"/>
            </a:endParaRPr>
          </a:p>
          <a:p>
            <a:pPr lvl="0"/>
            <a:endParaRPr lang="el-GR" sz="1800" dirty="0">
              <a:solidFill>
                <a:prstClr val="black"/>
              </a:solidFill>
              <a:latin typeface="Arial" panose="020B0604020202020204" pitchFamily="34" charset="0"/>
              <a:cs typeface="Arial" panose="020B0604020202020204" pitchFamily="34" charset="0"/>
            </a:endParaRPr>
          </a:p>
          <a:p>
            <a:pPr lvl="0">
              <a:buFont typeface="Wingdings" pitchFamily="2" charset="2"/>
              <a:buChar char="ü"/>
            </a:pPr>
            <a:r>
              <a:rPr lang="el-GR" sz="1800" dirty="0">
                <a:latin typeface="Arial" panose="020B0604020202020204" pitchFamily="34" charset="0"/>
                <a:cs typeface="Arial" panose="020B0604020202020204" pitchFamily="34" charset="0"/>
              </a:rPr>
              <a:t>Ετοιμασία και υποβολή αίτησης συμμετοχής, </a:t>
            </a:r>
          </a:p>
          <a:p>
            <a:pPr lvl="0">
              <a:lnSpc>
                <a:spcPct val="170000"/>
              </a:lnSpc>
              <a:buFont typeface="Wingdings" pitchFamily="2" charset="2"/>
              <a:buChar char="ü"/>
            </a:pPr>
            <a:r>
              <a:rPr lang="el-GR" sz="1800" dirty="0">
                <a:latin typeface="Arial" panose="020B0604020202020204" pitchFamily="34" charset="0"/>
                <a:cs typeface="Arial" panose="020B0604020202020204" pitchFamily="34" charset="0"/>
              </a:rPr>
              <a:t>Εκπόνηση τεχνοοικονομικής μελέτης για δημιουργία σύγχρονου οινοποιείου.</a:t>
            </a:r>
          </a:p>
          <a:p>
            <a:pPr lvl="0">
              <a:lnSpc>
                <a:spcPct val="150000"/>
              </a:lnSpc>
            </a:pPr>
            <a:r>
              <a:rPr lang="el-GR" sz="1800" b="0" dirty="0">
                <a:solidFill>
                  <a:prstClr val="black"/>
                </a:solidFill>
                <a:latin typeface="Arial" panose="020B0604020202020204" pitchFamily="34" charset="0"/>
                <a:cs typeface="Arial" panose="020B0604020202020204" pitchFamily="34" charset="0"/>
              </a:rPr>
              <a:t>	Ο πρώην κοινοτάρχης κ. Γιάννης </a:t>
            </a:r>
            <a:r>
              <a:rPr lang="el-GR" sz="1800" b="0" dirty="0" err="1">
                <a:solidFill>
                  <a:prstClr val="black"/>
                </a:solidFill>
                <a:latin typeface="Arial" panose="020B0604020202020204" pitchFamily="34" charset="0"/>
                <a:cs typeface="Arial" panose="020B0604020202020204" pitchFamily="34" charset="0"/>
              </a:rPr>
              <a:t>Παπαδούρης</a:t>
            </a:r>
            <a:r>
              <a:rPr lang="el-GR" sz="1800" b="0" dirty="0">
                <a:solidFill>
                  <a:prstClr val="black"/>
                </a:solidFill>
                <a:latin typeface="Arial" panose="020B0604020202020204" pitchFamily="34" charset="0"/>
                <a:cs typeface="Arial" panose="020B0604020202020204" pitchFamily="34" charset="0"/>
              </a:rPr>
              <a:t> είναι ο άνθρωπος που βρίσκεται πίσω από το θαύμα που συντελείται σήμερα σε αυτή την πανέμορφη γραφική κοινότητα της περιοχής της </a:t>
            </a:r>
            <a:r>
              <a:rPr lang="el-GR" sz="1800" b="0" dirty="0" err="1">
                <a:solidFill>
                  <a:prstClr val="black"/>
                </a:solidFill>
                <a:latin typeface="Arial" panose="020B0604020202020204" pitchFamily="34" charset="0"/>
                <a:cs typeface="Arial" panose="020B0604020202020204" pitchFamily="34" charset="0"/>
              </a:rPr>
              <a:t>Μαραθάσας</a:t>
            </a:r>
            <a:r>
              <a:rPr lang="el-GR" sz="1800" b="0" dirty="0">
                <a:solidFill>
                  <a:prstClr val="black"/>
                </a:solidFill>
                <a:latin typeface="Arial" panose="020B0604020202020204" pitchFamily="34" charset="0"/>
                <a:cs typeface="Arial" panose="020B0604020202020204" pitchFamily="34" charset="0"/>
              </a:rPr>
              <a:t>, την κοινότητα Καλοπαναγιώτη. </a:t>
            </a:r>
            <a:endParaRPr lang="el-GR" sz="1800" b="0" dirty="0">
              <a:latin typeface="Arial" panose="020B0604020202020204" pitchFamily="34" charset="0"/>
              <a:cs typeface="Arial" panose="020B0604020202020204" pitchFamily="34" charset="0"/>
            </a:endParaRPr>
          </a:p>
          <a:p>
            <a:endParaRPr lang="el-GR" sz="1400" b="0" dirty="0"/>
          </a:p>
        </p:txBody>
      </p:sp>
      <p:pic>
        <p:nvPicPr>
          <p:cNvPr id="9218"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229200"/>
            <a:ext cx="4133850" cy="1463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611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9551" y="404664"/>
            <a:ext cx="8372703" cy="914400"/>
          </a:xfrm>
        </p:spPr>
        <p:txBody>
          <a:bodyPr/>
          <a:lstStyle/>
          <a:p>
            <a:r>
              <a:rPr lang="el-GR" sz="2000" b="1" cap="none" dirty="0">
                <a:latin typeface="Arial" panose="020B0604020202020204" pitchFamily="34" charset="0"/>
                <a:cs typeface="Arial" panose="020B0604020202020204" pitchFamily="34" charset="0"/>
              </a:rPr>
              <a:t>Στήριξη νέων επιχειρήσεων (σχέδιο ενίσχυσης της νεανικής και γυναικείας επιχειρηματικότητας – νέας επιχειρηματικής δραστηριότητας)</a:t>
            </a:r>
            <a:r>
              <a:rPr lang="en-US" sz="2000" b="1" cap="none" dirty="0">
                <a:latin typeface="Arial" panose="020B0604020202020204" pitchFamily="34" charset="0"/>
                <a:cs typeface="Arial" panose="020B0604020202020204" pitchFamily="34" charset="0"/>
              </a:rPr>
              <a:t> (1/2)</a:t>
            </a:r>
            <a:endParaRPr lang="el-GR" sz="2000" b="1" cap="none" dirty="0">
              <a:latin typeface="Arial" panose="020B0604020202020204" pitchFamily="34" charset="0"/>
              <a:cs typeface="Arial" panose="020B0604020202020204" pitchFamily="34" charset="0"/>
            </a:endParaRPr>
          </a:p>
        </p:txBody>
      </p:sp>
      <p:sp>
        <p:nvSpPr>
          <p:cNvPr id="13" name="Content Placeholder 2"/>
          <p:cNvSpPr>
            <a:spLocks noGrp="1"/>
          </p:cNvSpPr>
          <p:nvPr>
            <p:ph sz="quarter" idx="15"/>
          </p:nvPr>
        </p:nvSpPr>
        <p:spPr>
          <a:xfrm>
            <a:off x="170701" y="1535087"/>
            <a:ext cx="8732743" cy="4419600"/>
          </a:xfrm>
        </p:spPr>
        <p:txBody>
          <a:bodyPr>
            <a:normAutofit/>
          </a:bodyPr>
          <a:lstStyle/>
          <a:p>
            <a:pPr lvl="0"/>
            <a:r>
              <a:rPr lang="el-GR" sz="1400" b="0" dirty="0"/>
              <a:t>	</a:t>
            </a:r>
            <a:r>
              <a:rPr lang="el-GR" sz="1400" dirty="0" err="1">
                <a:solidFill>
                  <a:prstClr val="black"/>
                </a:solidFill>
                <a:latin typeface="Arial" panose="020B0604020202020204" pitchFamily="34" charset="0"/>
                <a:cs typeface="Arial" panose="020B0604020202020204" pitchFamily="34" charset="0"/>
              </a:rPr>
              <a:t>ΚαφεΟίνος</a:t>
            </a:r>
            <a:endParaRPr lang="en-US" sz="1400" dirty="0">
              <a:solidFill>
                <a:prstClr val="black"/>
              </a:solidFill>
              <a:latin typeface="Arial" panose="020B0604020202020204" pitchFamily="34" charset="0"/>
              <a:cs typeface="Arial" panose="020B0604020202020204" pitchFamily="34" charset="0"/>
            </a:endParaRPr>
          </a:p>
          <a:p>
            <a:pPr lvl="0"/>
            <a:endParaRPr lang="el-GR" sz="1400" dirty="0">
              <a:solidFill>
                <a:prstClr val="black"/>
              </a:solidFill>
              <a:latin typeface="Arial" panose="020B0604020202020204" pitchFamily="34" charset="0"/>
              <a:cs typeface="Arial" panose="020B0604020202020204" pitchFamily="34" charset="0"/>
            </a:endParaRPr>
          </a:p>
          <a:p>
            <a:pPr lvl="0">
              <a:buFont typeface="Wingdings" pitchFamily="2" charset="2"/>
              <a:buChar char="ü"/>
            </a:pPr>
            <a:r>
              <a:rPr lang="el-GR" sz="1400" dirty="0">
                <a:latin typeface="Arial" panose="020B0604020202020204" pitchFamily="34" charset="0"/>
                <a:cs typeface="Arial" panose="020B0604020202020204" pitchFamily="34" charset="0"/>
              </a:rPr>
              <a:t>Ετοιμασία και υποβολή αίτησης συμμετοχής, </a:t>
            </a:r>
          </a:p>
          <a:p>
            <a:pPr lvl="0">
              <a:lnSpc>
                <a:spcPct val="170000"/>
              </a:lnSpc>
              <a:buFont typeface="Wingdings" pitchFamily="2" charset="2"/>
              <a:buChar char="ü"/>
            </a:pPr>
            <a:r>
              <a:rPr lang="el-GR" sz="1400" dirty="0">
                <a:latin typeface="Arial" panose="020B0604020202020204" pitchFamily="34" charset="0"/>
                <a:cs typeface="Arial" panose="020B0604020202020204" pitchFamily="34" charset="0"/>
              </a:rPr>
              <a:t>Εκπόνηση επιχειρηματικού πλάνου</a:t>
            </a:r>
          </a:p>
          <a:p>
            <a:pPr lvl="0">
              <a:lnSpc>
                <a:spcPct val="170000"/>
              </a:lnSpc>
            </a:pPr>
            <a:r>
              <a:rPr lang="el-GR" sz="1400" dirty="0">
                <a:latin typeface="Arial" panose="020B0604020202020204" pitchFamily="34" charset="0"/>
                <a:cs typeface="Arial" panose="020B0604020202020204" pitchFamily="34" charset="0"/>
              </a:rPr>
              <a:t>	Για εξασφάλιση χορηγίας του παραδοσιακού καφενείου </a:t>
            </a:r>
            <a:r>
              <a:rPr lang="en-US" sz="1400" dirty="0">
                <a:latin typeface="Arial" panose="020B0604020202020204" pitchFamily="34" charset="0"/>
                <a:cs typeface="Arial" panose="020B0604020202020204" pitchFamily="34" charset="0"/>
              </a:rPr>
              <a:t>K</a:t>
            </a:r>
            <a:r>
              <a:rPr lang="el-GR" sz="1400" dirty="0" err="1">
                <a:latin typeface="Arial" panose="020B0604020202020204" pitchFamily="34" charset="0"/>
                <a:cs typeface="Arial" panose="020B0604020202020204" pitchFamily="34" charset="0"/>
              </a:rPr>
              <a:t>αφε</a:t>
            </a:r>
            <a:r>
              <a:rPr lang="en-US" sz="1400" dirty="0">
                <a:latin typeface="Arial" panose="020B0604020202020204" pitchFamily="34" charset="0"/>
                <a:cs typeface="Arial" panose="020B0604020202020204" pitchFamily="34" charset="0"/>
              </a:rPr>
              <a:t>O</a:t>
            </a:r>
            <a:r>
              <a:rPr lang="el-GR" sz="1400" dirty="0" err="1">
                <a:latin typeface="Arial" panose="020B0604020202020204" pitchFamily="34" charset="0"/>
                <a:cs typeface="Arial" panose="020B0604020202020204" pitchFamily="34" charset="0"/>
              </a:rPr>
              <a:t>ίνος</a:t>
            </a:r>
            <a:r>
              <a:rPr lang="el-GR" sz="1400" dirty="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K</a:t>
            </a:r>
            <a:r>
              <a:rPr lang="el-GR" sz="1400" dirty="0" err="1">
                <a:latin typeface="Arial" panose="020B0604020202020204" pitchFamily="34" charset="0"/>
                <a:cs typeface="Arial" panose="020B0604020202020204" pitchFamily="34" charset="0"/>
              </a:rPr>
              <a:t>afe</a:t>
            </a:r>
            <a:r>
              <a:rPr lang="en-US" sz="1400" dirty="0">
                <a:latin typeface="Arial" panose="020B0604020202020204" pitchFamily="34" charset="0"/>
                <a:cs typeface="Arial" panose="020B0604020202020204" pitchFamily="34" charset="0"/>
              </a:rPr>
              <a:t>O</a:t>
            </a:r>
            <a:r>
              <a:rPr lang="el-GR" sz="1400" dirty="0" err="1">
                <a:latin typeface="Arial" panose="020B0604020202020204" pitchFamily="34" charset="0"/>
                <a:cs typeface="Arial" panose="020B0604020202020204" pitchFamily="34" charset="0"/>
              </a:rPr>
              <a:t>inos</a:t>
            </a:r>
            <a:r>
              <a:rPr lang="el-GR" sz="1400" dirty="0">
                <a:latin typeface="Arial" panose="020B0604020202020204" pitchFamily="34" charset="0"/>
                <a:cs typeface="Arial" panose="020B0604020202020204" pitchFamily="34" charset="0"/>
              </a:rPr>
              <a:t> στον υπέροχο </a:t>
            </a:r>
            <a:r>
              <a:rPr lang="en-US" sz="1400" dirty="0">
                <a:latin typeface="Arial" panose="020B0604020202020204" pitchFamily="34" charset="0"/>
                <a:cs typeface="Arial" panose="020B0604020202020204" pitchFamily="34" charset="0"/>
              </a:rPr>
              <a:t>K</a:t>
            </a:r>
            <a:r>
              <a:rPr lang="el-GR" sz="1400" dirty="0" err="1">
                <a:latin typeface="Arial" panose="020B0604020202020204" pitchFamily="34" charset="0"/>
                <a:cs typeface="Arial" panose="020B0604020202020204" pitchFamily="34" charset="0"/>
              </a:rPr>
              <a:t>αλοπαναγιώτη</a:t>
            </a:r>
            <a:r>
              <a:rPr lang="el-GR" sz="1400" dirty="0">
                <a:latin typeface="Arial" panose="020B0604020202020204" pitchFamily="34" charset="0"/>
                <a:cs typeface="Arial" panose="020B0604020202020204" pitchFamily="34" charset="0"/>
              </a:rPr>
              <a:t>!</a:t>
            </a:r>
          </a:p>
          <a:p>
            <a:pPr lvl="0">
              <a:lnSpc>
                <a:spcPct val="170000"/>
              </a:lnSpc>
            </a:pPr>
            <a:r>
              <a:rPr lang="el-GR" sz="1400" dirty="0">
                <a:latin typeface="Arial" panose="020B0604020202020204" pitchFamily="34" charset="0"/>
                <a:cs typeface="Arial" panose="020B0604020202020204" pitchFamily="34" charset="0"/>
              </a:rPr>
              <a:t>	</a:t>
            </a:r>
            <a:r>
              <a:rPr lang="el-GR" sz="1400" b="0" dirty="0">
                <a:latin typeface="Arial" panose="020B0604020202020204" pitchFamily="34" charset="0"/>
                <a:cs typeface="Arial" panose="020B0604020202020204" pitchFamily="34" charset="0"/>
              </a:rPr>
              <a:t>Το </a:t>
            </a:r>
            <a:r>
              <a:rPr lang="el-GR" sz="1400" b="0" dirty="0" err="1">
                <a:latin typeface="Arial" panose="020B0604020202020204" pitchFamily="34" charset="0"/>
                <a:cs typeface="Arial" panose="020B0604020202020204" pitchFamily="34" charset="0"/>
              </a:rPr>
              <a:t>KafeOinos</a:t>
            </a:r>
            <a:r>
              <a:rPr lang="el-GR" sz="1400" b="0" dirty="0">
                <a:latin typeface="Arial" panose="020B0604020202020204" pitchFamily="34" charset="0"/>
                <a:cs typeface="Arial" panose="020B0604020202020204" pitchFamily="34" charset="0"/>
              </a:rPr>
              <a:t> βρίσκεται στο χωριό Καλοπαναγιώτης, το οποίο απέχει λίγα λεπτά από το Τρόοδος και προσφέρει καλό καφέ, σπιτική λεμονάδα, τοπικά κρασιά και άλλα τοπικά εδέσματα. Το στιλ του συνδυάζει ρετρό και μοντέρνα διακόσμηση με ένα μεγάλο τζάκι στο κέντρο. </a:t>
            </a:r>
          </a:p>
          <a:p>
            <a:endParaRPr lang="el-GR" sz="1400" b="0" dirty="0"/>
          </a:p>
          <a:p>
            <a:endParaRPr lang="el-GR" sz="1400" b="0" dirty="0"/>
          </a:p>
        </p:txBody>
      </p:sp>
      <p:sp>
        <p:nvSpPr>
          <p:cNvPr id="2" name="TextBox 1"/>
          <p:cNvSpPr txBox="1"/>
          <p:nvPr/>
        </p:nvSpPr>
        <p:spPr>
          <a:xfrm>
            <a:off x="119814" y="5139079"/>
            <a:ext cx="5748330" cy="1477328"/>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Όταν υλοποιούνται τα όνειρα νεαρών επιχειρηματιών, νιώθουμε τιμή που συμβάλαμε και εμείς με τον δικό μας τρόπο αλλά παράλληλα και περηφάνια για την υλοποίηση των Επιχειρηματικών ιδεών τους !!!</a:t>
            </a:r>
          </a:p>
        </p:txBody>
      </p:sp>
      <p:pic>
        <p:nvPicPr>
          <p:cNvPr id="10242" name="Picture 2" descr="Λογότυπο Καφεοίνο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229200"/>
            <a:ext cx="3035300" cy="145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601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9552" y="404664"/>
            <a:ext cx="8077200" cy="914400"/>
          </a:xfrm>
        </p:spPr>
        <p:txBody>
          <a:bodyPr/>
          <a:lstStyle/>
          <a:p>
            <a:r>
              <a:rPr lang="el-GR" sz="2000" b="1" cap="none" dirty="0">
                <a:latin typeface="Arial" panose="020B0604020202020204" pitchFamily="34" charset="0"/>
                <a:cs typeface="Arial" panose="020B0604020202020204" pitchFamily="34" charset="0"/>
              </a:rPr>
              <a:t>Στήριξη νέων επιχειρήσεων (σχέδιο ενίσχυσης της νεανικής και γυναικείας επιχειρηματικότητας – νέας επιχειρηματικής δραστηριότητας</a:t>
            </a:r>
            <a:r>
              <a:rPr lang="en-US" sz="2000" b="1" cap="none" dirty="0">
                <a:latin typeface="Arial" panose="020B0604020202020204" pitchFamily="34" charset="0"/>
                <a:cs typeface="Arial" panose="020B0604020202020204" pitchFamily="34" charset="0"/>
              </a:rPr>
              <a:t> (2/2)</a:t>
            </a:r>
            <a:endParaRPr lang="el-GR" sz="2000" b="1" cap="none" dirty="0">
              <a:latin typeface="Arial" panose="020B0604020202020204" pitchFamily="34" charset="0"/>
              <a:cs typeface="Arial" panose="020B0604020202020204" pitchFamily="34" charset="0"/>
            </a:endParaRPr>
          </a:p>
        </p:txBody>
      </p:sp>
      <p:sp>
        <p:nvSpPr>
          <p:cNvPr id="13" name="Content Placeholder 2"/>
          <p:cNvSpPr>
            <a:spLocks noGrp="1"/>
          </p:cNvSpPr>
          <p:nvPr>
            <p:ph sz="quarter" idx="15"/>
          </p:nvPr>
        </p:nvSpPr>
        <p:spPr>
          <a:xfrm>
            <a:off x="179512" y="1601393"/>
            <a:ext cx="8732743" cy="4419600"/>
          </a:xfrm>
        </p:spPr>
        <p:txBody>
          <a:bodyPr>
            <a:normAutofit/>
          </a:bodyPr>
          <a:lstStyle/>
          <a:p>
            <a:pPr lvl="0">
              <a:lnSpc>
                <a:spcPct val="150000"/>
              </a:lnSpc>
            </a:pPr>
            <a:r>
              <a:rPr lang="el-GR" sz="1400" b="0" dirty="0"/>
              <a:t>	</a:t>
            </a:r>
            <a:r>
              <a:rPr lang="en-US" sz="1800" dirty="0" err="1">
                <a:latin typeface="Arial" panose="020B0604020202020204" pitchFamily="34" charset="0"/>
                <a:cs typeface="Arial" panose="020B0604020202020204" pitchFamily="34" charset="0"/>
              </a:rPr>
              <a:t>Thymises</a:t>
            </a:r>
            <a:r>
              <a:rPr lang="en-US" sz="1800" dirty="0">
                <a:latin typeface="Arial" panose="020B0604020202020204" pitchFamily="34" charset="0"/>
                <a:cs typeface="Arial" panose="020B0604020202020204" pitchFamily="34" charset="0"/>
              </a:rPr>
              <a:t> Boutique Hotel, </a:t>
            </a:r>
            <a:r>
              <a:rPr lang="el-GR" sz="1800" dirty="0" err="1">
                <a:latin typeface="Arial" panose="020B0604020202020204" pitchFamily="34" charset="0"/>
                <a:cs typeface="Arial" panose="020B0604020202020204" pitchFamily="34" charset="0"/>
              </a:rPr>
              <a:t>Γαλάτα</a:t>
            </a:r>
            <a:r>
              <a:rPr lang="el-GR" sz="1800" dirty="0">
                <a:latin typeface="Arial" panose="020B0604020202020204" pitchFamily="34" charset="0"/>
                <a:cs typeface="Arial" panose="020B0604020202020204" pitchFamily="34" charset="0"/>
              </a:rPr>
              <a:t> - Λευκωσία</a:t>
            </a:r>
          </a:p>
          <a:p>
            <a:pPr lvl="0">
              <a:lnSpc>
                <a:spcPct val="150000"/>
              </a:lnSpc>
            </a:pPr>
            <a:endParaRPr lang="el-GR" sz="1800" dirty="0">
              <a:latin typeface="Arial" panose="020B0604020202020204" pitchFamily="34" charset="0"/>
              <a:cs typeface="Arial" panose="020B0604020202020204" pitchFamily="34" charset="0"/>
            </a:endParaRPr>
          </a:p>
          <a:p>
            <a:pPr lvl="0">
              <a:lnSpc>
                <a:spcPct val="150000"/>
              </a:lnSpc>
              <a:buFont typeface="Wingdings" pitchFamily="2" charset="2"/>
              <a:buChar char="ü"/>
            </a:pPr>
            <a:r>
              <a:rPr lang="el-GR" sz="1800" dirty="0">
                <a:latin typeface="Arial" panose="020B0604020202020204" pitchFamily="34" charset="0"/>
                <a:cs typeface="Arial" panose="020B0604020202020204" pitchFamily="34" charset="0"/>
              </a:rPr>
              <a:t>Ετοιμασία και υποβολή αίτησης συμμετοχής για εξασφάλιση χορηγίας του ξενοδοχείου </a:t>
            </a:r>
            <a:r>
              <a:rPr lang="el-GR" sz="1800" dirty="0" err="1">
                <a:latin typeface="Arial" panose="020B0604020202020204" pitchFamily="34" charset="0"/>
                <a:cs typeface="Arial" panose="020B0604020202020204" pitchFamily="34" charset="0"/>
              </a:rPr>
              <a:t>Thymises</a:t>
            </a: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Boutique</a:t>
            </a: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Hotel</a:t>
            </a:r>
            <a:r>
              <a:rPr lang="el-GR" sz="1800" dirty="0">
                <a:latin typeface="Arial" panose="020B0604020202020204" pitchFamily="34" charset="0"/>
                <a:cs typeface="Arial" panose="020B0604020202020204" pitchFamily="34" charset="0"/>
              </a:rPr>
              <a:t> στην κοινότητα </a:t>
            </a:r>
            <a:r>
              <a:rPr lang="el-GR" sz="1800" dirty="0" err="1">
                <a:latin typeface="Arial" panose="020B0604020202020204" pitchFamily="34" charset="0"/>
                <a:cs typeface="Arial" panose="020B0604020202020204" pitchFamily="34" charset="0"/>
              </a:rPr>
              <a:t>Γαλάτας</a:t>
            </a:r>
            <a:r>
              <a:rPr lang="el-GR" sz="1800" dirty="0">
                <a:latin typeface="Arial" panose="020B0604020202020204" pitchFamily="34" charset="0"/>
                <a:cs typeface="Arial" panose="020B0604020202020204" pitchFamily="34" charset="0"/>
              </a:rPr>
              <a:t>.</a:t>
            </a:r>
          </a:p>
          <a:p>
            <a:pPr lvl="0">
              <a:lnSpc>
                <a:spcPct val="150000"/>
              </a:lnSpc>
              <a:buFont typeface="Wingdings" pitchFamily="2" charset="2"/>
              <a:buChar char="ü"/>
            </a:pPr>
            <a:r>
              <a:rPr lang="el-GR" sz="1800" dirty="0">
                <a:latin typeface="Arial" panose="020B0604020202020204" pitchFamily="34" charset="0"/>
                <a:cs typeface="Arial" panose="020B0604020202020204" pitchFamily="34" charset="0"/>
              </a:rPr>
              <a:t>Εκπόνηση επιχειρηματικού πλάνου</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lvl="0">
              <a:lnSpc>
                <a:spcPct val="170000"/>
              </a:lnSpc>
              <a:buFont typeface="Wingdings" pitchFamily="2" charset="2"/>
              <a:buChar char="ü"/>
            </a:pPr>
            <a:endParaRPr lang="el-GR" sz="1400" dirty="0">
              <a:solidFill>
                <a:srgbClr val="002060"/>
              </a:solidFill>
            </a:endParaRPr>
          </a:p>
          <a:p>
            <a:endParaRPr lang="el-GR" sz="1400" b="0" dirty="0"/>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18325" y="5244905"/>
            <a:ext cx="2534938" cy="1419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9999" y="5246393"/>
            <a:ext cx="2134684" cy="1419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499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67544" y="809600"/>
            <a:ext cx="8424936" cy="4131568"/>
          </a:xfrm>
        </p:spPr>
        <p:txBody>
          <a:bodyPr>
            <a:normAutofit/>
          </a:bodyPr>
          <a:lstStyle/>
          <a:p>
            <a:pPr>
              <a:lnSpc>
                <a:spcPct val="150000"/>
              </a:lnSpc>
              <a:buClr>
                <a:srgbClr val="002060"/>
              </a:buClr>
              <a:buFont typeface="Wingdings" pitchFamily="2" charset="2"/>
              <a:buChar char="§"/>
            </a:pPr>
            <a:r>
              <a:rPr lang="el-GR" sz="1400" b="0" dirty="0"/>
              <a:t>Η </a:t>
            </a:r>
            <a:r>
              <a:rPr lang="en-GB" sz="1400" b="0" dirty="0"/>
              <a:t>PMP Business Angels Ltd</a:t>
            </a:r>
            <a:r>
              <a:rPr lang="el-GR" sz="1400" b="0" dirty="0"/>
              <a:t> είναι μια εταιρεία συμμετοχών και συμβουλευτικών υπηρεσιών  που ιδρύθηκε το 1999.</a:t>
            </a:r>
          </a:p>
          <a:p>
            <a:pPr>
              <a:lnSpc>
                <a:spcPct val="150000"/>
              </a:lnSpc>
              <a:buClr>
                <a:srgbClr val="002060"/>
              </a:buClr>
              <a:buFont typeface="Wingdings" pitchFamily="2" charset="2"/>
              <a:buChar char="§"/>
            </a:pPr>
            <a:r>
              <a:rPr lang="el-GR" sz="1400" b="0" dirty="0"/>
              <a:t>Έχει ως κύριο στόχο την προσφορά υψηλού </a:t>
            </a:r>
            <a:r>
              <a:rPr lang="el-GR" sz="1400" dirty="0"/>
              <a:t>επιπέδου Συμβουλευτικών και Εκπαιδευτικών υπηρεσιών για την ανάπτυξη του επιχειρηματικού κόσμου. </a:t>
            </a:r>
          </a:p>
          <a:p>
            <a:pPr>
              <a:lnSpc>
                <a:spcPct val="150000"/>
              </a:lnSpc>
              <a:buClr>
                <a:srgbClr val="002060"/>
              </a:buClr>
              <a:buFont typeface="Wingdings" pitchFamily="2" charset="2"/>
              <a:buChar char="§"/>
            </a:pPr>
            <a:r>
              <a:rPr lang="el-GR" sz="1400" b="0" dirty="0"/>
              <a:t>Κατέχει πολυετή εμπειρία σε συμμετοχή πολλών έργων που αφορούν </a:t>
            </a:r>
            <a:r>
              <a:rPr lang="el-GR" sz="1400" dirty="0"/>
              <a:t>Ευρωπαϊκές και Εθνικές επιχορηγήσεις για αναπτυξιακά έργα</a:t>
            </a:r>
            <a:r>
              <a:rPr lang="el-GR" sz="1400" b="0" dirty="0"/>
              <a:t>, την Ανάπτυξη ανθρώπινου δυναμικού, την Ανάπτυξη των επιχειρήσεων, την Καινοτομία, την Στρατηγική ανάπτυξη επιχειρήσεων και τη Διαχείριση επιχειρήσεων εκκολαπτηρίων. </a:t>
            </a:r>
            <a:endParaRPr lang="en-US" sz="1400" b="0" dirty="0"/>
          </a:p>
          <a:p>
            <a:pPr>
              <a:lnSpc>
                <a:spcPct val="150000"/>
              </a:lnSpc>
              <a:buClr>
                <a:srgbClr val="002060"/>
              </a:buClr>
              <a:buFont typeface="Wingdings" pitchFamily="2" charset="2"/>
              <a:buChar char="§"/>
            </a:pPr>
            <a:r>
              <a:rPr lang="el-GR" sz="1400" b="0" dirty="0"/>
              <a:t>Έχει διοργανώσει, αξιολογήσει και παρουσιάσει πολλά </a:t>
            </a:r>
            <a:r>
              <a:rPr lang="el-GR" sz="1400" dirty="0"/>
              <a:t>σεμινάρια σε θέματα Διοίκησης, Στρατηγικής, Επιχειρηματικότητας, Ανάπτυξης ηγετικών και διευθυντικών δεξιοτήτων</a:t>
            </a:r>
            <a:r>
              <a:rPr lang="el-GR" sz="1400" b="0" dirty="0"/>
              <a:t>, και άλλα σε Μεγάλες και Μικρομεσαίες επιχειρήσεις. </a:t>
            </a:r>
            <a:endParaRPr lang="en-US" sz="1400" b="0" dirty="0"/>
          </a:p>
          <a:p>
            <a:pPr marL="0" indent="0" algn="just">
              <a:lnSpc>
                <a:spcPct val="150000"/>
              </a:lnSpc>
              <a:buClr>
                <a:srgbClr val="002060"/>
              </a:buClr>
            </a:pPr>
            <a:endParaRPr lang="en-US" b="0" dirty="0"/>
          </a:p>
          <a:p>
            <a:pPr algn="just"/>
            <a:endParaRPr lang="en-US" b="0" dirty="0"/>
          </a:p>
        </p:txBody>
      </p:sp>
      <p:sp>
        <p:nvSpPr>
          <p:cNvPr id="4" name="Title 1"/>
          <p:cNvSpPr>
            <a:spLocks noGrp="1"/>
          </p:cNvSpPr>
          <p:nvPr>
            <p:ph type="title"/>
          </p:nvPr>
        </p:nvSpPr>
        <p:spPr>
          <a:xfrm>
            <a:off x="467544" y="188640"/>
            <a:ext cx="8077200" cy="914400"/>
          </a:xfrm>
        </p:spPr>
        <p:txBody>
          <a:bodyPr/>
          <a:lstStyle/>
          <a:p>
            <a:br>
              <a:rPr lang="el-GR" sz="2000" b="1" dirty="0">
                <a:solidFill>
                  <a:srgbClr val="0070C0"/>
                </a:solidFill>
              </a:rPr>
            </a:br>
            <a:r>
              <a:rPr lang="en-US" sz="3000" b="1" cap="none" dirty="0" err="1">
                <a:latin typeface="Arial" panose="020B0604020202020204" pitchFamily="34" charset="0"/>
                <a:cs typeface="Arial" panose="020B0604020202020204" pitchFamily="34" charset="0"/>
              </a:rPr>
              <a:t>Προφ</a:t>
            </a:r>
            <a:r>
              <a:rPr lang="el-GR" sz="3000" b="1" cap="none" dirty="0">
                <a:latin typeface="Arial" panose="020B0604020202020204" pitchFamily="34" charset="0"/>
                <a:cs typeface="Arial" panose="020B0604020202020204" pitchFamily="34" charset="0"/>
              </a:rPr>
              <a:t>ί</a:t>
            </a:r>
            <a:r>
              <a:rPr lang="en-US" sz="3000" b="1" cap="none" dirty="0">
                <a:latin typeface="Arial" panose="020B0604020202020204" pitchFamily="34" charset="0"/>
                <a:cs typeface="Arial" panose="020B0604020202020204" pitchFamily="34" charset="0"/>
              </a:rPr>
              <a:t>λ PMP Business Angels ltd </a:t>
            </a:r>
            <a:br>
              <a:rPr lang="en-US" sz="3000" b="1" dirty="0">
                <a:solidFill>
                  <a:srgbClr val="0070C0"/>
                </a:solidFill>
                <a:latin typeface="Arial" panose="020B0604020202020204" pitchFamily="34" charset="0"/>
                <a:cs typeface="Arial" panose="020B0604020202020204" pitchFamily="34" charset="0"/>
              </a:rPr>
            </a:br>
            <a:br>
              <a:rPr lang="el-GR" sz="3000" b="1" dirty="0">
                <a:solidFill>
                  <a:srgbClr val="0070C0"/>
                </a:solidFill>
                <a:latin typeface="Arial" panose="020B0604020202020204" pitchFamily="34" charset="0"/>
                <a:cs typeface="Arial" panose="020B0604020202020204" pitchFamily="34" charset="0"/>
              </a:rPr>
            </a:br>
            <a:endParaRPr lang="en-US" sz="3000" b="1" dirty="0">
              <a:solidFill>
                <a:srgbClr val="0070C0"/>
              </a:solidFill>
              <a:latin typeface="Arial" panose="020B0604020202020204" pitchFamily="34" charset="0"/>
              <a:cs typeface="Arial" panose="020B0604020202020204" pitchFamily="34" charset="0"/>
            </a:endParaRPr>
          </a:p>
        </p:txBody>
      </p:sp>
      <p:pic>
        <p:nvPicPr>
          <p:cNvPr id="5" name="Picture 4" descr="Λογότυπο P.M.M Business Ange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5229200"/>
            <a:ext cx="4032448" cy="149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2199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297411" y="379807"/>
            <a:ext cx="8496944"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ΠΑΑ 2014-20202, Δράση 19.2.2 - «δράσεις ενίσχυσης επενδύσεων για μη γεωργικές δραστηριότητες» τοπικό πρόγραμμα LEADER ΟΤΔ ΤΡΟΟΔΟΥΣ </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18325" y="5244905"/>
            <a:ext cx="2534938" cy="1419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8152" y="5246393"/>
            <a:ext cx="1424713" cy="1419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03848" y="5244904"/>
            <a:ext cx="1260140" cy="1419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sz="quarter" idx="15"/>
          </p:nvPr>
        </p:nvSpPr>
        <p:spPr>
          <a:xfrm>
            <a:off x="179511" y="1525471"/>
            <a:ext cx="8732743" cy="4419600"/>
          </a:xfrm>
        </p:spPr>
        <p:txBody>
          <a:bodyPr>
            <a:normAutofit/>
          </a:bodyPr>
          <a:lstStyle/>
          <a:p>
            <a:pPr lvl="0">
              <a:lnSpc>
                <a:spcPct val="150000"/>
              </a:lnSpc>
            </a:pPr>
            <a:r>
              <a:rPr lang="el-GR" sz="1400" b="0" dirty="0"/>
              <a:t>	</a:t>
            </a:r>
            <a:r>
              <a:rPr lang="en-US" sz="1800" dirty="0" err="1">
                <a:solidFill>
                  <a:prstClr val="black"/>
                </a:solidFill>
                <a:latin typeface="Arial" panose="020B0604020202020204" pitchFamily="34" charset="0"/>
                <a:cs typeface="Arial" panose="020B0604020202020204" pitchFamily="34" charset="0"/>
              </a:rPr>
              <a:t>Thymises</a:t>
            </a:r>
            <a:r>
              <a:rPr lang="en-US" sz="1800" dirty="0">
                <a:solidFill>
                  <a:prstClr val="black"/>
                </a:solidFill>
                <a:latin typeface="Arial" panose="020B0604020202020204" pitchFamily="34" charset="0"/>
                <a:cs typeface="Arial" panose="020B0604020202020204" pitchFamily="34" charset="0"/>
              </a:rPr>
              <a:t> Boutique Hotel, </a:t>
            </a:r>
            <a:r>
              <a:rPr lang="el-GR" sz="1800" dirty="0" err="1">
                <a:solidFill>
                  <a:prstClr val="black"/>
                </a:solidFill>
                <a:latin typeface="Arial" panose="020B0604020202020204" pitchFamily="34" charset="0"/>
                <a:cs typeface="Arial" panose="020B0604020202020204" pitchFamily="34" charset="0"/>
              </a:rPr>
              <a:t>Γαλάτα</a:t>
            </a:r>
            <a:r>
              <a:rPr lang="el-GR" sz="1800" dirty="0">
                <a:solidFill>
                  <a:prstClr val="black"/>
                </a:solidFill>
                <a:latin typeface="Arial" panose="020B0604020202020204" pitchFamily="34" charset="0"/>
                <a:cs typeface="Arial" panose="020B0604020202020204" pitchFamily="34" charset="0"/>
              </a:rPr>
              <a:t> - Λευκωσία</a:t>
            </a:r>
          </a:p>
          <a:p>
            <a:pPr lvl="0">
              <a:lnSpc>
                <a:spcPct val="150000"/>
              </a:lnSpc>
            </a:pPr>
            <a:endParaRPr lang="el-GR" sz="1800" dirty="0">
              <a:solidFill>
                <a:prstClr val="black"/>
              </a:solidFill>
              <a:latin typeface="Arial" panose="020B0604020202020204" pitchFamily="34" charset="0"/>
              <a:cs typeface="Arial" panose="020B0604020202020204" pitchFamily="34" charset="0"/>
            </a:endParaRPr>
          </a:p>
          <a:p>
            <a:pPr lvl="0">
              <a:lnSpc>
                <a:spcPct val="150000"/>
              </a:lnSpc>
              <a:buFont typeface="Wingdings" pitchFamily="2" charset="2"/>
              <a:buChar char="ü"/>
            </a:pPr>
            <a:r>
              <a:rPr lang="el-GR" sz="1800" dirty="0">
                <a:latin typeface="Arial" panose="020B0604020202020204" pitchFamily="34" charset="0"/>
                <a:cs typeface="Arial" panose="020B0604020202020204" pitchFamily="34" charset="0"/>
              </a:rPr>
              <a:t>Ετοιμασία και υποβολή αίτησης συμμετοχής για εξασφάλιση χορηγίας του καταστήματος παραδοσιακών </a:t>
            </a:r>
            <a:r>
              <a:rPr lang="el-GR" sz="1800" dirty="0" err="1">
                <a:latin typeface="Arial" panose="020B0604020202020204" pitchFamily="34" charset="0"/>
                <a:cs typeface="Arial" panose="020B0604020202020204" pitchFamily="34" charset="0"/>
              </a:rPr>
              <a:t>προιόντων</a:t>
            </a:r>
            <a:r>
              <a:rPr lang="el-GR" sz="1800" dirty="0">
                <a:latin typeface="Arial" panose="020B0604020202020204" pitchFamily="34" charset="0"/>
                <a:cs typeface="Arial" panose="020B0604020202020204" pitchFamily="34" charset="0"/>
              </a:rPr>
              <a:t> και του εστιατορίου στο ξενοδοχείο </a:t>
            </a:r>
            <a:r>
              <a:rPr lang="el-GR" sz="1800" dirty="0" err="1">
                <a:latin typeface="Arial" panose="020B0604020202020204" pitchFamily="34" charset="0"/>
                <a:cs typeface="Arial" panose="020B0604020202020204" pitchFamily="34" charset="0"/>
              </a:rPr>
              <a:t>Thymises</a:t>
            </a: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Boutique</a:t>
            </a: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Hotel</a:t>
            </a:r>
            <a:r>
              <a:rPr lang="el-GR" sz="1800" dirty="0">
                <a:latin typeface="Arial" panose="020B0604020202020204" pitchFamily="34" charset="0"/>
                <a:cs typeface="Arial" panose="020B0604020202020204" pitchFamily="34" charset="0"/>
              </a:rPr>
              <a:t> στην κοινότητα </a:t>
            </a:r>
            <a:r>
              <a:rPr lang="el-GR" sz="1800" dirty="0" err="1">
                <a:latin typeface="Arial" panose="020B0604020202020204" pitchFamily="34" charset="0"/>
                <a:cs typeface="Arial" panose="020B0604020202020204" pitchFamily="34" charset="0"/>
              </a:rPr>
              <a:t>Γαλάτας</a:t>
            </a:r>
            <a:r>
              <a:rPr lang="el-GR" sz="1800" dirty="0">
                <a:latin typeface="Arial" panose="020B0604020202020204" pitchFamily="34" charset="0"/>
                <a:cs typeface="Arial" panose="020B0604020202020204" pitchFamily="34" charset="0"/>
              </a:rPr>
              <a:t>.</a:t>
            </a:r>
          </a:p>
          <a:p>
            <a:pPr lvl="0">
              <a:lnSpc>
                <a:spcPct val="150000"/>
              </a:lnSpc>
              <a:buFont typeface="Wingdings" pitchFamily="2" charset="2"/>
              <a:buChar char="ü"/>
            </a:pPr>
            <a:r>
              <a:rPr lang="el-GR" sz="1800" dirty="0">
                <a:latin typeface="Arial" panose="020B0604020202020204" pitchFamily="34" charset="0"/>
                <a:cs typeface="Arial" panose="020B0604020202020204" pitchFamily="34" charset="0"/>
              </a:rPr>
              <a:t>Εκπόνηση επιχειρηματικού πλάνου</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lvl="0">
              <a:lnSpc>
                <a:spcPct val="170000"/>
              </a:lnSpc>
              <a:buFont typeface="Wingdings" pitchFamily="2" charset="2"/>
              <a:buChar char="ü"/>
            </a:pPr>
            <a:endParaRPr lang="el-GR" sz="1400" dirty="0">
              <a:solidFill>
                <a:srgbClr val="002060"/>
              </a:solidFill>
            </a:endParaRPr>
          </a:p>
          <a:p>
            <a:endParaRPr lang="el-GR" sz="1400" b="0" dirty="0"/>
          </a:p>
        </p:txBody>
      </p:sp>
    </p:spTree>
    <p:extLst>
      <p:ext uri="{BB962C8B-B14F-4D97-AF65-F5344CB8AC3E}">
        <p14:creationId xmlns:p14="http://schemas.microsoft.com/office/powerpoint/2010/main" val="2572006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539552" y="404664"/>
            <a:ext cx="80772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ΠΑΑ 2014-20202, ΔΡΑΣΗ 19.2.2 - «δράσεις ενίσχυσης επενδύσεων για μη γεωργικές δραστηριότητες» τοπικό πρόγραμμα </a:t>
            </a:r>
            <a:r>
              <a:rPr kumimoji="0" lang="el-GR" sz="20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leader</a:t>
            </a:r>
            <a:r>
              <a:rPr kumimoji="0" lang="el-GR"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LEADER ΟΤΔ ΤΡΟΟΔΟΥΣ </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8325" y="5229200"/>
            <a:ext cx="2534938" cy="145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211780" y="1628800"/>
            <a:ext cx="8732743" cy="4419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baseline="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0" fontAlgn="auto">
              <a:lnSpc>
                <a:spcPct val="150000"/>
              </a:lnSpc>
              <a:spcAft>
                <a:spcPts val="0"/>
              </a:spcAft>
            </a:pPr>
            <a:r>
              <a:rPr lang="el-GR" dirty="0">
                <a:solidFill>
                  <a:prstClr val="black"/>
                </a:solidFill>
              </a:rPr>
              <a:t>	</a:t>
            </a:r>
            <a:r>
              <a:rPr lang="en-US" sz="1800" dirty="0">
                <a:latin typeface="Arial" panose="020B0604020202020204" pitchFamily="34" charset="0"/>
                <a:cs typeface="Arial" panose="020B0604020202020204" pitchFamily="34" charset="0"/>
              </a:rPr>
              <a:t>Stavros Restaurant, </a:t>
            </a:r>
            <a:r>
              <a:rPr lang="el-GR" sz="1800" dirty="0">
                <a:latin typeface="Arial" panose="020B0604020202020204" pitchFamily="34" charset="0"/>
                <a:cs typeface="Arial" panose="020B0604020202020204" pitchFamily="34" charset="0"/>
              </a:rPr>
              <a:t>Πεδουλάς - Λευκωσία</a:t>
            </a:r>
            <a:endParaRPr lang="en-US" sz="1800" dirty="0">
              <a:latin typeface="Arial" panose="020B0604020202020204" pitchFamily="34" charset="0"/>
              <a:cs typeface="Arial" panose="020B0604020202020204" pitchFamily="34" charset="0"/>
            </a:endParaRPr>
          </a:p>
          <a:p>
            <a:pPr>
              <a:lnSpc>
                <a:spcPct val="150000"/>
              </a:lnSpc>
            </a:pPr>
            <a:endParaRPr lang="el-GR" sz="1800" dirty="0">
              <a:latin typeface="Arial" panose="020B0604020202020204" pitchFamily="34" charset="0"/>
              <a:cs typeface="Arial" panose="020B0604020202020204" pitchFamily="34" charset="0"/>
            </a:endParaRPr>
          </a:p>
          <a:p>
            <a:pPr>
              <a:lnSpc>
                <a:spcPct val="150000"/>
              </a:lnSpc>
              <a:buFont typeface="Wingdings" pitchFamily="2" charset="2"/>
              <a:buChar char="ü"/>
            </a:pPr>
            <a:r>
              <a:rPr lang="el-GR" sz="1800" dirty="0">
                <a:latin typeface="Arial" panose="020B0604020202020204" pitchFamily="34" charset="0"/>
                <a:cs typeface="Arial" panose="020B0604020202020204" pitchFamily="34" charset="0"/>
              </a:rPr>
              <a:t>Ετοιμασία Και υποβολή αίτησης συμμετοχής για εξασφάλιση χορηγίας του εστιατορίου </a:t>
            </a:r>
            <a:r>
              <a:rPr lang="en-US" sz="1800" dirty="0">
                <a:latin typeface="Arial" panose="020B0604020202020204" pitchFamily="34" charset="0"/>
                <a:cs typeface="Arial" panose="020B0604020202020204" pitchFamily="34" charset="0"/>
              </a:rPr>
              <a:t>STAVROS </a:t>
            </a:r>
            <a:r>
              <a:rPr lang="el-GR" sz="1800" dirty="0">
                <a:latin typeface="Arial" panose="020B0604020202020204" pitchFamily="34" charset="0"/>
                <a:cs typeface="Arial" panose="020B0604020202020204" pitchFamily="34" charset="0"/>
              </a:rPr>
              <a:t>στην κοινότητα Πεδουλά. </a:t>
            </a:r>
          </a:p>
          <a:p>
            <a:pPr marL="0" indent="0">
              <a:lnSpc>
                <a:spcPct val="150000"/>
              </a:lnSpc>
            </a:pPr>
            <a:endParaRPr lang="el-GR" sz="1800" dirty="0">
              <a:latin typeface="Arial" panose="020B0604020202020204" pitchFamily="34" charset="0"/>
              <a:cs typeface="Arial" panose="020B0604020202020204" pitchFamily="34" charset="0"/>
            </a:endParaRPr>
          </a:p>
          <a:p>
            <a:pPr>
              <a:lnSpc>
                <a:spcPct val="150000"/>
              </a:lnSpc>
              <a:buFont typeface="Wingdings" pitchFamily="2" charset="2"/>
              <a:buChar char="ü"/>
            </a:pPr>
            <a:r>
              <a:rPr lang="el-GR" sz="1800" dirty="0">
                <a:latin typeface="Arial" panose="020B0604020202020204" pitchFamily="34" charset="0"/>
                <a:cs typeface="Arial" panose="020B0604020202020204" pitchFamily="34" charset="0"/>
              </a:rPr>
              <a:t>Εκπόνηση επιχειρηματικού πλάνου</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a:lnSpc>
                <a:spcPct val="170000"/>
              </a:lnSpc>
              <a:buFont typeface="Wingdings" pitchFamily="2" charset="2"/>
              <a:buChar char="ü"/>
            </a:pPr>
            <a:endParaRPr lang="el-GR" sz="1400" dirty="0">
              <a:solidFill>
                <a:srgbClr val="002060"/>
              </a:solidFill>
            </a:endParaRPr>
          </a:p>
          <a:p>
            <a:endParaRPr lang="el-GR" sz="1400" b="0" dirty="0"/>
          </a:p>
        </p:txBody>
      </p:sp>
    </p:spTree>
    <p:extLst>
      <p:ext uri="{BB962C8B-B14F-4D97-AF65-F5344CB8AC3E}">
        <p14:creationId xmlns:p14="http://schemas.microsoft.com/office/powerpoint/2010/main" val="3249013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a:spLocks noGrp="1"/>
          </p:cNvSpPr>
          <p:nvPr>
            <p:ph type="title" idx="4294967295"/>
          </p:nvPr>
        </p:nvSpPr>
        <p:spPr>
          <a:xfrm>
            <a:off x="-180528" y="0"/>
            <a:ext cx="8496944"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l-GR"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endParaRPr kumimoji="0" lang="el-GR"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l-G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l-G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l-GR" sz="36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Tahoma" pitchFamily="34" charset="0"/>
                <a:cs typeface="Arial" panose="020B0604020202020204" pitchFamily="34" charset="0"/>
              </a:rPr>
              <a:t>Σας ευχαριστώ</a:t>
            </a:r>
            <a:r>
              <a:rPr kumimoji="0" lang="en-US" sz="36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Tahoma" pitchFamily="34" charset="0"/>
                <a:cs typeface="Arial" panose="020B0604020202020204" pitchFamily="34" charset="0"/>
              </a:rPr>
              <a:t> !!!</a:t>
            </a:r>
            <a:endParaRPr kumimoji="0" lang="el-GR" sz="36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Tahoma"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br>
              <a:rPr kumimoji="0" lang="el-G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br>
              <a:rPr kumimoji="0" lang="el-G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endParaRPr kumimoji="0" lang="el-G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p>
            <a:pPr>
              <a:defRPr/>
            </a:pPr>
            <a:fld id="{4832C025-1E16-46A5-B8EC-52F3B220BCDE}" type="slidenum">
              <a:rPr lang="el-GR" smtClean="0">
                <a:solidFill>
                  <a:prstClr val="white"/>
                </a:solidFill>
              </a:rPr>
              <a:pPr>
                <a:defRPr/>
              </a:pPr>
              <a:t>22</a:t>
            </a:fld>
            <a:endParaRPr lang="el-GR" dirty="0">
              <a:solidFill>
                <a:prstClr val="white"/>
              </a:solidFill>
            </a:endParaRPr>
          </a:p>
        </p:txBody>
      </p:sp>
      <p:pic>
        <p:nvPicPr>
          <p:cNvPr id="2" name="Picture 1" descr="Στοιχεία επικοινωνίας &#10;Διεύθυνση: 6 Mavromichalis street, Office 101, 2113, Nicosia,  Cyprus&#10;Τηλέφωνο: +35799476923&#10;email: pavlowjosephides@gmail.com, pj@businessanges.com.cy&#10;Cyprus, 2113, Ιστότοπος: http://businessangels.com.cy/ ,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488841"/>
            <a:ext cx="8928992" cy="1256848"/>
          </a:xfrm>
          <a:prstGeom prst="rect">
            <a:avLst/>
          </a:prstGeom>
        </p:spPr>
      </p:pic>
      <p:sp>
        <p:nvSpPr>
          <p:cNvPr id="6" name="Ορθογώνιο 3"/>
          <p:cNvSpPr/>
          <p:nvPr/>
        </p:nvSpPr>
        <p:spPr>
          <a:xfrm>
            <a:off x="1691680" y="3941812"/>
            <a:ext cx="7344816" cy="1200329"/>
          </a:xfrm>
          <a:prstGeom prst="rect">
            <a:avLst/>
          </a:prstGeom>
        </p:spPr>
        <p:txBody>
          <a:bodyPr wrap="square">
            <a:spAutoFit/>
          </a:bodyPr>
          <a:lstStyle/>
          <a:p>
            <a:pPr algn="r" fontAlgn="auto">
              <a:spcAft>
                <a:spcPts val="0"/>
              </a:spcAft>
              <a:defRPr/>
            </a:pPr>
            <a:r>
              <a:rPr lang="el-GR" sz="2400" b="1" dirty="0">
                <a:solidFill>
                  <a:prstClr val="black"/>
                </a:solidFill>
                <a:latin typeface="Tahoma" pitchFamily="34" charset="0"/>
                <a:ea typeface="Tahoma" pitchFamily="34" charset="0"/>
                <a:cs typeface="Tahoma" pitchFamily="34" charset="0"/>
              </a:rPr>
              <a:t>Παύλος Ιωσηφίδης, </a:t>
            </a:r>
            <a:r>
              <a:rPr lang="en-US" sz="2400" b="1" dirty="0">
                <a:solidFill>
                  <a:prstClr val="black"/>
                </a:solidFill>
                <a:latin typeface="Tahoma" pitchFamily="34" charset="0"/>
                <a:ea typeface="Tahoma" pitchFamily="34" charset="0"/>
                <a:cs typeface="Tahoma" pitchFamily="34" charset="0"/>
              </a:rPr>
              <a:t> </a:t>
            </a:r>
          </a:p>
          <a:p>
            <a:pPr algn="r" fontAlgn="auto">
              <a:spcAft>
                <a:spcPts val="0"/>
              </a:spcAft>
              <a:defRPr/>
            </a:pPr>
            <a:r>
              <a:rPr lang="en-US" sz="2400" dirty="0">
                <a:solidFill>
                  <a:prstClr val="black"/>
                </a:solidFill>
                <a:latin typeface="Tahoma" pitchFamily="34" charset="0"/>
                <a:ea typeface="Tahoma" pitchFamily="34" charset="0"/>
                <a:cs typeface="Tahoma" pitchFamily="34" charset="0"/>
              </a:rPr>
              <a:t>CEO </a:t>
            </a:r>
            <a:endParaRPr lang="el-GR" sz="2400" dirty="0">
              <a:solidFill>
                <a:prstClr val="black"/>
              </a:solidFill>
              <a:latin typeface="Tahoma" pitchFamily="34" charset="0"/>
              <a:ea typeface="Tahoma" pitchFamily="34" charset="0"/>
              <a:cs typeface="Tahoma" pitchFamily="34" charset="0"/>
            </a:endParaRPr>
          </a:p>
          <a:p>
            <a:pPr algn="r" fontAlgn="auto">
              <a:spcAft>
                <a:spcPts val="0"/>
              </a:spcAft>
              <a:defRPr/>
            </a:pPr>
            <a:r>
              <a:rPr lang="en-US" sz="2400" dirty="0">
                <a:solidFill>
                  <a:prstClr val="black"/>
                </a:solidFill>
                <a:latin typeface="Tahoma" pitchFamily="34" charset="0"/>
                <a:ea typeface="Tahoma" pitchFamily="34" charset="0"/>
                <a:cs typeface="Tahoma" pitchFamily="34" charset="0"/>
              </a:rPr>
              <a:t>PMP Business Angels</a:t>
            </a:r>
            <a:r>
              <a:rPr lang="el-GR" sz="2400" dirty="0">
                <a:solidFill>
                  <a:prstClr val="black"/>
                </a:solidFill>
                <a:latin typeface="Tahoma" pitchFamily="34" charset="0"/>
                <a:ea typeface="Tahoma" pitchFamily="34" charset="0"/>
                <a:cs typeface="Tahoma" pitchFamily="34" charset="0"/>
              </a:rPr>
              <a:t> </a:t>
            </a:r>
            <a:r>
              <a:rPr lang="en-US" sz="2400" dirty="0">
                <a:solidFill>
                  <a:prstClr val="black"/>
                </a:solidFill>
                <a:latin typeface="Tahoma" pitchFamily="34" charset="0"/>
                <a:ea typeface="Tahoma" pitchFamily="34" charset="0"/>
                <a:cs typeface="Tahoma" pitchFamily="34" charset="0"/>
              </a:rPr>
              <a:t>Business</a:t>
            </a:r>
            <a:r>
              <a:rPr lang="el-GR" sz="2400" dirty="0">
                <a:solidFill>
                  <a:prstClr val="black"/>
                </a:solidFill>
                <a:latin typeface="Tahoma" pitchFamily="34" charset="0"/>
                <a:ea typeface="Tahoma" pitchFamily="34" charset="0"/>
                <a:cs typeface="Tahoma" pitchFamily="34" charset="0"/>
              </a:rPr>
              <a:t> </a:t>
            </a:r>
            <a:r>
              <a:rPr lang="en-US" sz="2400" dirty="0">
                <a:solidFill>
                  <a:prstClr val="black"/>
                </a:solidFill>
                <a:latin typeface="Tahoma" pitchFamily="34" charset="0"/>
                <a:ea typeface="Tahoma" pitchFamily="34" charset="0"/>
                <a:cs typeface="Tahoma" pitchFamily="34" charset="0"/>
              </a:rPr>
              <a:t>Consultants</a:t>
            </a:r>
            <a:endParaRPr lang="el-GR" sz="24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89906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149660" y="643649"/>
            <a:ext cx="8712968" cy="4419600"/>
          </a:xfrm>
        </p:spPr>
        <p:txBody>
          <a:bodyPr>
            <a:normAutofit fontScale="92500" lnSpcReduction="20000"/>
          </a:bodyPr>
          <a:lstStyle/>
          <a:p>
            <a:pPr algn="just">
              <a:lnSpc>
                <a:spcPct val="150000"/>
              </a:lnSpc>
              <a:spcBef>
                <a:spcPts val="600"/>
              </a:spcBef>
              <a:spcAft>
                <a:spcPts val="600"/>
              </a:spcAft>
            </a:pPr>
            <a:r>
              <a:rPr lang="el-GR" b="0" dirty="0">
                <a:ea typeface="Calibri"/>
              </a:rPr>
              <a:t>	</a:t>
            </a:r>
          </a:p>
          <a:p>
            <a:pPr>
              <a:lnSpc>
                <a:spcPct val="150000"/>
              </a:lnSpc>
              <a:spcBef>
                <a:spcPts val="600"/>
              </a:spcBef>
              <a:spcAft>
                <a:spcPts val="600"/>
              </a:spcAft>
            </a:pPr>
            <a:r>
              <a:rPr lang="el-GR" b="0" dirty="0">
                <a:ea typeface="Calibri"/>
              </a:rPr>
              <a:t>	</a:t>
            </a:r>
            <a:r>
              <a:rPr lang="el-GR" sz="1900" b="0" dirty="0">
                <a:latin typeface="Arial" panose="020B0604020202020204" pitchFamily="34" charset="0"/>
                <a:ea typeface="Calibri"/>
                <a:cs typeface="Arial" panose="020B0604020202020204" pitchFamily="34" charset="0"/>
              </a:rPr>
              <a:t>Η </a:t>
            </a:r>
            <a:r>
              <a:rPr lang="en-GB" sz="1900" b="0" dirty="0">
                <a:latin typeface="Arial" panose="020B0604020202020204" pitchFamily="34" charset="0"/>
                <a:ea typeface="Calibri"/>
                <a:cs typeface="Arial" panose="020B0604020202020204" pitchFamily="34" charset="0"/>
              </a:rPr>
              <a:t>PMP Business Angels Ltd</a:t>
            </a:r>
            <a:r>
              <a:rPr lang="el-GR" sz="1900" b="0" dirty="0">
                <a:latin typeface="Arial" panose="020B0604020202020204" pitchFamily="34" charset="0"/>
                <a:ea typeface="Calibri"/>
                <a:cs typeface="Arial" panose="020B0604020202020204" pitchFamily="34" charset="0"/>
              </a:rPr>
              <a:t> έχει όραμα να αποδειχθεί ως ο «</a:t>
            </a:r>
            <a:r>
              <a:rPr lang="el-GR" sz="1900" dirty="0">
                <a:latin typeface="Arial" panose="020B0604020202020204" pitchFamily="34" charset="0"/>
                <a:ea typeface="Calibri"/>
                <a:cs typeface="Arial" panose="020B0604020202020204" pitchFamily="34" charset="0"/>
              </a:rPr>
              <a:t>Επιχειρηματικός Άγγελος</a:t>
            </a:r>
            <a:r>
              <a:rPr lang="el-GR" sz="1900" b="0" dirty="0">
                <a:latin typeface="Arial" panose="020B0604020202020204" pitchFamily="34" charset="0"/>
                <a:ea typeface="Calibri"/>
                <a:cs typeface="Arial" panose="020B0604020202020204" pitchFamily="34" charset="0"/>
              </a:rPr>
              <a:t>» σε ένα ευρύ φάσμα Συμβουλευτικών και Εκπαιδευτικών υπηρεσιών όπως η καθοδήγηση των επιχειρήσεων, η εξεύρεση πόρων για την πορεία τους, η στρατηγική ανάπτυξης τους, ο προγραμματισμός και τα σχέδια υλοποίησης τους.</a:t>
            </a:r>
          </a:p>
          <a:p>
            <a:pPr>
              <a:lnSpc>
                <a:spcPct val="150000"/>
              </a:lnSpc>
              <a:spcBef>
                <a:spcPts val="600"/>
              </a:spcBef>
              <a:spcAft>
                <a:spcPts val="600"/>
              </a:spcAft>
            </a:pPr>
            <a:r>
              <a:rPr lang="el-GR" sz="1900" b="0" dirty="0">
                <a:latin typeface="Arial" panose="020B0604020202020204" pitchFamily="34" charset="0"/>
                <a:ea typeface="Calibri"/>
                <a:cs typeface="Arial" panose="020B0604020202020204" pitchFamily="34" charset="0"/>
              </a:rPr>
              <a:t>	Στο όραμα, ειδική αξία έχει η </a:t>
            </a:r>
            <a:r>
              <a:rPr lang="el-GR" sz="1900" dirty="0">
                <a:latin typeface="Arial" panose="020B0604020202020204" pitchFamily="34" charset="0"/>
                <a:ea typeface="Calibri"/>
                <a:cs typeface="Arial" panose="020B0604020202020204" pitchFamily="34" charset="0"/>
              </a:rPr>
              <a:t>ανάπτυξη μακροχρόνιας, πολυδιάστατης σχέσης και στενής συνεργασίας με τους πελάτες</a:t>
            </a:r>
            <a:r>
              <a:rPr lang="el-GR" sz="1900" b="0" dirty="0">
                <a:latin typeface="Arial" panose="020B0604020202020204" pitchFamily="34" charset="0"/>
                <a:ea typeface="Calibri"/>
                <a:cs typeface="Arial" panose="020B0604020202020204" pitchFamily="34" charset="0"/>
              </a:rPr>
              <a:t> που να στηρίζονται στην αμοιβαία εμπιστοσύνη, παράγοντες που εξασφαλίζουν την από κοινού επίτευξη των επιθυμητών στόχων προς όφελος της επιχείρησης / του οικονομικού φορέα και της οικονομίας γενικότερα.</a:t>
            </a:r>
            <a:endParaRPr lang="en-US" sz="1900" b="0" dirty="0">
              <a:latin typeface="Arial" panose="020B0604020202020204" pitchFamily="34" charset="0"/>
              <a:ea typeface="Times New Roman"/>
              <a:cs typeface="Arial" panose="020B0604020202020204" pitchFamily="34" charset="0"/>
            </a:endParaRPr>
          </a:p>
          <a:p>
            <a:endParaRPr lang="en-US" b="0" dirty="0"/>
          </a:p>
        </p:txBody>
      </p:sp>
      <p:sp>
        <p:nvSpPr>
          <p:cNvPr id="5" name="Title 1"/>
          <p:cNvSpPr>
            <a:spLocks noGrp="1"/>
          </p:cNvSpPr>
          <p:nvPr>
            <p:ph type="title"/>
          </p:nvPr>
        </p:nvSpPr>
        <p:spPr>
          <a:xfrm>
            <a:off x="467544" y="188640"/>
            <a:ext cx="8077200" cy="914400"/>
          </a:xfrm>
        </p:spPr>
        <p:txBody>
          <a:bodyPr/>
          <a:lstStyle/>
          <a:p>
            <a:r>
              <a:rPr lang="el-GR" sz="3000" b="1" cap="none" dirty="0">
                <a:latin typeface="Arial" panose="020B0604020202020204" pitchFamily="34" charset="0"/>
                <a:cs typeface="Arial" panose="020B0604020202020204" pitchFamily="34" charset="0"/>
              </a:rPr>
              <a:t>Το όραμά μας</a:t>
            </a:r>
            <a:endParaRPr lang="en-US" sz="3000"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834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179512" y="1052736"/>
            <a:ext cx="8784976" cy="4419600"/>
          </a:xfrm>
        </p:spPr>
        <p:txBody>
          <a:bodyPr>
            <a:normAutofit fontScale="55000" lnSpcReduction="20000"/>
          </a:bodyPr>
          <a:lstStyle/>
          <a:p>
            <a:pPr>
              <a:lnSpc>
                <a:spcPct val="150000"/>
              </a:lnSpc>
              <a:spcAft>
                <a:spcPts val="0"/>
              </a:spcAft>
            </a:pPr>
            <a:r>
              <a:rPr lang="el-GR" b="0" dirty="0">
                <a:latin typeface="+mj-lt"/>
                <a:ea typeface="Calibri"/>
              </a:rPr>
              <a:t>	</a:t>
            </a:r>
            <a:r>
              <a:rPr lang="el-GR" sz="3000" b="0" dirty="0">
                <a:latin typeface="Arial" panose="020B0604020202020204" pitchFamily="34" charset="0"/>
                <a:ea typeface="Calibri"/>
                <a:cs typeface="Arial" panose="020B0604020202020204" pitchFamily="34" charset="0"/>
              </a:rPr>
              <a:t>Αποστολή μας είναι η συνεχής προσφορά Ποιοτικών Εξατομικευμένων Συμβουλευτικών υπηρεσιών και η Επαγγελματική Καθοδήγηση Μεγάλων και Μικρομεσαίων επιχειρήσεων με στόχο:</a:t>
            </a:r>
            <a:endParaRPr lang="en-US" sz="3000" b="0" dirty="0">
              <a:latin typeface="Arial" panose="020B0604020202020204" pitchFamily="34" charset="0"/>
              <a:ea typeface="Times New Roman"/>
              <a:cs typeface="Arial" panose="020B0604020202020204" pitchFamily="34" charset="0"/>
            </a:endParaRPr>
          </a:p>
          <a:p>
            <a:pPr lvl="0">
              <a:lnSpc>
                <a:spcPct val="150000"/>
              </a:lnSpc>
              <a:spcBef>
                <a:spcPts val="600"/>
              </a:spcBef>
              <a:spcAft>
                <a:spcPts val="600"/>
              </a:spcAft>
              <a:buFont typeface="Symbol"/>
              <a:buChar char=""/>
            </a:pPr>
            <a:r>
              <a:rPr lang="el-GR" sz="3000" b="0" dirty="0">
                <a:latin typeface="Arial" panose="020B0604020202020204" pitchFamily="34" charset="0"/>
                <a:cs typeface="Arial" panose="020B0604020202020204" pitchFamily="34" charset="0"/>
              </a:rPr>
              <a:t>Τη συνεχή </a:t>
            </a:r>
            <a:r>
              <a:rPr lang="el-GR" sz="3000" dirty="0">
                <a:latin typeface="Arial" panose="020B0604020202020204" pitchFamily="34" charset="0"/>
                <a:cs typeface="Arial" panose="020B0604020202020204" pitchFamily="34" charset="0"/>
              </a:rPr>
              <a:t>βελτίωση της ανταγωνιστικότητας </a:t>
            </a:r>
            <a:r>
              <a:rPr lang="el-GR" sz="3000" b="0" dirty="0">
                <a:latin typeface="Arial" panose="020B0604020202020204" pitchFamily="34" charset="0"/>
                <a:cs typeface="Arial" panose="020B0604020202020204" pitchFamily="34" charset="0"/>
              </a:rPr>
              <a:t>και της παραγωγικότητάς τους.</a:t>
            </a:r>
            <a:endParaRPr lang="en-US" sz="3000" b="0" dirty="0">
              <a:latin typeface="Arial" panose="020B0604020202020204" pitchFamily="34" charset="0"/>
              <a:cs typeface="Arial" panose="020B0604020202020204" pitchFamily="34" charset="0"/>
            </a:endParaRPr>
          </a:p>
          <a:p>
            <a:pPr lvl="0">
              <a:lnSpc>
                <a:spcPct val="150000"/>
              </a:lnSpc>
              <a:spcBef>
                <a:spcPts val="600"/>
              </a:spcBef>
              <a:spcAft>
                <a:spcPts val="600"/>
              </a:spcAft>
              <a:buFont typeface="Symbol"/>
              <a:buChar char=""/>
            </a:pPr>
            <a:r>
              <a:rPr lang="el-GR" sz="3000" b="0" dirty="0">
                <a:latin typeface="Arial" panose="020B0604020202020204" pitchFamily="34" charset="0"/>
                <a:cs typeface="Arial" panose="020B0604020202020204" pitchFamily="34" charset="0"/>
              </a:rPr>
              <a:t>Την </a:t>
            </a:r>
            <a:r>
              <a:rPr lang="el-GR" sz="3000" dirty="0">
                <a:latin typeface="Arial" panose="020B0604020202020204" pitchFamily="34" charset="0"/>
                <a:cs typeface="Arial" panose="020B0604020202020204" pitchFamily="34" charset="0"/>
              </a:rPr>
              <a:t>αξιοποίηση των χρηματοδοτικών ευκαιριών </a:t>
            </a:r>
            <a:r>
              <a:rPr lang="el-GR" sz="3000" b="0" dirty="0">
                <a:latin typeface="Arial" panose="020B0604020202020204" pitchFamily="34" charset="0"/>
                <a:cs typeface="Arial" panose="020B0604020202020204" pitchFamily="34" charset="0"/>
              </a:rPr>
              <a:t>προς όφελος τους.</a:t>
            </a:r>
            <a:endParaRPr lang="en-US" sz="3000" b="0" dirty="0">
              <a:latin typeface="Arial" panose="020B0604020202020204" pitchFamily="34" charset="0"/>
              <a:cs typeface="Arial" panose="020B0604020202020204" pitchFamily="34" charset="0"/>
            </a:endParaRPr>
          </a:p>
          <a:p>
            <a:pPr lvl="0">
              <a:lnSpc>
                <a:spcPct val="150000"/>
              </a:lnSpc>
              <a:spcBef>
                <a:spcPts val="600"/>
              </a:spcBef>
              <a:spcAft>
                <a:spcPts val="600"/>
              </a:spcAft>
              <a:buFont typeface="Symbol"/>
              <a:buChar char=""/>
            </a:pPr>
            <a:r>
              <a:rPr lang="el-GR" sz="3000" b="0" dirty="0">
                <a:latin typeface="Arial" panose="020B0604020202020204" pitchFamily="34" charset="0"/>
                <a:cs typeface="Arial" panose="020B0604020202020204" pitchFamily="34" charset="0"/>
              </a:rPr>
              <a:t>Τη </a:t>
            </a:r>
            <a:r>
              <a:rPr lang="el-GR" sz="3000" dirty="0">
                <a:latin typeface="Arial" panose="020B0604020202020204" pitchFamily="34" charset="0"/>
                <a:cs typeface="Arial" panose="020B0604020202020204" pitchFamily="34" charset="0"/>
              </a:rPr>
              <a:t>βελτίωση της αποτελεσματικότητας των στρατηγικών επιλογών τους</a:t>
            </a:r>
            <a:r>
              <a:rPr lang="el-GR" sz="3000" b="0" dirty="0">
                <a:latin typeface="Arial" panose="020B0604020202020204" pitchFamily="34" charset="0"/>
                <a:cs typeface="Arial" panose="020B0604020202020204" pitchFamily="34" charset="0"/>
              </a:rPr>
              <a:t>.</a:t>
            </a:r>
            <a:endParaRPr lang="en-US" sz="3000" b="0" dirty="0">
              <a:latin typeface="Arial" panose="020B0604020202020204" pitchFamily="34" charset="0"/>
              <a:cs typeface="Arial" panose="020B0604020202020204" pitchFamily="34" charset="0"/>
            </a:endParaRPr>
          </a:p>
          <a:p>
            <a:pPr lvl="0">
              <a:lnSpc>
                <a:spcPct val="150000"/>
              </a:lnSpc>
              <a:spcBef>
                <a:spcPts val="600"/>
              </a:spcBef>
              <a:spcAft>
                <a:spcPts val="600"/>
              </a:spcAft>
              <a:buFont typeface="Symbol"/>
              <a:buChar char=""/>
            </a:pPr>
            <a:r>
              <a:rPr lang="el-GR" sz="3000" b="0" dirty="0">
                <a:latin typeface="Arial" panose="020B0604020202020204" pitchFamily="34" charset="0"/>
                <a:cs typeface="Arial" panose="020B0604020202020204" pitchFamily="34" charset="0"/>
              </a:rPr>
              <a:t>Τη </a:t>
            </a:r>
            <a:r>
              <a:rPr lang="el-GR" sz="3000" dirty="0">
                <a:latin typeface="Arial" panose="020B0604020202020204" pitchFamily="34" charset="0"/>
                <a:cs typeface="Arial" panose="020B0604020202020204" pitchFamily="34" charset="0"/>
              </a:rPr>
              <a:t>συνεχή εκπαίδευση </a:t>
            </a:r>
            <a:r>
              <a:rPr lang="el-GR" sz="3000" b="0" dirty="0">
                <a:latin typeface="Arial" panose="020B0604020202020204" pitchFamily="34" charset="0"/>
                <a:cs typeface="Arial" panose="020B0604020202020204" pitchFamily="34" charset="0"/>
              </a:rPr>
              <a:t>των στελεχών τους.</a:t>
            </a:r>
            <a:endParaRPr lang="en-US" sz="3000" b="0" dirty="0">
              <a:latin typeface="Arial" panose="020B0604020202020204" pitchFamily="34" charset="0"/>
              <a:cs typeface="Arial" panose="020B0604020202020204" pitchFamily="34" charset="0"/>
            </a:endParaRPr>
          </a:p>
          <a:p>
            <a:pPr lvl="0">
              <a:lnSpc>
                <a:spcPct val="150000"/>
              </a:lnSpc>
              <a:spcBef>
                <a:spcPts val="600"/>
              </a:spcBef>
              <a:spcAft>
                <a:spcPts val="600"/>
              </a:spcAft>
              <a:buFont typeface="Symbol"/>
              <a:buChar char=""/>
            </a:pPr>
            <a:r>
              <a:rPr lang="el-GR" sz="3000" b="0" dirty="0">
                <a:latin typeface="Arial" panose="020B0604020202020204" pitchFamily="34" charset="0"/>
                <a:cs typeface="Arial" panose="020B0604020202020204" pitchFamily="34" charset="0"/>
              </a:rPr>
              <a:t>Την ενίσχυση της διαχείρισης αλλαγών και πρόληψης / αντιμετώπισης κινδύνων.</a:t>
            </a:r>
            <a:endParaRPr lang="en-US" sz="3000" b="0" dirty="0">
              <a:latin typeface="Arial" panose="020B0604020202020204" pitchFamily="34" charset="0"/>
              <a:cs typeface="Arial" panose="020B0604020202020204" pitchFamily="34" charset="0"/>
            </a:endParaRPr>
          </a:p>
          <a:p>
            <a:pPr algn="just">
              <a:spcBef>
                <a:spcPts val="600"/>
              </a:spcBef>
              <a:spcAft>
                <a:spcPts val="600"/>
              </a:spcAft>
            </a:pPr>
            <a:r>
              <a:rPr lang="el-GR" b="0" dirty="0">
                <a:latin typeface="+mj-lt"/>
                <a:ea typeface="Calibri"/>
              </a:rPr>
              <a:t> </a:t>
            </a:r>
            <a:endParaRPr lang="en-US" sz="1100" b="0" dirty="0">
              <a:latin typeface="+mj-lt"/>
              <a:ea typeface="Times New Roman"/>
            </a:endParaRPr>
          </a:p>
          <a:p>
            <a:endParaRPr lang="en-US" dirty="0"/>
          </a:p>
        </p:txBody>
      </p:sp>
      <p:sp>
        <p:nvSpPr>
          <p:cNvPr id="4" name="Title 1"/>
          <p:cNvSpPr>
            <a:spLocks noGrp="1"/>
          </p:cNvSpPr>
          <p:nvPr>
            <p:ph type="title"/>
          </p:nvPr>
        </p:nvSpPr>
        <p:spPr>
          <a:xfrm>
            <a:off x="467544" y="188640"/>
            <a:ext cx="8077200" cy="914400"/>
          </a:xfrm>
        </p:spPr>
        <p:txBody>
          <a:bodyPr/>
          <a:lstStyle/>
          <a:p>
            <a:r>
              <a:rPr lang="el-GR" sz="3000" b="1" cap="none" dirty="0">
                <a:latin typeface="Arial" panose="020B0604020202020204" pitchFamily="34" charset="0"/>
                <a:cs typeface="Arial" panose="020B0604020202020204" pitchFamily="34" charset="0"/>
              </a:rPr>
              <a:t>Η αποστολή μας</a:t>
            </a:r>
            <a:endParaRPr lang="en-US" sz="3000"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19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504" y="44624"/>
            <a:ext cx="9649072" cy="914400"/>
          </a:xfrm>
        </p:spPr>
        <p:txBody>
          <a:bodyPr/>
          <a:lstStyle/>
          <a:p>
            <a:r>
              <a:rPr lang="el-GR" b="1" cap="none" dirty="0">
                <a:latin typeface="Arial" panose="020B0604020202020204" pitchFamily="34" charset="0"/>
                <a:cs typeface="Arial" panose="020B0604020202020204" pitchFamily="34" charset="0"/>
              </a:rPr>
              <a:t>Συνοπτική ανάλυση προσφερόμενων υπηρεσιών </a:t>
            </a:r>
          </a:p>
        </p:txBody>
      </p:sp>
      <p:sp>
        <p:nvSpPr>
          <p:cNvPr id="3" name="Content Placeholder 2"/>
          <p:cNvSpPr>
            <a:spLocks noGrp="1"/>
          </p:cNvSpPr>
          <p:nvPr>
            <p:ph sz="quarter" idx="15"/>
          </p:nvPr>
        </p:nvSpPr>
        <p:spPr>
          <a:xfrm>
            <a:off x="395536" y="959024"/>
            <a:ext cx="8077200" cy="4419600"/>
          </a:xfrm>
        </p:spPr>
        <p:txBody>
          <a:bodyPr>
            <a:noAutofit/>
          </a:bodyPr>
          <a:lstStyle/>
          <a:p>
            <a:pPr>
              <a:spcBef>
                <a:spcPts val="600"/>
              </a:spcBef>
              <a:spcAft>
                <a:spcPts val="600"/>
              </a:spcAft>
            </a:pPr>
            <a:r>
              <a:rPr lang="el-GR" sz="1200" b="0" dirty="0">
                <a:latin typeface="Arial" panose="020B0604020202020204" pitchFamily="34" charset="0"/>
                <a:ea typeface="Calibri"/>
                <a:cs typeface="Arial" panose="020B0604020202020204" pitchFamily="34" charset="0"/>
              </a:rPr>
              <a:t>Η </a:t>
            </a:r>
            <a:r>
              <a:rPr lang="en-GB" sz="1200" b="0" dirty="0">
                <a:latin typeface="Arial" panose="020B0604020202020204" pitchFamily="34" charset="0"/>
                <a:ea typeface="Calibri"/>
                <a:cs typeface="Arial" panose="020B0604020202020204" pitchFamily="34" charset="0"/>
              </a:rPr>
              <a:t>PMP Business Angels Ltd</a:t>
            </a:r>
            <a:r>
              <a:rPr lang="el-GR" sz="1200" b="0" dirty="0">
                <a:latin typeface="Arial" panose="020B0604020202020204" pitchFamily="34" charset="0"/>
                <a:ea typeface="Calibri"/>
                <a:cs typeface="Arial" panose="020B0604020202020204" pitchFamily="34" charset="0"/>
              </a:rPr>
              <a:t> εξειδικεύεται στις ακόλουθες υπηρεσίες Επιχειρηματικών Συμβουλών:</a:t>
            </a:r>
            <a:endParaRPr lang="en-US" sz="1200" b="0" dirty="0">
              <a:latin typeface="Arial" panose="020B0604020202020204" pitchFamily="34" charset="0"/>
              <a:ea typeface="Times New Roman"/>
              <a:cs typeface="Arial" panose="020B0604020202020204" pitchFamily="34" charset="0"/>
            </a:endParaRP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Εκπαίδευση – Σεμινάρια – Καθοδήγηση,</a:t>
            </a:r>
            <a:endParaRPr lang="en-US" sz="1200" b="0" dirty="0">
              <a:latin typeface="Arial" panose="020B0604020202020204" pitchFamily="34" charset="0"/>
              <a:cs typeface="Arial" panose="020B0604020202020204" pitchFamily="34" charset="0"/>
            </a:endParaRP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Συμμετοχή σε Ευρωπαϊκά και Εθνικά Προγράμματα</a:t>
            </a:r>
            <a:r>
              <a:rPr lang="en-US" sz="1200" b="0" dirty="0">
                <a:latin typeface="Arial" panose="020B0604020202020204" pitchFamily="34" charset="0"/>
                <a:cs typeface="Arial" panose="020B0604020202020204" pitchFamily="34" charset="0"/>
              </a:rPr>
              <a:t> </a:t>
            </a:r>
            <a:r>
              <a:rPr lang="el-GR" sz="1200" b="0" dirty="0">
                <a:latin typeface="Arial" panose="020B0604020202020204" pitchFamily="34" charset="0"/>
                <a:cs typeface="Arial" panose="020B0604020202020204" pitchFamily="34" charset="0"/>
              </a:rPr>
              <a:t>Καθοδήγησης επιχειρήσεων για την Αξιοποίηση Ευρωπαϊκών και Εθνικών Επιχορηγήσεων</a:t>
            </a:r>
            <a:r>
              <a:rPr lang="en-US" sz="1200" b="0" dirty="0">
                <a:latin typeface="Arial" panose="020B0604020202020204" pitchFamily="34" charset="0"/>
                <a:cs typeface="Arial" panose="020B0604020202020204" pitchFamily="34" charset="0"/>
              </a:rPr>
              <a:t>(</a:t>
            </a:r>
            <a:r>
              <a:rPr lang="el-GR" sz="1200" b="0" dirty="0">
                <a:latin typeface="Arial" panose="020B0604020202020204" pitchFamily="34" charset="0"/>
                <a:cs typeface="Arial" panose="020B0604020202020204" pitchFamily="34" charset="0"/>
              </a:rPr>
              <a:t>επιμέλειας και υποβολής προτάσεων</a:t>
            </a:r>
            <a:r>
              <a:rPr lang="en-US" sz="1200" b="0" dirty="0">
                <a:latin typeface="Arial" panose="020B0604020202020204" pitchFamily="34" charset="0"/>
                <a:cs typeface="Arial" panose="020B0604020202020204" pitchFamily="34" charset="0"/>
              </a:rPr>
              <a:t>)</a:t>
            </a: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Καθοδήγηση επιχειρήσεων για την Εξασφάλιση Δανεισμού,</a:t>
            </a:r>
            <a:endParaRPr lang="en-US" sz="1200" b="0" dirty="0">
              <a:latin typeface="Arial" panose="020B0604020202020204" pitchFamily="34" charset="0"/>
              <a:cs typeface="Arial" panose="020B0604020202020204" pitchFamily="34" charset="0"/>
            </a:endParaRP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Συμβουλευτική Καθοδήγηση / </a:t>
            </a:r>
            <a:r>
              <a:rPr lang="el-GR" sz="1200" b="0" dirty="0" err="1">
                <a:latin typeface="Arial" panose="020B0604020202020204" pitchFamily="34" charset="0"/>
                <a:cs typeface="Arial" panose="020B0604020202020204" pitchFamily="34" charset="0"/>
              </a:rPr>
              <a:t>Μέντορινγκ</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Mentoring</a:t>
            </a:r>
            <a:r>
              <a:rPr lang="el-GR" sz="1200" b="0" dirty="0">
                <a:latin typeface="Arial" panose="020B0604020202020204" pitchFamily="34" charset="0"/>
                <a:cs typeface="Arial" panose="020B0604020202020204" pitchFamily="34" charset="0"/>
              </a:rPr>
              <a:t>) Επιχειρήσεων σε συνεχιζόμενη βάση,</a:t>
            </a:r>
            <a:endParaRPr lang="en-US" sz="1200" b="0" dirty="0">
              <a:latin typeface="Arial" panose="020B0604020202020204" pitchFamily="34" charset="0"/>
              <a:cs typeface="Arial" panose="020B0604020202020204" pitchFamily="34" charset="0"/>
            </a:endParaRP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Εκπόνηση επιχειρηματικών σχεδίων (</a:t>
            </a:r>
            <a:r>
              <a:rPr lang="el-GR" sz="1200" b="0" dirty="0" err="1">
                <a:latin typeface="Arial" panose="020B0604020202020204" pitchFamily="34" charset="0"/>
                <a:cs typeface="Arial" panose="020B0604020202020204" pitchFamily="34" charset="0"/>
              </a:rPr>
              <a:t>Business</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Plans</a:t>
            </a:r>
            <a:r>
              <a:rPr lang="el-GR" sz="1200" b="0" dirty="0">
                <a:latin typeface="Arial" panose="020B0604020202020204" pitchFamily="34" charset="0"/>
                <a:cs typeface="Arial" panose="020B0604020202020204" pitchFamily="34" charset="0"/>
              </a:rPr>
              <a:t>),</a:t>
            </a:r>
            <a:endParaRPr lang="en-US" sz="1200" b="0" dirty="0">
              <a:latin typeface="Arial" panose="020B0604020202020204" pitchFamily="34" charset="0"/>
              <a:cs typeface="Arial" panose="020B0604020202020204" pitchFamily="34" charset="0"/>
            </a:endParaRP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Εκπόνηση μελετών σκοπιμότητας/βιωσιμότητας (</a:t>
            </a:r>
            <a:r>
              <a:rPr lang="el-GR" sz="1200" b="0" dirty="0" err="1">
                <a:latin typeface="Arial" panose="020B0604020202020204" pitchFamily="34" charset="0"/>
                <a:cs typeface="Arial" panose="020B0604020202020204" pitchFamily="34" charset="0"/>
              </a:rPr>
              <a:t>Feasibility</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Plans</a:t>
            </a:r>
            <a:r>
              <a:rPr lang="el-GR" sz="1200" b="0" dirty="0">
                <a:latin typeface="Arial" panose="020B0604020202020204" pitchFamily="34" charset="0"/>
                <a:cs typeface="Arial" panose="020B0604020202020204" pitchFamily="34" charset="0"/>
              </a:rPr>
              <a:t>),</a:t>
            </a:r>
            <a:endParaRPr lang="en-US" sz="1200" b="0" dirty="0">
              <a:latin typeface="Arial" panose="020B0604020202020204" pitchFamily="34" charset="0"/>
              <a:cs typeface="Arial" panose="020B0604020202020204" pitchFamily="34" charset="0"/>
            </a:endParaRP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Εκπόνηση τεχνοοικονομικών μελετών, </a:t>
            </a:r>
            <a:endParaRPr lang="en-US" sz="1200" b="0" dirty="0">
              <a:latin typeface="Arial" panose="020B0604020202020204" pitchFamily="34" charset="0"/>
              <a:cs typeface="Arial" panose="020B0604020202020204" pitchFamily="34" charset="0"/>
            </a:endParaRP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Επιχειρησιακός προγραμματισμός</a:t>
            </a:r>
            <a:r>
              <a:rPr lang="en-US" sz="1200" b="0" dirty="0">
                <a:latin typeface="Arial" panose="020B0604020202020204" pitchFamily="34" charset="0"/>
                <a:cs typeface="Arial" panose="020B0604020202020204" pitchFamily="34" charset="0"/>
              </a:rPr>
              <a:t> </a:t>
            </a:r>
            <a:r>
              <a:rPr lang="el-GR" sz="1200" b="0" dirty="0">
                <a:latin typeface="Arial" panose="020B0604020202020204" pitchFamily="34" charset="0"/>
                <a:cs typeface="Arial" panose="020B0604020202020204" pitchFamily="34" charset="0"/>
              </a:rPr>
              <a:t>και εκπόνηση στρατηγικών πλάνων &amp; υπηρεσίες στρατηγικής υποστήριξης -εφαρμογή στρατηγικής, </a:t>
            </a: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Υπηρεσίες διαχείρισης έργων (</a:t>
            </a:r>
            <a:r>
              <a:rPr lang="el-GR" sz="1200" b="0" dirty="0" err="1">
                <a:latin typeface="Arial" panose="020B0604020202020204" pitchFamily="34" charset="0"/>
                <a:cs typeface="Arial" panose="020B0604020202020204" pitchFamily="34" charset="0"/>
              </a:rPr>
              <a:t>project</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management</a:t>
            </a:r>
            <a:r>
              <a:rPr lang="el-GR" sz="1200" b="0" dirty="0">
                <a:latin typeface="Arial" panose="020B0604020202020204" pitchFamily="34" charset="0"/>
                <a:cs typeface="Arial" panose="020B0604020202020204" pitchFamily="34" charset="0"/>
              </a:rPr>
              <a:t>),</a:t>
            </a:r>
          </a:p>
          <a:p>
            <a:pPr lvl="0">
              <a:spcBef>
                <a:spcPts val="600"/>
              </a:spcBef>
              <a:spcAft>
                <a:spcPts val="600"/>
              </a:spcAft>
              <a:buFont typeface="Wingdings"/>
              <a:buChar char=""/>
            </a:pPr>
            <a:r>
              <a:rPr lang="el-GR" sz="1200" b="0" dirty="0">
                <a:latin typeface="Arial" panose="020B0604020202020204" pitchFamily="34" charset="0"/>
                <a:cs typeface="Arial" panose="020B0604020202020204" pitchFamily="34" charset="0"/>
              </a:rPr>
              <a:t>Αποτίμηση αξίας επιχειρήσεων (</a:t>
            </a:r>
            <a:r>
              <a:rPr lang="el-GR" sz="1200" b="0" dirty="0" err="1">
                <a:latin typeface="Arial" panose="020B0604020202020204" pitchFamily="34" charset="0"/>
                <a:cs typeface="Arial" panose="020B0604020202020204" pitchFamily="34" charset="0"/>
              </a:rPr>
              <a:t>company</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valuations</a:t>
            </a:r>
            <a:r>
              <a:rPr lang="el-GR" sz="1200" b="0" dirty="0">
                <a:latin typeface="Arial" panose="020B0604020202020204" pitchFamily="34" charset="0"/>
                <a:cs typeface="Arial" panose="020B0604020202020204" pitchFamily="34" charset="0"/>
              </a:rPr>
              <a:t>)</a:t>
            </a:r>
          </a:p>
          <a:p>
            <a:pPr lvl="0" algn="just">
              <a:spcBef>
                <a:spcPts val="600"/>
              </a:spcBef>
              <a:spcAft>
                <a:spcPts val="600"/>
              </a:spcAft>
              <a:buFont typeface="Wingdings"/>
              <a:buChar char=""/>
            </a:pPr>
            <a:endParaRPr lang="en-US" sz="1200" b="0" dirty="0"/>
          </a:p>
          <a:p>
            <a:pPr marL="457200" algn="just">
              <a:spcBef>
                <a:spcPts val="600"/>
              </a:spcBef>
              <a:spcAft>
                <a:spcPts val="600"/>
              </a:spcAft>
            </a:pPr>
            <a:r>
              <a:rPr lang="el-GR" sz="1200" b="0" dirty="0"/>
              <a:t> </a:t>
            </a:r>
            <a:endParaRPr lang="en-US" sz="1200" b="0" dirty="0"/>
          </a:p>
        </p:txBody>
      </p:sp>
    </p:spTree>
    <p:extLst>
      <p:ext uri="{BB962C8B-B14F-4D97-AF65-F5344CB8AC3E}">
        <p14:creationId xmlns:p14="http://schemas.microsoft.com/office/powerpoint/2010/main" val="3667252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9552" y="980728"/>
            <a:ext cx="8352928" cy="4419600"/>
          </a:xfrm>
        </p:spPr>
        <p:txBody>
          <a:bodyPr>
            <a:normAutofit fontScale="40000" lnSpcReduction="20000"/>
          </a:bodyPr>
          <a:lstStyle/>
          <a:p>
            <a:pPr algn="just">
              <a:spcAft>
                <a:spcPts val="0"/>
              </a:spcAft>
            </a:pPr>
            <a:r>
              <a:rPr lang="el-GR" sz="1800" dirty="0">
                <a:ea typeface="Calibri"/>
              </a:rPr>
              <a:t> </a:t>
            </a:r>
            <a:r>
              <a:rPr lang="el-GR" sz="4500" dirty="0">
                <a:latin typeface="Arial" panose="020B0604020202020204" pitchFamily="34" charset="0"/>
                <a:ea typeface="Calibri"/>
                <a:cs typeface="Arial" panose="020B0604020202020204" pitchFamily="34" charset="0"/>
              </a:rPr>
              <a:t>Δημόσιος τομέας</a:t>
            </a:r>
          </a:p>
          <a:p>
            <a:pPr algn="just">
              <a:spcAft>
                <a:spcPts val="0"/>
              </a:spcAft>
            </a:pPr>
            <a:endParaRPr lang="en-US" sz="4500" b="0" dirty="0">
              <a:latin typeface="Arial" panose="020B0604020202020204" pitchFamily="34" charset="0"/>
              <a:ea typeface="Times New Roman"/>
              <a:cs typeface="Arial" panose="020B0604020202020204" pitchFamily="34" charset="0"/>
            </a:endParaRPr>
          </a:p>
          <a:p>
            <a:pPr lvl="0">
              <a:lnSpc>
                <a:spcPct val="115000"/>
              </a:lnSpc>
              <a:spcAft>
                <a:spcPts val="800"/>
              </a:spcAft>
              <a:buClr>
                <a:srgbClr val="1F497D"/>
              </a:buClr>
              <a:buFont typeface="Wingdings"/>
              <a:buChar char=""/>
            </a:pPr>
            <a:r>
              <a:rPr lang="el-GR" sz="4500" b="0" dirty="0">
                <a:latin typeface="Arial" panose="020B0604020202020204" pitchFamily="34" charset="0"/>
                <a:cs typeface="Arial" panose="020B0604020202020204" pitchFamily="34" charset="0"/>
              </a:rPr>
              <a:t>Επιχειρησιακός &amp; Στρατηγικός προγραμματισμός στο Δημόσιο και </a:t>
            </a:r>
            <a:r>
              <a:rPr lang="el-GR" sz="4500" b="0" dirty="0" err="1">
                <a:latin typeface="Arial" panose="020B0604020202020204" pitchFamily="34" charset="0"/>
                <a:cs typeface="Arial" panose="020B0604020202020204" pitchFamily="34" charset="0"/>
              </a:rPr>
              <a:t>υρύτερο</a:t>
            </a:r>
            <a:r>
              <a:rPr lang="el-GR" sz="4500" b="0" dirty="0">
                <a:latin typeface="Arial" panose="020B0604020202020204" pitchFamily="34" charset="0"/>
                <a:cs typeface="Arial" panose="020B0604020202020204" pitchFamily="34" charset="0"/>
              </a:rPr>
              <a:t> Δημόσιο Τομέα  - </a:t>
            </a:r>
            <a:r>
              <a:rPr lang="el-GR" sz="4500" dirty="0">
                <a:latin typeface="Arial" panose="020B0604020202020204" pitchFamily="34" charset="0"/>
                <a:cs typeface="Arial" panose="020B0604020202020204" pitchFamily="34" charset="0"/>
              </a:rPr>
              <a:t>Πέραν των 20</a:t>
            </a:r>
            <a:r>
              <a:rPr lang="en-US" sz="4500" b="0" i="1" dirty="0">
                <a:latin typeface="Arial" panose="020B0604020202020204" pitchFamily="34" charset="0"/>
                <a:cs typeface="Arial" panose="020B0604020202020204" pitchFamily="34" charset="0"/>
              </a:rPr>
              <a:t>.</a:t>
            </a:r>
            <a:endParaRPr lang="en-US" sz="4500" b="0" dirty="0">
              <a:latin typeface="Arial" panose="020B0604020202020204" pitchFamily="34" charset="0"/>
              <a:cs typeface="Arial" panose="020B0604020202020204" pitchFamily="34" charset="0"/>
            </a:endParaRPr>
          </a:p>
          <a:p>
            <a:pPr lvl="0">
              <a:lnSpc>
                <a:spcPct val="115000"/>
              </a:lnSpc>
              <a:spcAft>
                <a:spcPts val="800"/>
              </a:spcAft>
              <a:buClr>
                <a:srgbClr val="1F497D"/>
              </a:buClr>
              <a:buFont typeface="Wingdings"/>
              <a:buChar char=""/>
            </a:pPr>
            <a:r>
              <a:rPr lang="el-GR" sz="4500" b="0" dirty="0">
                <a:latin typeface="Arial" panose="020B0604020202020204" pitchFamily="34" charset="0"/>
                <a:cs typeface="Arial" panose="020B0604020202020204" pitchFamily="34" charset="0"/>
              </a:rPr>
              <a:t>Μελετών σκοπιμότητας/βιωσιμότητας τεχνοοικονομικών μελετών στο Δημόσιο Τομέα και σε Κοινότητες</a:t>
            </a:r>
            <a:r>
              <a:rPr lang="el-GR" sz="4500" b="0" i="1" dirty="0">
                <a:latin typeface="Arial" panose="020B0604020202020204" pitchFamily="34" charset="0"/>
                <a:cs typeface="Arial" panose="020B0604020202020204" pitchFamily="34" charset="0"/>
              </a:rPr>
              <a:t> – </a:t>
            </a:r>
            <a:r>
              <a:rPr lang="el-GR" sz="4500" dirty="0">
                <a:latin typeface="Arial" panose="020B0604020202020204" pitchFamily="34" charset="0"/>
                <a:cs typeface="Arial" panose="020B0604020202020204" pitchFamily="34" charset="0"/>
              </a:rPr>
              <a:t>Πέραν των 50</a:t>
            </a:r>
            <a:r>
              <a:rPr lang="en-US" sz="4500" b="0" i="1" dirty="0">
                <a:solidFill>
                  <a:srgbClr val="4472C4"/>
                </a:solidFill>
                <a:latin typeface="Arial" panose="020B0604020202020204" pitchFamily="34" charset="0"/>
                <a:cs typeface="Arial" panose="020B0604020202020204" pitchFamily="34" charset="0"/>
              </a:rPr>
              <a:t>.</a:t>
            </a:r>
            <a:endParaRPr lang="en-US" sz="4500" b="0" dirty="0">
              <a:latin typeface="Arial" panose="020B0604020202020204" pitchFamily="34" charset="0"/>
              <a:cs typeface="Arial" panose="020B0604020202020204" pitchFamily="34" charset="0"/>
            </a:endParaRPr>
          </a:p>
          <a:p>
            <a:pPr lvl="0">
              <a:lnSpc>
                <a:spcPct val="115000"/>
              </a:lnSpc>
              <a:spcAft>
                <a:spcPts val="800"/>
              </a:spcAft>
              <a:buClr>
                <a:srgbClr val="1F497D"/>
              </a:buClr>
              <a:buFont typeface="Wingdings"/>
              <a:buChar char=""/>
            </a:pPr>
            <a:r>
              <a:rPr lang="el-GR" sz="4500" b="0" dirty="0">
                <a:latin typeface="Arial" panose="020B0604020202020204" pitchFamily="34" charset="0"/>
                <a:cs typeface="Arial" panose="020B0604020202020204" pitchFamily="34" charset="0"/>
              </a:rPr>
              <a:t>Άλλες μελέτες: Ανθρώπινου δυναμικού/ Οργανωτικών δομών/ Αναδιοργάνωσης και μελέτες εξειδικευμένων σκοπών στο Δημόσιο και ευρύτερο Δημόσιο Τομέα. - </a:t>
            </a:r>
            <a:r>
              <a:rPr lang="el-GR" sz="4500" dirty="0">
                <a:latin typeface="Arial" panose="020B0604020202020204" pitchFamily="34" charset="0"/>
                <a:cs typeface="Arial" panose="020B0604020202020204" pitchFamily="34" charset="0"/>
              </a:rPr>
              <a:t>Πέραν των 20</a:t>
            </a:r>
            <a:r>
              <a:rPr lang="en-US" sz="4500" dirty="0">
                <a:latin typeface="Arial" panose="020B0604020202020204" pitchFamily="34" charset="0"/>
                <a:cs typeface="Arial" panose="020B0604020202020204" pitchFamily="34" charset="0"/>
              </a:rPr>
              <a:t>.</a:t>
            </a:r>
          </a:p>
          <a:p>
            <a:pPr lvl="0">
              <a:lnSpc>
                <a:spcPct val="115000"/>
              </a:lnSpc>
              <a:spcAft>
                <a:spcPts val="800"/>
              </a:spcAft>
              <a:buClr>
                <a:srgbClr val="1F497D"/>
              </a:buClr>
              <a:buFont typeface="Wingdings"/>
              <a:buChar char=""/>
            </a:pPr>
            <a:r>
              <a:rPr lang="el-GR" sz="4500" b="0" dirty="0">
                <a:latin typeface="Arial" panose="020B0604020202020204" pitchFamily="34" charset="0"/>
                <a:cs typeface="Arial" panose="020B0604020202020204" pitchFamily="34" charset="0"/>
              </a:rPr>
              <a:t>Εκπαιδεύσεις διευθυντικών στελεχών στο Δημόσιο και ευρύτερο Δημόσιο Τομέα. - </a:t>
            </a:r>
            <a:r>
              <a:rPr lang="el-GR" sz="4500" dirty="0">
                <a:latin typeface="Arial" panose="020B0604020202020204" pitchFamily="34" charset="0"/>
                <a:cs typeface="Arial" panose="020B0604020202020204" pitchFamily="34" charset="0"/>
              </a:rPr>
              <a:t>Από το 2002 πέραν των 4,000 εκπαιδευόμενων.</a:t>
            </a:r>
            <a:endParaRPr lang="en-US" sz="4500" dirty="0">
              <a:latin typeface="Arial" panose="020B0604020202020204" pitchFamily="34" charset="0"/>
              <a:cs typeface="Arial" panose="020B0604020202020204" pitchFamily="34" charset="0"/>
            </a:endParaRPr>
          </a:p>
          <a:p>
            <a:pPr marL="228600" algn="just">
              <a:lnSpc>
                <a:spcPct val="115000"/>
              </a:lnSpc>
            </a:pPr>
            <a:r>
              <a:rPr lang="el-GR" sz="4500" dirty="0">
                <a:latin typeface="Arial" panose="020B0604020202020204" pitchFamily="34" charset="0"/>
                <a:cs typeface="Arial" panose="020B0604020202020204" pitchFamily="34" charset="0"/>
              </a:rPr>
              <a:t> </a:t>
            </a:r>
            <a:endParaRPr lang="en-US" sz="4500" dirty="0">
              <a:latin typeface="Arial" panose="020B0604020202020204" pitchFamily="34" charset="0"/>
              <a:cs typeface="Arial" panose="020B0604020202020204" pitchFamily="34" charset="0"/>
            </a:endParaRPr>
          </a:p>
          <a:p>
            <a:endParaRPr lang="en-US" dirty="0"/>
          </a:p>
        </p:txBody>
      </p:sp>
      <p:sp>
        <p:nvSpPr>
          <p:cNvPr id="4" name="Title 1"/>
          <p:cNvSpPr>
            <a:spLocks noGrp="1"/>
          </p:cNvSpPr>
          <p:nvPr>
            <p:ph type="title"/>
          </p:nvPr>
        </p:nvSpPr>
        <p:spPr>
          <a:xfrm>
            <a:off x="467544" y="188640"/>
            <a:ext cx="8424936" cy="914400"/>
          </a:xfrm>
        </p:spPr>
        <p:txBody>
          <a:bodyPr/>
          <a:lstStyle/>
          <a:p>
            <a:r>
              <a:rPr lang="el-GR" b="1" cap="none" dirty="0">
                <a:latin typeface="Arial" panose="020B0604020202020204" pitchFamily="34" charset="0"/>
                <a:cs typeface="Arial" panose="020B0604020202020204" pitchFamily="34" charset="0"/>
              </a:rPr>
              <a:t>Μερικές από τις επιτυχίες μας, σε αριθμούς (1/4)</a:t>
            </a:r>
          </a:p>
        </p:txBody>
      </p:sp>
    </p:spTree>
    <p:extLst>
      <p:ext uri="{BB962C8B-B14F-4D97-AF65-F5344CB8AC3E}">
        <p14:creationId xmlns:p14="http://schemas.microsoft.com/office/powerpoint/2010/main" val="3263597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95536" y="980728"/>
            <a:ext cx="8352928" cy="4104456"/>
          </a:xfrm>
        </p:spPr>
        <p:txBody>
          <a:bodyPr>
            <a:noAutofit/>
          </a:bodyPr>
          <a:lstStyle/>
          <a:p>
            <a:r>
              <a:rPr lang="el-GR" sz="1100" dirty="0">
                <a:latin typeface="Arial" panose="020B0604020202020204" pitchFamily="34" charset="0"/>
                <a:ea typeface="Calibri"/>
                <a:cs typeface="Arial" panose="020B0604020202020204" pitchFamily="34" charset="0"/>
              </a:rPr>
              <a:t> Ιδιωτικός τομέας</a:t>
            </a:r>
            <a:endParaRPr lang="en-US" sz="1100" b="0" dirty="0">
              <a:latin typeface="Arial" panose="020B0604020202020204" pitchFamily="34" charset="0"/>
              <a:cs typeface="Arial" panose="020B0604020202020204" pitchFamily="34" charset="0"/>
            </a:endParaRPr>
          </a:p>
          <a:p>
            <a:pPr lvl="0">
              <a:spcAft>
                <a:spcPts val="800"/>
              </a:spcAft>
              <a:buClr>
                <a:srgbClr val="1F497D"/>
              </a:buClr>
              <a:buFont typeface="Wingdings"/>
              <a:buChar char=""/>
            </a:pPr>
            <a:r>
              <a:rPr lang="el-GR" sz="1100" b="0" dirty="0">
                <a:latin typeface="Arial" panose="020B0604020202020204" pitchFamily="34" charset="0"/>
                <a:cs typeface="Arial" panose="020B0604020202020204" pitchFamily="34" charset="0"/>
              </a:rPr>
              <a:t>Καθοδήγηση επιχειρήσεων για την Αξιοποίηση Ευρωπαϊκών και Εθνικών Επιχορηγήσεων - Υποβολή προτάσεων σε Εθνικά και Ευρωπαϊκά Χρηματοδοτικά προγράμματα.</a:t>
            </a:r>
          </a:p>
          <a:p>
            <a:pPr lvl="0">
              <a:spcAft>
                <a:spcPts val="800"/>
              </a:spcAft>
              <a:buClr>
                <a:srgbClr val="1F497D"/>
              </a:buClr>
              <a:buFont typeface="Wingdings"/>
              <a:buChar char=""/>
            </a:pPr>
            <a:r>
              <a:rPr lang="el-GR" sz="1100" b="0" dirty="0">
                <a:latin typeface="Arial" panose="020B0604020202020204" pitchFamily="34" charset="0"/>
                <a:cs typeface="Arial" panose="020B0604020202020204" pitchFamily="34" charset="0"/>
              </a:rPr>
              <a:t>Σχέδιο Χορηγιών για «Ενίσχυση της ανταγωνιστικότητας των ΜΜΕ του Μεταποιητικού τομέα και άλλων στοχευμένων οικονομικών δραστηριοτήτων». </a:t>
            </a:r>
          </a:p>
          <a:p>
            <a:pPr marL="0" lvl="0" indent="0">
              <a:spcAft>
                <a:spcPts val="800"/>
              </a:spcAft>
              <a:buClr>
                <a:srgbClr val="1F497D"/>
              </a:buClr>
            </a:pPr>
            <a:r>
              <a:rPr lang="el-GR" sz="1100" dirty="0">
                <a:latin typeface="Arial" panose="020B0604020202020204" pitchFamily="34" charset="0"/>
                <a:cs typeface="Arial" panose="020B0604020202020204" pitchFamily="34" charset="0"/>
              </a:rPr>
              <a:t>Πέραν των 300 Μικρομεσαίων Επιχειρήσεων - Επενδύσεις περίπου 8 Εκατομμυρίων. </a:t>
            </a:r>
          </a:p>
          <a:p>
            <a:pPr>
              <a:spcAft>
                <a:spcPts val="800"/>
              </a:spcAft>
              <a:buClr>
                <a:srgbClr val="1F497D"/>
              </a:buClr>
              <a:buFont typeface="Wingdings"/>
              <a:buChar char=""/>
            </a:pPr>
            <a:r>
              <a:rPr lang="el-GR" sz="1100" b="0" dirty="0">
                <a:latin typeface="Arial" panose="020B0604020202020204" pitchFamily="34" charset="0"/>
                <a:cs typeface="Arial" panose="020B0604020202020204" pitchFamily="34" charset="0"/>
              </a:rPr>
              <a:t>ΜΕΤΡΟ 4.2: «Προστιθέμενη άξια στα γεωργικά προϊόντα. Δημιουργία και Εκσυγχρονισμός μονάδων μεταποίησης και εμπορίας γεωργικών προϊόντων». </a:t>
            </a:r>
            <a:endParaRPr lang="en-US" sz="1100" b="0" dirty="0">
              <a:latin typeface="Arial" panose="020B0604020202020204" pitchFamily="34" charset="0"/>
              <a:cs typeface="Arial" panose="020B0604020202020204" pitchFamily="34" charset="0"/>
            </a:endParaRPr>
          </a:p>
          <a:p>
            <a:pPr marL="408305">
              <a:spcBef>
                <a:spcPts val="600"/>
              </a:spcBef>
              <a:spcAft>
                <a:spcPts val="600"/>
              </a:spcAft>
            </a:pPr>
            <a:r>
              <a:rPr lang="el-GR" sz="1100" dirty="0">
                <a:latin typeface="Arial" panose="020B0604020202020204" pitchFamily="34" charset="0"/>
                <a:cs typeface="Arial" panose="020B0604020202020204" pitchFamily="34" charset="0"/>
              </a:rPr>
              <a:t>Πέραν των 150 Μικρομεσαίων Επιχειρήσεων - Επενδύσεις 6 Εκατομμυρίων.</a:t>
            </a:r>
          </a:p>
          <a:p>
            <a:pPr>
              <a:spcAft>
                <a:spcPts val="800"/>
              </a:spcAft>
              <a:buClr>
                <a:srgbClr val="1F497D"/>
              </a:buClr>
              <a:buFont typeface="Wingdings"/>
              <a:buChar char=""/>
            </a:pPr>
            <a:r>
              <a:rPr lang="el-GR" sz="1100" b="0" dirty="0">
                <a:latin typeface="Arial" panose="020B0604020202020204" pitchFamily="34" charset="0"/>
                <a:cs typeface="Arial" panose="020B0604020202020204" pitchFamily="34" charset="0"/>
              </a:rPr>
              <a:t>Σχέδιο «Ενίσχυσης Νεανικής και Γυναικείας Επιχειρηματικότητας».</a:t>
            </a:r>
          </a:p>
          <a:p>
            <a:pPr marL="408305">
              <a:spcBef>
                <a:spcPts val="600"/>
              </a:spcBef>
              <a:spcAft>
                <a:spcPts val="600"/>
              </a:spcAft>
            </a:pPr>
            <a:r>
              <a:rPr lang="el-GR" sz="1100" dirty="0">
                <a:latin typeface="Arial" panose="020B0604020202020204" pitchFamily="34" charset="0"/>
                <a:cs typeface="Arial" panose="020B0604020202020204" pitchFamily="34" charset="0"/>
              </a:rPr>
              <a:t>Πέραν των 150 Αιτήσεων - Επενδύσεις 4 Εκατομμυρίων.</a:t>
            </a:r>
            <a:endParaRPr lang="en-US" sz="1100" dirty="0">
              <a:latin typeface="Arial" panose="020B0604020202020204" pitchFamily="34" charset="0"/>
              <a:ea typeface="Times New Roman"/>
              <a:cs typeface="Arial" panose="020B0604020202020204" pitchFamily="34" charset="0"/>
            </a:endParaRPr>
          </a:p>
          <a:p>
            <a:pPr lvl="0">
              <a:spcAft>
                <a:spcPts val="800"/>
              </a:spcAft>
              <a:buClr>
                <a:srgbClr val="1F497D"/>
              </a:buClr>
              <a:buFont typeface="Wingdings"/>
              <a:buChar char=""/>
            </a:pPr>
            <a:r>
              <a:rPr lang="el-GR" sz="1100" b="0" dirty="0">
                <a:latin typeface="Arial" panose="020B0604020202020204" pitchFamily="34" charset="0"/>
                <a:cs typeface="Arial" panose="020B0604020202020204" pitchFamily="34" charset="0"/>
              </a:rPr>
              <a:t>Μέτρο ΕΠΣΑ 3α - «Ενθάρρυνση της επενδυτικής δραστηριότητας και ενίσχυση της ανταγωνιστικότητας στον οινοποιητικό κλάδο» και «Επενδύσεις στις οινοποιητικές επιχειρήσεις».</a:t>
            </a:r>
            <a:endParaRPr lang="en-US" sz="1100" b="0" dirty="0">
              <a:latin typeface="Arial" panose="020B0604020202020204" pitchFamily="34" charset="0"/>
              <a:cs typeface="Arial" panose="020B0604020202020204" pitchFamily="34" charset="0"/>
            </a:endParaRPr>
          </a:p>
          <a:p>
            <a:pPr marL="408305">
              <a:spcBef>
                <a:spcPts val="600"/>
              </a:spcBef>
              <a:spcAft>
                <a:spcPts val="600"/>
              </a:spcAft>
            </a:pPr>
            <a:r>
              <a:rPr lang="el-GR" sz="1100" dirty="0">
                <a:latin typeface="Arial" panose="020B0604020202020204" pitchFamily="34" charset="0"/>
                <a:cs typeface="Arial" panose="020B0604020202020204" pitchFamily="34" charset="0"/>
              </a:rPr>
              <a:t>Επενδύσεις 20 Εκατομμυρίων.</a:t>
            </a:r>
            <a:endParaRPr lang="en-US" sz="1100" dirty="0">
              <a:latin typeface="Arial" panose="020B0604020202020204" pitchFamily="34" charset="0"/>
              <a:cs typeface="Arial" panose="020B0604020202020204" pitchFamily="34" charset="0"/>
            </a:endParaRPr>
          </a:p>
          <a:p>
            <a:pPr marL="514350" algn="just">
              <a:spcBef>
                <a:spcPts val="600"/>
              </a:spcBef>
              <a:spcAft>
                <a:spcPts val="600"/>
              </a:spcAft>
            </a:pPr>
            <a:r>
              <a:rPr lang="el-GR" sz="1200" b="0" i="1" dirty="0">
                <a:solidFill>
                  <a:srgbClr val="4472C4"/>
                </a:solidFill>
              </a:rPr>
              <a:t> </a:t>
            </a:r>
            <a:endParaRPr lang="en-US" sz="1200" b="0" dirty="0"/>
          </a:p>
        </p:txBody>
      </p:sp>
      <p:sp>
        <p:nvSpPr>
          <p:cNvPr id="4" name="Title 1"/>
          <p:cNvSpPr>
            <a:spLocks noGrp="1"/>
          </p:cNvSpPr>
          <p:nvPr>
            <p:ph type="title"/>
          </p:nvPr>
        </p:nvSpPr>
        <p:spPr>
          <a:xfrm>
            <a:off x="467544" y="188640"/>
            <a:ext cx="8352928" cy="914400"/>
          </a:xfrm>
        </p:spPr>
        <p:txBody>
          <a:bodyPr/>
          <a:lstStyle/>
          <a:p>
            <a:r>
              <a:rPr lang="el-GR" b="1" cap="none" dirty="0">
                <a:latin typeface="Arial" panose="020B0604020202020204" pitchFamily="34" charset="0"/>
                <a:cs typeface="Arial" panose="020B0604020202020204" pitchFamily="34" charset="0"/>
              </a:rPr>
              <a:t>Μερικές από τις επιτυχίες μας, σε αριθμούς (2/4)</a:t>
            </a:r>
          </a:p>
        </p:txBody>
      </p:sp>
    </p:spTree>
    <p:extLst>
      <p:ext uri="{BB962C8B-B14F-4D97-AF65-F5344CB8AC3E}">
        <p14:creationId xmlns:p14="http://schemas.microsoft.com/office/powerpoint/2010/main" val="4004281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58863"/>
            <a:ext cx="8352928" cy="914400"/>
          </a:xfrm>
        </p:spPr>
        <p:txBody>
          <a:bodyPr/>
          <a:lstStyle/>
          <a:p>
            <a:r>
              <a:rPr lang="el-GR" b="1" cap="none" dirty="0">
                <a:latin typeface="Arial" panose="020B0604020202020204" pitchFamily="34" charset="0"/>
                <a:cs typeface="Arial" panose="020B0604020202020204" pitchFamily="34" charset="0"/>
              </a:rPr>
              <a:t>Μερικές από τις επιτυχίες μας, σε αριθμούς (3/4)</a:t>
            </a:r>
          </a:p>
        </p:txBody>
      </p:sp>
      <p:sp>
        <p:nvSpPr>
          <p:cNvPr id="3" name="Content Placeholder 2"/>
          <p:cNvSpPr>
            <a:spLocks noGrp="1"/>
          </p:cNvSpPr>
          <p:nvPr>
            <p:ph sz="quarter" idx="15"/>
          </p:nvPr>
        </p:nvSpPr>
        <p:spPr>
          <a:xfrm>
            <a:off x="539552" y="980728"/>
            <a:ext cx="8352928" cy="4104456"/>
          </a:xfrm>
        </p:spPr>
        <p:txBody>
          <a:bodyPr>
            <a:noAutofit/>
          </a:bodyPr>
          <a:lstStyle/>
          <a:p>
            <a:pPr algn="just"/>
            <a:r>
              <a:rPr lang="el-GR" sz="1800" dirty="0">
                <a:latin typeface="Arial" panose="020B0604020202020204" pitchFamily="34" charset="0"/>
                <a:cs typeface="Arial" panose="020B0604020202020204" pitchFamily="34" charset="0"/>
              </a:rPr>
              <a:t> Ιδιωτικός τομέας</a:t>
            </a:r>
          </a:p>
          <a:p>
            <a:pPr algn="just"/>
            <a:endParaRPr lang="en-US" sz="1200" b="0" dirty="0"/>
          </a:p>
          <a:p>
            <a:pPr algn="just">
              <a:spcAft>
                <a:spcPts val="800"/>
              </a:spcAft>
              <a:buClr>
                <a:srgbClr val="1F497D"/>
              </a:buClr>
              <a:buFont typeface="Wingdings"/>
              <a:buChar char=""/>
            </a:pPr>
            <a:r>
              <a:rPr lang="el-GR" sz="1800" b="0" dirty="0">
                <a:latin typeface="Arial" panose="020B0604020202020204" pitchFamily="34" charset="0"/>
                <a:cs typeface="Arial" panose="020B0604020202020204" pitchFamily="34" charset="0"/>
              </a:rPr>
              <a:t>Σχέδιο Χορηγιών για «Ενίσχυση της Επιχειρηματικής Καινοτομίας».</a:t>
            </a:r>
          </a:p>
          <a:p>
            <a:pPr algn="just">
              <a:spcAft>
                <a:spcPts val="800"/>
              </a:spcAft>
              <a:buClr>
                <a:srgbClr val="1F497D"/>
              </a:buClr>
              <a:buFont typeface="Wingdings"/>
              <a:buChar char=""/>
            </a:pPr>
            <a:r>
              <a:rPr lang="el-GR" sz="1800" b="0" dirty="0">
                <a:latin typeface="Arial" panose="020B0604020202020204" pitchFamily="34" charset="0"/>
                <a:cs typeface="Arial" panose="020B0604020202020204" pitchFamily="34" charset="0"/>
              </a:rPr>
              <a:t>Σχέδιο «Ψηφιακής Αναβάθμισης των Επιχειρήσεων» - </a:t>
            </a:r>
            <a:r>
              <a:rPr lang="el-GR" sz="1800" dirty="0">
                <a:latin typeface="Arial" panose="020B0604020202020204" pitchFamily="34" charset="0"/>
                <a:cs typeface="Arial" panose="020B0604020202020204" pitchFamily="34" charset="0"/>
              </a:rPr>
              <a:t>Πέραν των 50 Αιτήσεων.</a:t>
            </a:r>
            <a:endParaRPr lang="en-US" sz="1800" dirty="0">
              <a:latin typeface="Arial" panose="020B0604020202020204" pitchFamily="34" charset="0"/>
              <a:cs typeface="Arial" panose="020B0604020202020204" pitchFamily="34" charset="0"/>
            </a:endParaRPr>
          </a:p>
          <a:p>
            <a:pPr lvl="0" algn="just">
              <a:spcAft>
                <a:spcPts val="800"/>
              </a:spcAft>
              <a:buClr>
                <a:srgbClr val="1F497D"/>
              </a:buClr>
              <a:buFont typeface="Wingdings"/>
              <a:buChar char=""/>
            </a:pPr>
            <a:r>
              <a:rPr lang="el-GR" sz="1800" b="0" dirty="0">
                <a:latin typeface="Arial" panose="020B0604020202020204" pitchFamily="34" charset="0"/>
                <a:cs typeface="Arial" panose="020B0604020202020204" pitchFamily="34" charset="0"/>
              </a:rPr>
              <a:t>Διάφορα Σχέδια Υφυπουργείο Τουρισμού.</a:t>
            </a:r>
            <a:endParaRPr lang="en-US" sz="1800" b="0" dirty="0">
              <a:latin typeface="Arial" panose="020B0604020202020204" pitchFamily="34" charset="0"/>
              <a:cs typeface="Arial" panose="020B0604020202020204" pitchFamily="34" charset="0"/>
            </a:endParaRPr>
          </a:p>
          <a:p>
            <a:pPr lvl="0" algn="just">
              <a:spcAft>
                <a:spcPts val="800"/>
              </a:spcAft>
              <a:buClr>
                <a:srgbClr val="1F497D"/>
              </a:buClr>
              <a:buFont typeface="Wingdings"/>
              <a:buChar char=""/>
            </a:pPr>
            <a:r>
              <a:rPr lang="el-GR" sz="1800" b="0" dirty="0">
                <a:latin typeface="Arial" panose="020B0604020202020204" pitchFamily="34" charset="0"/>
                <a:cs typeface="Arial" panose="020B0604020202020204" pitchFamily="34" charset="0"/>
              </a:rPr>
              <a:t>Διάφορα Σχέδια Αναπτυξιακών Εταιρειών: </a:t>
            </a:r>
            <a:r>
              <a:rPr lang="en-US" sz="1800" b="0" dirty="0">
                <a:latin typeface="Arial" panose="020B0604020202020204" pitchFamily="34" charset="0"/>
                <a:cs typeface="Arial" panose="020B0604020202020204" pitchFamily="34" charset="0"/>
              </a:rPr>
              <a:t>LEADER</a:t>
            </a:r>
            <a:r>
              <a:rPr lang="el-GR" sz="1800" b="0" dirty="0">
                <a:latin typeface="Arial" panose="020B0604020202020204" pitchFamily="34" charset="0"/>
                <a:cs typeface="Arial" panose="020B0604020202020204" pitchFamily="34" charset="0"/>
              </a:rPr>
              <a:t>. </a:t>
            </a:r>
            <a:endParaRPr lang="en-US" sz="1800" b="0" dirty="0">
              <a:latin typeface="Arial" panose="020B0604020202020204" pitchFamily="34" charset="0"/>
              <a:cs typeface="Arial" panose="020B0604020202020204" pitchFamily="34" charset="0"/>
            </a:endParaRPr>
          </a:p>
          <a:p>
            <a:pPr algn="just">
              <a:spcBef>
                <a:spcPts val="600"/>
              </a:spcBef>
              <a:spcAft>
                <a:spcPts val="600"/>
              </a:spcAft>
            </a:pPr>
            <a:r>
              <a:rPr lang="en-US" sz="1200" b="0" dirty="0">
                <a:ea typeface="Calibri"/>
              </a:rPr>
              <a:t> </a:t>
            </a:r>
            <a:endParaRPr lang="en-US" sz="1200" b="0" dirty="0">
              <a:ea typeface="Times New Roman"/>
            </a:endParaRPr>
          </a:p>
          <a:p>
            <a:endParaRPr lang="en-US" sz="1200" b="0" dirty="0"/>
          </a:p>
          <a:p>
            <a:pPr marL="228600" algn="just"/>
            <a:r>
              <a:rPr lang="el-GR" sz="1200" b="0" dirty="0"/>
              <a:t> </a:t>
            </a:r>
            <a:endParaRPr lang="en-US" sz="1200" b="0" dirty="0"/>
          </a:p>
          <a:p>
            <a:endParaRPr lang="en-US" sz="1200" b="0" dirty="0"/>
          </a:p>
        </p:txBody>
      </p:sp>
    </p:spTree>
    <p:extLst>
      <p:ext uri="{BB962C8B-B14F-4D97-AF65-F5344CB8AC3E}">
        <p14:creationId xmlns:p14="http://schemas.microsoft.com/office/powerpoint/2010/main" val="3766158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9552" y="908720"/>
            <a:ext cx="8352928" cy="4419600"/>
          </a:xfrm>
        </p:spPr>
        <p:txBody>
          <a:bodyPr>
            <a:noAutofit/>
          </a:bodyPr>
          <a:lstStyle/>
          <a:p>
            <a:pPr algn="just"/>
            <a:r>
              <a:rPr lang="el-GR" sz="1800" dirty="0">
                <a:latin typeface="Arial" panose="020B0604020202020204" pitchFamily="34" charset="0"/>
                <a:cs typeface="Arial" panose="020B0604020202020204" pitchFamily="34" charset="0"/>
              </a:rPr>
              <a:t> Ιδιωτικός τομέας</a:t>
            </a:r>
            <a:endParaRPr lang="en-US" sz="1800" dirty="0">
              <a:latin typeface="Arial" panose="020B0604020202020204" pitchFamily="34" charset="0"/>
              <a:cs typeface="Arial" panose="020B0604020202020204" pitchFamily="34" charset="0"/>
            </a:endParaRPr>
          </a:p>
          <a:p>
            <a:pPr lvl="0" algn="just">
              <a:lnSpc>
                <a:spcPct val="150000"/>
              </a:lnSpc>
              <a:spcAft>
                <a:spcPts val="800"/>
              </a:spcAft>
              <a:buClr>
                <a:srgbClr val="1F497D"/>
              </a:buClr>
              <a:buFont typeface="Wingdings"/>
              <a:buChar char=""/>
            </a:pPr>
            <a:r>
              <a:rPr lang="el-GR" sz="1200" b="0" dirty="0">
                <a:latin typeface="Arial" panose="020B0604020202020204" pitchFamily="34" charset="0"/>
                <a:cs typeface="Arial" panose="020B0604020202020204" pitchFamily="34" charset="0"/>
              </a:rPr>
              <a:t>Επιχειρησιακός Προγραμματισμός - Εκπόνηση Επιχειρηματικών Σχεδίων (</a:t>
            </a:r>
            <a:r>
              <a:rPr lang="el-GR" sz="1200" b="0" dirty="0" err="1">
                <a:latin typeface="Arial" panose="020B0604020202020204" pitchFamily="34" charset="0"/>
                <a:cs typeface="Arial" panose="020B0604020202020204" pitchFamily="34" charset="0"/>
              </a:rPr>
              <a:t>Business</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Plans</a:t>
            </a:r>
            <a:r>
              <a:rPr lang="el-GR" sz="1200" b="0" dirty="0">
                <a:latin typeface="Arial" panose="020B0604020202020204" pitchFamily="34" charset="0"/>
                <a:cs typeface="Arial" panose="020B0604020202020204" pitchFamily="34" charset="0"/>
              </a:rPr>
              <a:t>), Μελετών Σκοπιμότητας/Βιωσιμότητας (</a:t>
            </a:r>
            <a:r>
              <a:rPr lang="el-GR" sz="1200" b="0" dirty="0" err="1">
                <a:latin typeface="Arial" panose="020B0604020202020204" pitchFamily="34" charset="0"/>
                <a:cs typeface="Arial" panose="020B0604020202020204" pitchFamily="34" charset="0"/>
              </a:rPr>
              <a:t>Feasibility</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Plans</a:t>
            </a:r>
            <a:r>
              <a:rPr lang="el-GR" sz="1200" b="0" dirty="0">
                <a:latin typeface="Arial" panose="020B0604020202020204" pitchFamily="34" charset="0"/>
                <a:cs typeface="Arial" panose="020B0604020202020204" pitchFamily="34" charset="0"/>
              </a:rPr>
              <a:t>), Τεχνοοικονομικών Μελετών Μικρών, Μικρομεσαίων, Μεγάλων επιχειρήσεων και Κοινοτήτων - </a:t>
            </a:r>
            <a:r>
              <a:rPr lang="el-GR" sz="1200" dirty="0">
                <a:latin typeface="Arial" panose="020B0604020202020204" pitchFamily="34" charset="0"/>
                <a:cs typeface="Arial" panose="020B0604020202020204" pitchFamily="34" charset="0"/>
              </a:rPr>
              <a:t>Πέραν των 200 Μελετών.</a:t>
            </a:r>
          </a:p>
          <a:p>
            <a:pPr lvl="0" algn="just">
              <a:lnSpc>
                <a:spcPct val="150000"/>
              </a:lnSpc>
              <a:spcAft>
                <a:spcPts val="800"/>
              </a:spcAft>
              <a:buClr>
                <a:srgbClr val="1F497D"/>
              </a:buClr>
              <a:buFont typeface="Wingdings"/>
              <a:buChar char=""/>
            </a:pPr>
            <a:r>
              <a:rPr lang="el-GR" sz="1200" b="0" dirty="0">
                <a:latin typeface="Arial" panose="020B0604020202020204" pitchFamily="34" charset="0"/>
                <a:cs typeface="Arial" panose="020B0604020202020204" pitchFamily="34" charset="0"/>
              </a:rPr>
              <a:t>Υπηρεσίες Στρατηγικής Υποστήριξης -Εφαρμογή Στρατηγικής.</a:t>
            </a:r>
          </a:p>
          <a:p>
            <a:pPr lvl="0" algn="just">
              <a:lnSpc>
                <a:spcPct val="150000"/>
              </a:lnSpc>
              <a:spcAft>
                <a:spcPts val="800"/>
              </a:spcAft>
              <a:buClr>
                <a:srgbClr val="1F497D"/>
              </a:buClr>
              <a:buFont typeface="Wingdings"/>
              <a:buChar char=""/>
            </a:pPr>
            <a:r>
              <a:rPr lang="el-GR" sz="1200" b="0" dirty="0">
                <a:latin typeface="Arial" panose="020B0604020202020204" pitchFamily="34" charset="0"/>
                <a:cs typeface="Arial" panose="020B0604020202020204" pitchFamily="34" charset="0"/>
              </a:rPr>
              <a:t>Εκπόνηση Στρατηγικών Πλάνων (</a:t>
            </a:r>
            <a:r>
              <a:rPr lang="el-GR" sz="1200" b="0" dirty="0" err="1">
                <a:latin typeface="Arial" panose="020B0604020202020204" pitchFamily="34" charset="0"/>
                <a:cs typeface="Arial" panose="020B0604020202020204" pitchFamily="34" charset="0"/>
              </a:rPr>
              <a:t>Strategic</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Plans</a:t>
            </a:r>
            <a:r>
              <a:rPr lang="el-GR" sz="1200" b="0" dirty="0">
                <a:latin typeface="Arial" panose="020B0604020202020204" pitchFamily="34" charset="0"/>
                <a:cs typeface="Arial" panose="020B0604020202020204" pitchFamily="34" charset="0"/>
              </a:rPr>
              <a:t>) - </a:t>
            </a:r>
            <a:r>
              <a:rPr lang="el-GR" sz="1200" dirty="0">
                <a:latin typeface="Arial" panose="020B0604020202020204" pitchFamily="34" charset="0"/>
                <a:cs typeface="Arial" panose="020B0604020202020204" pitchFamily="34" charset="0"/>
              </a:rPr>
              <a:t>Πέραν των 100.</a:t>
            </a:r>
          </a:p>
          <a:p>
            <a:pPr algn="just">
              <a:lnSpc>
                <a:spcPct val="150000"/>
              </a:lnSpc>
              <a:spcAft>
                <a:spcPts val="800"/>
              </a:spcAft>
              <a:buClr>
                <a:srgbClr val="1F497D"/>
              </a:buClr>
              <a:buFont typeface="Wingdings"/>
              <a:buChar char=""/>
            </a:pPr>
            <a:r>
              <a:rPr lang="el-GR" sz="1200" b="0" dirty="0">
                <a:latin typeface="Arial" panose="020B0604020202020204" pitchFamily="34" charset="0"/>
                <a:cs typeface="Arial" panose="020B0604020202020204" pitchFamily="34" charset="0"/>
              </a:rPr>
              <a:t>Αποτίμηση Αξίας Επιχειρήσεων (</a:t>
            </a:r>
            <a:r>
              <a:rPr lang="el-GR" sz="1200" b="0" dirty="0" err="1">
                <a:latin typeface="Arial" panose="020B0604020202020204" pitchFamily="34" charset="0"/>
                <a:cs typeface="Arial" panose="020B0604020202020204" pitchFamily="34" charset="0"/>
              </a:rPr>
              <a:t>Company</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Valuations</a:t>
            </a:r>
            <a:r>
              <a:rPr lang="el-GR" sz="1200" b="0" dirty="0">
                <a:latin typeface="Arial" panose="020B0604020202020204" pitchFamily="34" charset="0"/>
                <a:cs typeface="Arial" panose="020B0604020202020204" pitchFamily="34" charset="0"/>
              </a:rPr>
              <a:t>) - </a:t>
            </a:r>
            <a:r>
              <a:rPr lang="el-GR" sz="1200" dirty="0">
                <a:latin typeface="Arial" panose="020B0604020202020204" pitchFamily="34" charset="0"/>
                <a:cs typeface="Arial" panose="020B0604020202020204" pitchFamily="34" charset="0"/>
              </a:rPr>
              <a:t>Πέραν των 100.</a:t>
            </a:r>
          </a:p>
          <a:p>
            <a:pPr lvl="0" algn="just">
              <a:lnSpc>
                <a:spcPct val="150000"/>
              </a:lnSpc>
              <a:spcAft>
                <a:spcPts val="800"/>
              </a:spcAft>
              <a:buClr>
                <a:srgbClr val="1F497D"/>
              </a:buClr>
              <a:buFont typeface="Wingdings"/>
              <a:buChar char=""/>
            </a:pPr>
            <a:r>
              <a:rPr lang="el-GR" sz="1200" b="0" dirty="0">
                <a:latin typeface="Arial" panose="020B0604020202020204" pitchFamily="34" charset="0"/>
                <a:cs typeface="Arial" panose="020B0604020202020204" pitchFamily="34" charset="0"/>
              </a:rPr>
              <a:t>Καθοδήγηση επιχειρήσεων για την Εξασφάλιση Δανεισμού - </a:t>
            </a:r>
            <a:r>
              <a:rPr lang="el-GR" sz="1200" dirty="0">
                <a:latin typeface="Arial" panose="020B0604020202020204" pitchFamily="34" charset="0"/>
                <a:cs typeface="Arial" panose="020B0604020202020204" pitchFamily="34" charset="0"/>
              </a:rPr>
              <a:t>Πέραν των 300.</a:t>
            </a:r>
          </a:p>
          <a:p>
            <a:pPr lvl="0" algn="just">
              <a:lnSpc>
                <a:spcPct val="150000"/>
              </a:lnSpc>
              <a:spcAft>
                <a:spcPts val="800"/>
              </a:spcAft>
              <a:buClr>
                <a:srgbClr val="1F497D"/>
              </a:buClr>
              <a:buFont typeface="Wingdings"/>
              <a:buChar char=""/>
            </a:pPr>
            <a:r>
              <a:rPr lang="el-GR" sz="1200" b="0" dirty="0">
                <a:latin typeface="Arial" panose="020B0604020202020204" pitchFamily="34" charset="0"/>
                <a:cs typeface="Arial" panose="020B0604020202020204" pitchFamily="34" charset="0"/>
              </a:rPr>
              <a:t>Συμβουλευτική Καθοδήγηση / </a:t>
            </a:r>
            <a:r>
              <a:rPr lang="el-GR" sz="1200" b="0" dirty="0" err="1">
                <a:latin typeface="Arial" panose="020B0604020202020204" pitchFamily="34" charset="0"/>
                <a:cs typeface="Arial" panose="020B0604020202020204" pitchFamily="34" charset="0"/>
              </a:rPr>
              <a:t>Μέντορινγκ</a:t>
            </a:r>
            <a:r>
              <a:rPr lang="el-GR" sz="1200" b="0" dirty="0">
                <a:latin typeface="Arial" panose="020B0604020202020204" pitchFamily="34" charset="0"/>
                <a:cs typeface="Arial" panose="020B0604020202020204" pitchFamily="34" charset="0"/>
              </a:rPr>
              <a:t> (</a:t>
            </a:r>
            <a:r>
              <a:rPr lang="el-GR" sz="1200" b="0" dirty="0" err="1">
                <a:latin typeface="Arial" panose="020B0604020202020204" pitchFamily="34" charset="0"/>
                <a:cs typeface="Arial" panose="020B0604020202020204" pitchFamily="34" charset="0"/>
              </a:rPr>
              <a:t>Mentoring</a:t>
            </a:r>
            <a:r>
              <a:rPr lang="el-GR" sz="1200" b="0" dirty="0">
                <a:latin typeface="Arial" panose="020B0604020202020204" pitchFamily="34" charset="0"/>
                <a:cs typeface="Arial" panose="020B0604020202020204" pitchFamily="34" charset="0"/>
              </a:rPr>
              <a:t>) Επιχειρήσεων σε συνεχιζόμενη βάση.</a:t>
            </a:r>
          </a:p>
          <a:p>
            <a:pPr lvl="0" algn="just">
              <a:lnSpc>
                <a:spcPct val="150000"/>
              </a:lnSpc>
              <a:spcAft>
                <a:spcPts val="800"/>
              </a:spcAft>
              <a:buClr>
                <a:srgbClr val="1F497D"/>
              </a:buClr>
              <a:buFont typeface="Wingdings"/>
              <a:buChar char=""/>
            </a:pPr>
            <a:r>
              <a:rPr lang="el-GR" sz="1200" b="0" dirty="0">
                <a:latin typeface="Arial" panose="020B0604020202020204" pitchFamily="34" charset="0"/>
                <a:cs typeface="Arial" panose="020B0604020202020204" pitchFamily="34" charset="0"/>
              </a:rPr>
              <a:t>Υπηρεσίες Προετοιμασίας δημοσιοποίησης εταιρειών στη Ν.Ε.Α Αγορά του Χρηματιστηρίου Αξιών Κύπρου.</a:t>
            </a:r>
          </a:p>
          <a:p>
            <a:pPr marL="228600" algn="just">
              <a:spcBef>
                <a:spcPts val="600"/>
              </a:spcBef>
              <a:spcAft>
                <a:spcPts val="600"/>
              </a:spcAft>
            </a:pPr>
            <a:r>
              <a:rPr lang="el-GR" sz="1200" b="0" dirty="0"/>
              <a:t> </a:t>
            </a:r>
            <a:endParaRPr lang="en-US" sz="1200" b="0" dirty="0"/>
          </a:p>
          <a:p>
            <a:pPr marL="514350" algn="just">
              <a:spcBef>
                <a:spcPts val="600"/>
              </a:spcBef>
              <a:spcAft>
                <a:spcPts val="600"/>
              </a:spcAft>
            </a:pPr>
            <a:r>
              <a:rPr lang="en-US" sz="1200" b="0" i="1" dirty="0">
                <a:solidFill>
                  <a:srgbClr val="4472C4"/>
                </a:solidFill>
              </a:rPr>
              <a:t> </a:t>
            </a:r>
            <a:endParaRPr lang="en-US" sz="1200" b="0" dirty="0"/>
          </a:p>
        </p:txBody>
      </p:sp>
      <p:sp>
        <p:nvSpPr>
          <p:cNvPr id="4" name="Title 1"/>
          <p:cNvSpPr>
            <a:spLocks noGrp="1"/>
          </p:cNvSpPr>
          <p:nvPr>
            <p:ph type="title"/>
          </p:nvPr>
        </p:nvSpPr>
        <p:spPr>
          <a:xfrm>
            <a:off x="467544" y="44624"/>
            <a:ext cx="8352928" cy="914400"/>
          </a:xfrm>
        </p:spPr>
        <p:txBody>
          <a:bodyPr/>
          <a:lstStyle/>
          <a:p>
            <a:r>
              <a:rPr lang="el-GR" b="1" cap="none" dirty="0">
                <a:latin typeface="Arial" panose="020B0604020202020204" pitchFamily="34" charset="0"/>
                <a:cs typeface="Arial" panose="020B0604020202020204" pitchFamily="34" charset="0"/>
              </a:rPr>
              <a:t>Μερικές από τις επιτυχίες μας, σε αριθμούς (4/4)</a:t>
            </a:r>
          </a:p>
        </p:txBody>
      </p:sp>
    </p:spTree>
    <p:extLst>
      <p:ext uri="{BB962C8B-B14F-4D97-AF65-F5344CB8AC3E}">
        <p14:creationId xmlns:p14="http://schemas.microsoft.com/office/powerpoint/2010/main" val="396355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heme NI">
  <a:themeElements>
    <a:clrScheme name="PMP PRESENTATIONS">
      <a:dk1>
        <a:sysClr val="windowText" lastClr="000000"/>
      </a:dk1>
      <a:lt1>
        <a:sysClr val="window" lastClr="FFFFFF"/>
      </a:lt1>
      <a:dk2>
        <a:srgbClr val="002060"/>
      </a:dk2>
      <a:lt2>
        <a:srgbClr val="2F75FF"/>
      </a:lt2>
      <a:accent1>
        <a:srgbClr val="0099FF"/>
      </a:accent1>
      <a:accent2>
        <a:srgbClr val="002060"/>
      </a:accent2>
      <a:accent3>
        <a:srgbClr val="C4EEFF"/>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PMP PRESENTATIONS">
      <a:dk1>
        <a:sysClr val="windowText" lastClr="000000"/>
      </a:dk1>
      <a:lt1>
        <a:sysClr val="window" lastClr="FFFFFF"/>
      </a:lt1>
      <a:dk2>
        <a:srgbClr val="002060"/>
      </a:dk2>
      <a:lt2>
        <a:srgbClr val="2F75FF"/>
      </a:lt2>
      <a:accent1>
        <a:srgbClr val="0099FF"/>
      </a:accent1>
      <a:accent2>
        <a:srgbClr val="002060"/>
      </a:accent2>
      <a:accent3>
        <a:srgbClr val="C4EEFF"/>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PMP BUSINESS ANGELS 2">
      <a:dk1>
        <a:sysClr val="windowText" lastClr="000000"/>
      </a:dk1>
      <a:lt1>
        <a:sysClr val="window" lastClr="FFFFFF"/>
      </a:lt1>
      <a:dk2>
        <a:srgbClr val="0066FF"/>
      </a:dk2>
      <a:lt2>
        <a:srgbClr val="DBF5F9"/>
      </a:lt2>
      <a:accent1>
        <a:srgbClr val="0F6FC6"/>
      </a:accent1>
      <a:accent2>
        <a:srgbClr val="0066FF"/>
      </a:accent2>
      <a:accent3>
        <a:srgbClr val="65A3FF"/>
      </a:accent3>
      <a:accent4>
        <a:srgbClr val="10CF9B"/>
      </a:accent4>
      <a:accent5>
        <a:srgbClr val="7CCA62"/>
      </a:accent5>
      <a:accent6>
        <a:srgbClr val="A5C249"/>
      </a:accent6>
      <a:hlink>
        <a:srgbClr val="F49100"/>
      </a:hlink>
      <a:folHlink>
        <a:srgbClr val="85DFD0"/>
      </a:folHlink>
    </a:clrScheme>
    <a:fontScheme name="PMP BUSINESS ANGELS">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MP BUSINESS ANGELS 2">
    <a:dk1>
      <a:sysClr val="windowText" lastClr="000000"/>
    </a:dk1>
    <a:lt1>
      <a:sysClr val="window" lastClr="FFFFFF"/>
    </a:lt1>
    <a:dk2>
      <a:srgbClr val="0066FF"/>
    </a:dk2>
    <a:lt2>
      <a:srgbClr val="DBF5F9"/>
    </a:lt2>
    <a:accent1>
      <a:srgbClr val="0F6FC6"/>
    </a:accent1>
    <a:accent2>
      <a:srgbClr val="0066FF"/>
    </a:accent2>
    <a:accent3>
      <a:srgbClr val="65A3FF"/>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 NI</Template>
  <TotalTime>28365</TotalTime>
  <Words>1701</Words>
  <Application>Microsoft Office PowerPoint</Application>
  <PresentationFormat>Προβολή στην οθόνη (4:3)</PresentationFormat>
  <Paragraphs>165</Paragraphs>
  <Slides>22</Slides>
  <Notes>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22</vt:i4>
      </vt:variant>
    </vt:vector>
  </HeadingPairs>
  <TitlesOfParts>
    <vt:vector size="31" baseType="lpstr">
      <vt:lpstr>Arial</vt:lpstr>
      <vt:lpstr>Calibri</vt:lpstr>
      <vt:lpstr>Symbol</vt:lpstr>
      <vt:lpstr>Tahoma</vt:lpstr>
      <vt:lpstr>Times New Roman</vt:lpstr>
      <vt:lpstr>Wingdings</vt:lpstr>
      <vt:lpstr>Theme NI</vt:lpstr>
      <vt:lpstr>Custom Design</vt:lpstr>
      <vt:lpstr>Angles</vt:lpstr>
      <vt:lpstr>PMP Business Angels</vt:lpstr>
      <vt:lpstr> Προφίλ PMP Business Angels ltd   </vt:lpstr>
      <vt:lpstr>Το όραμά μας</vt:lpstr>
      <vt:lpstr>Η αποστολή μας</vt:lpstr>
      <vt:lpstr>Συνοπτική ανάλυση προσφερόμενων υπηρεσιών </vt:lpstr>
      <vt:lpstr>Μερικές από τις επιτυχίες μας, σε αριθμούς (1/4)</vt:lpstr>
      <vt:lpstr>Μερικές από τις επιτυχίες μας, σε αριθμούς (2/4)</vt:lpstr>
      <vt:lpstr>Μερικές από τις επιτυχίες μας, σε αριθμούς (3/4)</vt:lpstr>
      <vt:lpstr>Μερικές από τις επιτυχίες μας, σε αριθμούς (4/4)</vt:lpstr>
      <vt:lpstr>Η ομάδα μας - PMP Business Angels LTD</vt:lpstr>
      <vt:lpstr>PMP Business Angels  Success Stories</vt:lpstr>
      <vt:lpstr>Εξασφάλιση επιχειρηματικών Δανείων</vt:lpstr>
      <vt:lpstr>Επιχειρηματικός σχεδιασμός </vt:lpstr>
      <vt:lpstr>Σχέδιο χορηγιών για ενίσχυση της ανταγωνιστικότητας των ΜΜΕ του μεταποιητικού τομέα και άλλων στοχευμένων οικονομικών δραστηριοτήτων </vt:lpstr>
      <vt:lpstr>Σχέδιο ενθάρρυνσης της επενδυτικής δραστηριότητας και ενίσχυσης της ανταγωνιστικότητα στον Οινοποιητικό κλάδο (1/3)</vt:lpstr>
      <vt:lpstr>Σχέδιο ενθάρρυνσης της επενδυτικής δραστηριότητας και ενίσχυσης της ανταγωνιστικότητας στον Οινοποιητικό κλάδο (2/3)</vt:lpstr>
      <vt:lpstr>Σχέδιο ενθάρρυνσης της επενδυτικής δραστηριότητας και ενίσχυσης της ανταγωνιστικότητας στον Οινοποιητικό κλάδο (3/3)</vt:lpstr>
      <vt:lpstr>Στήριξη νέων επιχειρήσεων (σχέδιο ενίσχυσης της νεανικής και γυναικείας επιχειρηματικότητας – νέας επιχειρηματικής δραστηριότητας) (1/2)</vt:lpstr>
      <vt:lpstr>Στήριξη νέων επιχειρήσεων (σχέδιο ενίσχυσης της νεανικής και γυναικείας επιχειρηματικότητας – νέας επιχειρηματικής δραστηριότητας (2/2)</vt:lpstr>
      <vt:lpstr>ΠΑΑ 2014-20202, Δράση 19.2.2 - «δράσεις ενίσχυσης επενδύσεων για μη γεωργικές δραστηριότητες» τοπικό πρόγραμμα LEADER ΟΤΔ ΤΡΟΟΔΟΥΣ </vt:lpstr>
      <vt:lpstr>ΠΑΑ 2014-20202, ΔΡΑΣΗ 19.2.2 - «δράσεις ενίσχυσης επενδύσεων για μη γεωργικές δραστηριότητες» τοπικό πρόγραμμα leader LEADER ΟΤΔ ΤΡΟΟΔΟΥΣ </vt:lpstr>
      <vt:lpstr>                            Σας ευχαριστώ !!!                                                        </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PricewaterhouseCoopers</dc:creator>
  <cp:lastModifiedBy>Ελπινίκη Κουρή</cp:lastModifiedBy>
  <cp:revision>1564</cp:revision>
  <cp:lastPrinted>2015-07-20T16:40:57Z</cp:lastPrinted>
  <dcterms:created xsi:type="dcterms:W3CDTF">2010-09-07T13:26:45Z</dcterms:created>
  <dcterms:modified xsi:type="dcterms:W3CDTF">2023-10-23T14:30:23Z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