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1" r:id="rId1"/>
  </p:sldMasterIdLst>
  <p:sldIdLst>
    <p:sldId id="256" r:id="rId2"/>
    <p:sldId id="257" r:id="rId3"/>
    <p:sldId id="258" r:id="rId4"/>
    <p:sldId id="259" r:id="rId5"/>
    <p:sldId id="284" r:id="rId6"/>
    <p:sldId id="283" r:id="rId7"/>
    <p:sldId id="287" r:id="rId8"/>
    <p:sldId id="260" r:id="rId9"/>
    <p:sldId id="262" r:id="rId10"/>
    <p:sldId id="261" r:id="rId11"/>
    <p:sldId id="264" r:id="rId12"/>
    <p:sldId id="267" r:id="rId13"/>
    <p:sldId id="268" r:id="rId14"/>
    <p:sldId id="266" r:id="rId15"/>
    <p:sldId id="272" r:id="rId16"/>
    <p:sldId id="271" r:id="rId17"/>
    <p:sldId id="270" r:id="rId18"/>
    <p:sldId id="269" r:id="rId19"/>
    <p:sldId id="273" r:id="rId20"/>
    <p:sldId id="27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20" autoAdjust="0"/>
  </p:normalViewPr>
  <p:slideViewPr>
    <p:cSldViewPr snapToGrid="0">
      <p:cViewPr varScale="1">
        <p:scale>
          <a:sx n="102" d="100"/>
          <a:sy n="102" d="100"/>
        </p:scale>
        <p:origin x="-14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5336DBE-6D3D-4C6E-8D59-D929AB35AA2C}" type="datetimeFigureOut">
              <a:rPr lang="el-GR" smtClean="0"/>
              <a:t>19/7/2023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A8CCEF-9836-411F-8C81-1AB0C4B7BD53}"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0435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336DBE-6D3D-4C6E-8D59-D929AB35AA2C}" type="datetimeFigureOut">
              <a:rPr lang="el-GR" smtClean="0"/>
              <a:t>19/7/2023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3120907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5336DBE-6D3D-4C6E-8D59-D929AB35AA2C}" type="datetimeFigureOut">
              <a:rPr lang="el-GR" smtClean="0"/>
              <a:t>19/7/2023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A8CCEF-9836-411F-8C81-1AB0C4B7BD53}"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9892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5336DBE-6D3D-4C6E-8D59-D929AB35AA2C}" type="datetimeFigureOut">
              <a:rPr lang="el-GR" smtClean="0"/>
              <a:t>19/7/2023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892658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09728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217920" y="2582334"/>
            <a:ext cx="4937760" cy="33782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45336DBE-6D3D-4C6E-8D59-D929AB35AA2C}" type="datetimeFigureOut">
              <a:rPr lang="el-GR" smtClean="0"/>
              <a:t>19/7/2023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3538090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5336DBE-6D3D-4C6E-8D59-D929AB35AA2C}" type="datetimeFigureOut">
              <a:rPr lang="el-GR" smtClean="0"/>
              <a:t>19/7/2023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3423989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ό">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336DBE-6D3D-4C6E-8D59-D929AB35AA2C}" type="datetimeFigureOut">
              <a:rPr lang="el-GR" smtClean="0"/>
              <a:t>19/7/2023</a:t>
            </a:fld>
            <a:endParaRPr lang="el-G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l-GR"/>
          </a:p>
        </p:txBody>
      </p:sp>
      <p:sp>
        <p:nvSpPr>
          <p:cNvPr id="9" name="Slide Number Placeholder 8"/>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345457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5336DBE-6D3D-4C6E-8D59-D929AB35AA2C}" type="datetimeFigureOut">
              <a:rPr lang="el-GR" smtClean="0"/>
              <a:t>19/7/2023</a:t>
            </a:fld>
            <a:endParaRPr lang="el-G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l-G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5A8CCEF-9836-411F-8C81-1AB0C4B7BD53}" type="slidenum">
              <a:rPr lang="el-GR" smtClean="0"/>
              <a:t>‹#›</a:t>
            </a:fld>
            <a:endParaRPr lang="el-GR"/>
          </a:p>
        </p:txBody>
      </p:sp>
    </p:spTree>
    <p:extLst>
      <p:ext uri="{BB962C8B-B14F-4D97-AF65-F5344CB8AC3E}">
        <p14:creationId xmlns:p14="http://schemas.microsoft.com/office/powerpoint/2010/main" val="3003027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5336DBE-6D3D-4C6E-8D59-D929AB35AA2C}" type="datetimeFigureOut">
              <a:rPr lang="el-GR" smtClean="0"/>
              <a:t>19/7/2023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1370474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336DBE-6D3D-4C6E-8D59-D929AB35AA2C}" type="datetimeFigureOut">
              <a:rPr lang="el-GR" smtClean="0"/>
              <a:t>19/7/2023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2553786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5336DBE-6D3D-4C6E-8D59-D929AB35AA2C}" type="datetimeFigureOut">
              <a:rPr lang="el-GR" smtClean="0"/>
              <a:t>19/7/2023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75A8CCEF-9836-411F-8C81-1AB0C4B7BD53}" type="slidenum">
              <a:rPr lang="el-GR" smtClean="0"/>
              <a:t>‹#›</a:t>
            </a:fld>
            <a:endParaRPr lang="el-GR"/>
          </a:p>
        </p:txBody>
      </p:sp>
    </p:spTree>
    <p:extLst>
      <p:ext uri="{BB962C8B-B14F-4D97-AF65-F5344CB8AC3E}">
        <p14:creationId xmlns:p14="http://schemas.microsoft.com/office/powerpoint/2010/main" val="1634474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5336DBE-6D3D-4C6E-8D59-D929AB35AA2C}" type="datetimeFigureOut">
              <a:rPr lang="el-GR" smtClean="0"/>
              <a:t>19/7/2023</a:t>
            </a:fld>
            <a:endParaRPr lang="el-G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l-G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5A8CCEF-9836-411F-8C81-1AB0C4B7BD53}" type="slidenum">
              <a:rPr lang="el-GR" smtClean="0"/>
              <a:t>‹#›</a:t>
            </a:fld>
            <a:endParaRPr lang="el-G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9315663"/>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aisy.org/guidance/info-help/guidance-training/reading-systems/thorium-epub-reader-quick-start-guide/" TargetMode="External"/><Relationship Id="rId2" Type="http://schemas.openxmlformats.org/officeDocument/2006/relationships/hyperlink" Target="https://www.edrlab.org/software/thorium-reader/"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apps.microsoft.com/store/detail/thorium-reader/9NFZP1G7M2SC" TargetMode="Externa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5775E6-59D8-A88E-6A96-C45B4BE426F2}"/>
              </a:ext>
            </a:extLst>
          </p:cNvPr>
          <p:cNvSpPr>
            <a:spLocks noGrp="1"/>
          </p:cNvSpPr>
          <p:nvPr>
            <p:ph type="ctrTitle"/>
          </p:nvPr>
        </p:nvSpPr>
        <p:spPr>
          <a:xfrm>
            <a:off x="2776790" y="677341"/>
            <a:ext cx="10058400" cy="3566160"/>
          </a:xfrm>
        </p:spPr>
        <p:txBody>
          <a:bodyPr>
            <a:normAutofit/>
          </a:bodyPr>
          <a:lstStyle/>
          <a:p>
            <a:r>
              <a:rPr lang="en-US" sz="6000" dirty="0">
                <a:latin typeface="Arial" panose="020B0604020202020204" pitchFamily="34" charset="0"/>
                <a:cs typeface="Arial" panose="020B0604020202020204" pitchFamily="34" charset="0"/>
              </a:rPr>
              <a:t>Thorium</a:t>
            </a:r>
            <a:r>
              <a:rPr lang="el-GR" sz="6000" dirty="0">
                <a:latin typeface="Arial" panose="020B0604020202020204" pitchFamily="34" charset="0"/>
                <a:cs typeface="Arial" panose="020B0604020202020204" pitchFamily="34" charset="0"/>
              </a:rPr>
              <a:t>:</a:t>
            </a:r>
            <a:br>
              <a:rPr lang="en-US" sz="6000" dirty="0">
                <a:latin typeface="Arial" panose="020B0604020202020204" pitchFamily="34" charset="0"/>
                <a:cs typeface="Arial" panose="020B0604020202020204" pitchFamily="34" charset="0"/>
              </a:rPr>
            </a:br>
            <a:r>
              <a:rPr lang="el-GR" sz="6000" dirty="0">
                <a:latin typeface="Arial" panose="020B0604020202020204" pitchFamily="34" charset="0"/>
                <a:cs typeface="Arial" panose="020B0604020202020204" pitchFamily="34" charset="0"/>
              </a:rPr>
              <a:t> Ανάγνωση αρχείων </a:t>
            </a:r>
            <a:r>
              <a:rPr lang="en-US" sz="6000" dirty="0">
                <a:latin typeface="Arial" panose="020B0604020202020204" pitchFamily="34" charset="0"/>
                <a:cs typeface="Arial" panose="020B0604020202020204" pitchFamily="34" charset="0"/>
              </a:rPr>
              <a:t>EPUB</a:t>
            </a:r>
            <a:endParaRPr lang="el-GR" sz="6000" dirty="0">
              <a:latin typeface="Arial" panose="020B0604020202020204" pitchFamily="34" charset="0"/>
              <a:cs typeface="Arial" panose="020B0604020202020204" pitchFamily="34" charset="0"/>
            </a:endParaRPr>
          </a:p>
        </p:txBody>
      </p:sp>
      <p:pic>
        <p:nvPicPr>
          <p:cNvPr id="5" name="Εικόνα 4" descr="Λογότυπο της εφαρμογής Thorium">
            <a:extLst>
              <a:ext uri="{FF2B5EF4-FFF2-40B4-BE49-F238E27FC236}">
                <a16:creationId xmlns:a16="http://schemas.microsoft.com/office/drawing/2014/main" id="{B306246E-188D-8035-8F8B-C07925E80708}"/>
              </a:ext>
            </a:extLst>
          </p:cNvPr>
          <p:cNvPicPr>
            <a:picLocks noChangeAspect="1"/>
          </p:cNvPicPr>
          <p:nvPr/>
        </p:nvPicPr>
        <p:blipFill>
          <a:blip r:embed="rId2"/>
          <a:stretch>
            <a:fillRect/>
          </a:stretch>
        </p:blipFill>
        <p:spPr>
          <a:xfrm>
            <a:off x="924019" y="2125637"/>
            <a:ext cx="1774796" cy="1861902"/>
          </a:xfrm>
          <a:prstGeom prst="rect">
            <a:avLst/>
          </a:prstGeom>
        </p:spPr>
      </p:pic>
      <p:sp>
        <p:nvSpPr>
          <p:cNvPr id="19" name="Freeform: Shape 5">
            <a:extLst>
              <a:ext uri="{FF2B5EF4-FFF2-40B4-BE49-F238E27FC236}">
                <a16:creationId xmlns:a16="http://schemas.microsoft.com/office/drawing/2014/main" id="{9DCBC934-47C5-6026-3B10-FFD5D78BFBD9}"/>
              </a:ext>
              <a:ext uri="{C183D7F6-B498-43B3-948B-1728B52AA6E4}">
                <adec:decorative xmlns:adec="http://schemas.microsoft.com/office/drawing/2017/decorative" val="1"/>
              </a:ext>
            </a:extLst>
          </p:cNvPr>
          <p:cNvSpPr/>
          <p:nvPr/>
        </p:nvSpPr>
        <p:spPr>
          <a:xfrm>
            <a:off x="9891239" y="5163084"/>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6" name="Εικόνα 5">
            <a:extLst>
              <a:ext uri="{FF2B5EF4-FFF2-40B4-BE49-F238E27FC236}">
                <a16:creationId xmlns:a16="http://schemas.microsoft.com/office/drawing/2014/main" id="{18E177A9-4051-759B-31D7-DE89C23CFC4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5065" y="4611832"/>
            <a:ext cx="7494869" cy="1322624"/>
          </a:xfrm>
          <a:prstGeom prst="rect">
            <a:avLst/>
          </a:prstGeom>
        </p:spPr>
      </p:pic>
      <p:grpSp>
        <p:nvGrpSpPr>
          <p:cNvPr id="4" name="Ομάδα 3" descr="ογότυπα του Πανεπιστημίου Αιγαίου, της Βιβλιοθήκης Πανεπιστημίου Κύπρου, του Εθνικού Μετσόβιου Πολυτεχνείου, της Παγκύπριας Οργάνωσης Τυφλών, και του Δήμου Μυκόνου">
            <a:extLst>
              <a:ext uri="{FF2B5EF4-FFF2-40B4-BE49-F238E27FC236}">
                <a16:creationId xmlns:a16="http://schemas.microsoft.com/office/drawing/2014/main" id="{C1BA543D-F3E7-66CE-D039-078714936C88}"/>
              </a:ext>
            </a:extLst>
          </p:cNvPr>
          <p:cNvGrpSpPr/>
          <p:nvPr/>
        </p:nvGrpSpPr>
        <p:grpSpPr>
          <a:xfrm>
            <a:off x="650554" y="309010"/>
            <a:ext cx="8438224" cy="843135"/>
            <a:chOff x="661387" y="3572329"/>
            <a:chExt cx="6853468" cy="662076"/>
          </a:xfrm>
        </p:grpSpPr>
        <p:pic>
          <p:nvPicPr>
            <p:cNvPr id="7" name="Εικόνα 6">
              <a:extLst>
                <a:ext uri="{FF2B5EF4-FFF2-40B4-BE49-F238E27FC236}">
                  <a16:creationId xmlns:a16="http://schemas.microsoft.com/office/drawing/2014/main" id="{D5BD4901-48B0-1933-B9CA-3212B5D7AF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387" y="3629795"/>
              <a:ext cx="1256190" cy="523414"/>
            </a:xfrm>
            <a:prstGeom prst="rect">
              <a:avLst/>
            </a:prstGeom>
          </p:spPr>
        </p:pic>
        <p:pic>
          <p:nvPicPr>
            <p:cNvPr id="8" name="Εικόνα 7">
              <a:extLst>
                <a:ext uri="{FF2B5EF4-FFF2-40B4-BE49-F238E27FC236}">
                  <a16:creationId xmlns:a16="http://schemas.microsoft.com/office/drawing/2014/main" id="{CC70E814-FDC2-951F-5039-FEFE39139F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965" y="3572329"/>
              <a:ext cx="925890" cy="593519"/>
            </a:xfrm>
            <a:prstGeom prst="rect">
              <a:avLst/>
            </a:prstGeom>
          </p:spPr>
        </p:pic>
        <p:pic>
          <p:nvPicPr>
            <p:cNvPr id="9" name="Εικόνα 8">
              <a:extLst>
                <a:ext uri="{FF2B5EF4-FFF2-40B4-BE49-F238E27FC236}">
                  <a16:creationId xmlns:a16="http://schemas.microsoft.com/office/drawing/2014/main" id="{B2C5B951-D402-A0EB-3FE5-18DF327951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6155" y="3589863"/>
              <a:ext cx="925890" cy="644542"/>
            </a:xfrm>
            <a:prstGeom prst="rect">
              <a:avLst/>
            </a:prstGeom>
          </p:spPr>
        </p:pic>
        <p:pic>
          <p:nvPicPr>
            <p:cNvPr id="10" name="Εικόνα 9">
              <a:extLst>
                <a:ext uri="{FF2B5EF4-FFF2-40B4-BE49-F238E27FC236}">
                  <a16:creationId xmlns:a16="http://schemas.microsoft.com/office/drawing/2014/main" id="{917BCD12-C2AA-4D7D-E884-0481E57A9F36}"/>
                </a:ext>
              </a:extLst>
            </p:cNvPr>
            <p:cNvPicPr>
              <a:picLocks noChangeAspect="1"/>
            </p:cNvPicPr>
            <p:nvPr/>
          </p:nvPicPr>
          <p:blipFill>
            <a:blip r:embed="rId7"/>
            <a:stretch>
              <a:fillRect/>
            </a:stretch>
          </p:blipFill>
          <p:spPr>
            <a:xfrm>
              <a:off x="3587518" y="3684510"/>
              <a:ext cx="1998637" cy="483187"/>
            </a:xfrm>
            <a:prstGeom prst="rect">
              <a:avLst/>
            </a:prstGeom>
          </p:spPr>
        </p:pic>
        <p:pic>
          <p:nvPicPr>
            <p:cNvPr id="11" name="Εικόνα 10">
              <a:extLst>
                <a:ext uri="{FF2B5EF4-FFF2-40B4-BE49-F238E27FC236}">
                  <a16:creationId xmlns:a16="http://schemas.microsoft.com/office/drawing/2014/main" id="{43F05A2B-D6DA-69C3-9683-CFC656F74F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4497" y="3642434"/>
              <a:ext cx="1735529" cy="523414"/>
            </a:xfrm>
            <a:prstGeom prst="rect">
              <a:avLst/>
            </a:prstGeom>
          </p:spPr>
        </p:pic>
      </p:grpSp>
      <p:pic>
        <p:nvPicPr>
          <p:cNvPr id="13" name="Εικόνα 12" descr="Λογότυπο της Ψηφιακής βιβλιοθήκης AMELib">
            <a:extLst>
              <a:ext uri="{FF2B5EF4-FFF2-40B4-BE49-F238E27FC236}">
                <a16:creationId xmlns:a16="http://schemas.microsoft.com/office/drawing/2014/main" id="{B43990AC-1ABA-D66C-64EA-3CFBAE86A82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83485" y="496425"/>
            <a:ext cx="1619250" cy="381000"/>
          </a:xfrm>
          <a:prstGeom prst="rect">
            <a:avLst/>
          </a:prstGeom>
        </p:spPr>
      </p:pic>
    </p:spTree>
    <p:extLst>
      <p:ext uri="{BB962C8B-B14F-4D97-AF65-F5344CB8AC3E}">
        <p14:creationId xmlns:p14="http://schemas.microsoft.com/office/powerpoint/2010/main" val="1874729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C9C2CBD-96A4-5008-1AE1-F2FE0C0E189A}"/>
              </a:ext>
            </a:extLst>
          </p:cNvPr>
          <p:cNvSpPr>
            <a:spLocks noGrp="1"/>
          </p:cNvSpPr>
          <p:nvPr>
            <p:ph type="title"/>
          </p:nvPr>
        </p:nvSpPr>
        <p:spPr/>
        <p:txBody>
          <a:bodyPr/>
          <a:lstStyle/>
          <a:p>
            <a:r>
              <a:rPr lang="el-GR" dirty="0"/>
              <a:t>Χαρακτηριστικά του </a:t>
            </a:r>
            <a:r>
              <a:rPr lang="en-US" dirty="0"/>
              <a:t>Thorium</a:t>
            </a:r>
            <a:endParaRPr lang="el-GR" dirty="0"/>
          </a:p>
        </p:txBody>
      </p:sp>
      <p:sp>
        <p:nvSpPr>
          <p:cNvPr id="3" name="Θέση περιεχομένου 2">
            <a:extLst>
              <a:ext uri="{FF2B5EF4-FFF2-40B4-BE49-F238E27FC236}">
                <a16:creationId xmlns:a16="http://schemas.microsoft.com/office/drawing/2014/main" id="{9D2C878A-A27D-694B-6102-E02CD85780A1}"/>
              </a:ext>
            </a:extLst>
          </p:cNvPr>
          <p:cNvSpPr>
            <a:spLocks noGrp="1"/>
          </p:cNvSpPr>
          <p:nvPr>
            <p:ph idx="1"/>
          </p:nvPr>
        </p:nvSpPr>
        <p:spPr>
          <a:xfrm>
            <a:off x="1097280" y="1856792"/>
            <a:ext cx="10058400" cy="4012302"/>
          </a:xfrm>
        </p:spPr>
        <p:txBody>
          <a:bodyPr>
            <a:normAutofit fontScale="77500" lnSpcReduction="20000"/>
          </a:bodyPr>
          <a:lstStyle/>
          <a:p>
            <a:pPr marL="0" indent="0">
              <a:buNone/>
            </a:pPr>
            <a:endParaRPr lang="en-US" dirty="0"/>
          </a:p>
          <a:p>
            <a:pPr>
              <a:lnSpc>
                <a:spcPct val="150000"/>
              </a:lnSpc>
              <a:buFont typeface="Wingdings" panose="05000000000000000000" pitchFamily="2" charset="2"/>
              <a:buChar char="Ø"/>
            </a:pPr>
            <a:r>
              <a:rPr lang="el-GR" dirty="0">
                <a:latin typeface="Arial" panose="020B0604020202020204" pitchFamily="34" charset="0"/>
                <a:cs typeface="Arial" panose="020B0604020202020204" pitchFamily="34" charset="0"/>
              </a:rPr>
              <a:t>Είναι εφαρμογή ανάγνωσης ηλεκτρονικών βιβλίων, διαθέσιμη δωρεάν και ανοιχτού κώδικα (</a:t>
            </a:r>
            <a:r>
              <a:rPr lang="en-US" dirty="0">
                <a:latin typeface="Arial" panose="020B0604020202020204" pitchFamily="34" charset="0"/>
                <a:cs typeface="Arial" panose="020B0604020202020204" pitchFamily="34" charset="0"/>
              </a:rPr>
              <a:t>open source</a:t>
            </a:r>
            <a:r>
              <a:rPr lang="el-GR"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η οποία υποστηρίζει</a:t>
            </a:r>
            <a:r>
              <a:rPr lang="en-US" dirty="0">
                <a:latin typeface="Arial" panose="020B0604020202020204" pitchFamily="34" charset="0"/>
                <a:cs typeface="Arial" panose="020B0604020202020204" pitchFamily="34" charset="0"/>
              </a:rPr>
              <a:t> </a:t>
            </a:r>
            <a:r>
              <a:rPr lang="el-GR" dirty="0" err="1">
                <a:latin typeface="Arial" panose="020B0604020202020204" pitchFamily="34" charset="0"/>
                <a:cs typeface="Arial" panose="020B0604020202020204" pitchFamily="34" charset="0"/>
              </a:rPr>
              <a:t>μορφότυπους</a:t>
            </a:r>
            <a:r>
              <a:rPr lang="el-GR"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EPUB, DAISY, </a:t>
            </a:r>
            <a:r>
              <a:rPr lang="el-GR" dirty="0">
                <a:latin typeface="Arial" panose="020B0604020202020204" pitchFamily="34" charset="0"/>
                <a:cs typeface="Arial" panose="020B0604020202020204" pitchFamily="34" charset="0"/>
              </a:rPr>
              <a:t>και</a:t>
            </a:r>
            <a:r>
              <a:rPr lang="en-US" dirty="0">
                <a:latin typeface="Arial" panose="020B0604020202020204" pitchFamily="34" charset="0"/>
                <a:cs typeface="Arial" panose="020B0604020202020204" pitchFamily="34" charset="0"/>
              </a:rPr>
              <a:t> PDF</a:t>
            </a:r>
            <a:r>
              <a:rPr lang="el-GR" dirty="0">
                <a:latin typeface="Arial" panose="020B0604020202020204" pitchFamily="34" charset="0"/>
                <a:cs typeface="Arial" panose="020B0604020202020204" pitchFamily="34" charset="0"/>
              </a:rPr>
              <a:t>.</a:t>
            </a:r>
          </a:p>
          <a:p>
            <a:pPr>
              <a:lnSpc>
                <a:spcPct val="150000"/>
              </a:lnSpc>
              <a:buFont typeface="Wingdings" panose="05000000000000000000" pitchFamily="2" charset="2"/>
              <a:buChar char="Ø"/>
            </a:pPr>
            <a:r>
              <a:rPr lang="el-GR" dirty="0">
                <a:latin typeface="Arial" panose="020B0604020202020204" pitchFamily="34" charset="0"/>
                <a:cs typeface="Arial" panose="020B0604020202020204" pitchFamily="34" charset="0"/>
              </a:rPr>
              <a:t>Διαθέτει χρήσιμα χαρακτηριστικά όπως πίνακα περιεχομένων, πλοήγηση, εισαγωγή σελιδοδεικτών, προσθήκη σημειώσεων, αναζήτηση κειμένου και άλλα. </a:t>
            </a:r>
          </a:p>
          <a:p>
            <a:pPr>
              <a:lnSpc>
                <a:spcPct val="150000"/>
              </a:lnSpc>
              <a:buFont typeface="Wingdings" panose="05000000000000000000" pitchFamily="2" charset="2"/>
              <a:buChar char="Ø"/>
            </a:pPr>
            <a:r>
              <a:rPr lang="el-GR" dirty="0">
                <a:latin typeface="Arial" panose="020B0604020202020204" pitchFamily="34" charset="0"/>
                <a:cs typeface="Arial" panose="020B0604020202020204" pitchFamily="34" charset="0"/>
              </a:rPr>
              <a:t>Είναι προσβάσιμο για άτομα με αναπηρία όρασης και μαθησιακές δυσκολίες (δυσλεξία). Είναι πλήρως χρησιμοποιήσιμο μόνο με το πληκτρολόγιο και υποστηρίζει πλοήγηση και ανάγνωση με αναγνώστες οθόνης όπως JAWS, NVDA, και </a:t>
            </a:r>
            <a:r>
              <a:rPr lang="el-GR" dirty="0" err="1">
                <a:latin typeface="Arial" panose="020B0604020202020204" pitchFamily="34" charset="0"/>
                <a:cs typeface="Arial" panose="020B0604020202020204" pitchFamily="34" charset="0"/>
              </a:rPr>
              <a:t>Narrator</a:t>
            </a:r>
            <a:r>
              <a:rPr lang="el-GR" dirty="0">
                <a:latin typeface="Arial" panose="020B0604020202020204" pitchFamily="34" charset="0"/>
                <a:cs typeface="Arial" panose="020B0604020202020204" pitchFamily="34" charset="0"/>
              </a:rPr>
              <a:t>.</a:t>
            </a:r>
          </a:p>
          <a:p>
            <a:pPr>
              <a:lnSpc>
                <a:spcPct val="150000"/>
              </a:lnSpc>
              <a:buFont typeface="Wingdings" panose="05000000000000000000" pitchFamily="2" charset="2"/>
              <a:buChar char="Ø"/>
            </a:pPr>
            <a:r>
              <a:rPr lang="el-GR" dirty="0">
                <a:latin typeface="Arial" panose="020B0604020202020204" pitchFamily="34" charset="0"/>
                <a:cs typeface="Arial" panose="020B0604020202020204" pitchFamily="34" charset="0"/>
              </a:rPr>
              <a:t> Άλλα χαρακτηριστικά προσβασιμότητας περιλαμβάνουν την χρήση υψηλών αντιθέσεων, προσαρμόσιμη γραμματοσειρά, χρωματικά θέματα, μέγεθος κειμένου και ανάγνωση κειμένου σε ομιλία (TTS).</a:t>
            </a:r>
          </a:p>
        </p:txBody>
      </p:sp>
      <p:sp>
        <p:nvSpPr>
          <p:cNvPr id="18" name="Freeform: Shape 5">
            <a:extLst>
              <a:ext uri="{FF2B5EF4-FFF2-40B4-BE49-F238E27FC236}">
                <a16:creationId xmlns:a16="http://schemas.microsoft.com/office/drawing/2014/main" id="{F47D4B18-6193-180F-FA1D-9E15541E633E}"/>
              </a:ext>
              <a:ext uri="{C183D7F6-B498-43B3-948B-1728B52AA6E4}">
                <adec:decorative xmlns:adec="http://schemas.microsoft.com/office/drawing/2017/decorative" val="1"/>
              </a:ext>
            </a:extLst>
          </p:cNvPr>
          <p:cNvSpPr/>
          <p:nvPr/>
        </p:nvSpPr>
        <p:spPr>
          <a:xfrm>
            <a:off x="10092167" y="594468"/>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7" name="Εικόνα 6">
            <a:extLst>
              <a:ext uri="{FF2B5EF4-FFF2-40B4-BE49-F238E27FC236}">
                <a16:creationId xmlns:a16="http://schemas.microsoft.com/office/drawing/2014/main" id="{C28E8751-57A3-5CAB-0B44-5C8B49DD2BE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1199259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672C25-3E17-204B-F8D1-9F1036913165}"/>
              </a:ext>
            </a:extLst>
          </p:cNvPr>
          <p:cNvSpPr>
            <a:spLocks noGrp="1"/>
          </p:cNvSpPr>
          <p:nvPr>
            <p:ph type="title"/>
          </p:nvPr>
        </p:nvSpPr>
        <p:spPr/>
        <p:txBody>
          <a:bodyPr>
            <a:normAutofit/>
          </a:bodyPr>
          <a:lstStyle/>
          <a:p>
            <a:r>
              <a:rPr lang="el-GR" dirty="0"/>
              <a:t>Εγκατάσταση και οδηγίες </a:t>
            </a:r>
          </a:p>
        </p:txBody>
      </p:sp>
      <p:sp>
        <p:nvSpPr>
          <p:cNvPr id="3" name="Θέση περιεχομένου 2">
            <a:extLst>
              <a:ext uri="{FF2B5EF4-FFF2-40B4-BE49-F238E27FC236}">
                <a16:creationId xmlns:a16="http://schemas.microsoft.com/office/drawing/2014/main" id="{059F4089-5402-4CFB-758F-3430AEC11EE4}"/>
              </a:ext>
            </a:extLst>
          </p:cNvPr>
          <p:cNvSpPr>
            <a:spLocks noGrp="1"/>
          </p:cNvSpPr>
          <p:nvPr>
            <p:ph idx="1"/>
          </p:nvPr>
        </p:nvSpPr>
        <p:spPr>
          <a:xfrm>
            <a:off x="1097280" y="2548037"/>
            <a:ext cx="10058400" cy="2798404"/>
          </a:xfrm>
        </p:spPr>
        <p:txBody>
          <a:bodyPr>
            <a:normAutofit/>
          </a:bodyPr>
          <a:lstStyle/>
          <a:p>
            <a:pPr>
              <a:buFont typeface="Wingdings" panose="05000000000000000000" pitchFamily="2" charset="2"/>
              <a:buChar char="Ø"/>
            </a:pPr>
            <a:r>
              <a:rPr lang="el-GR" sz="3200" dirty="0">
                <a:hlinkClick r:id="rId2" tooltip="Ιστοσελίδα Thorium"/>
              </a:rPr>
              <a:t>Σύνδεσμος για πληροφορίες και εγκατάσταση του </a:t>
            </a:r>
            <a:r>
              <a:rPr lang="el-GR" sz="3200" dirty="0" err="1">
                <a:hlinkClick r:id="rId2" tooltip="Ιστοσελίδα Thorium"/>
              </a:rPr>
              <a:t>Thorium</a:t>
            </a:r>
            <a:endParaRPr lang="el-GR" sz="3200" dirty="0"/>
          </a:p>
          <a:p>
            <a:pPr>
              <a:buFont typeface="Wingdings" panose="05000000000000000000" pitchFamily="2" charset="2"/>
              <a:buChar char="Ø"/>
            </a:pPr>
            <a:endParaRPr lang="el-GR" sz="3200" dirty="0"/>
          </a:p>
          <a:p>
            <a:pPr>
              <a:buFont typeface="Wingdings" panose="05000000000000000000" pitchFamily="2" charset="2"/>
              <a:buChar char="Ø"/>
            </a:pPr>
            <a:r>
              <a:rPr lang="el-GR" sz="3200" dirty="0">
                <a:hlinkClick r:id="rId3" tooltip="Start Guide Thorium"/>
              </a:rPr>
              <a:t>Ιστοσελίδα σύντομου οδηγού χρήσης του </a:t>
            </a:r>
            <a:r>
              <a:rPr lang="el-GR" sz="3200" dirty="0" err="1">
                <a:hlinkClick r:id="rId3" tooltip="Start Guide Thorium"/>
              </a:rPr>
              <a:t>Thorium</a:t>
            </a:r>
            <a:endParaRPr lang="el-GR" sz="3200" dirty="0"/>
          </a:p>
          <a:p>
            <a:pPr>
              <a:buFont typeface="Wingdings" panose="05000000000000000000" pitchFamily="2" charset="2"/>
              <a:buChar char="Ø"/>
            </a:pPr>
            <a:endParaRPr lang="el-GR" sz="3200" dirty="0"/>
          </a:p>
          <a:p>
            <a:pPr>
              <a:buFont typeface="Wingdings" panose="05000000000000000000" pitchFamily="2" charset="2"/>
              <a:buChar char="Ø"/>
            </a:pPr>
            <a:endParaRPr lang="el-GR" dirty="0"/>
          </a:p>
          <a:p>
            <a:endParaRPr lang="el-GR" dirty="0"/>
          </a:p>
          <a:p>
            <a:endParaRPr lang="el-GR" dirty="0"/>
          </a:p>
        </p:txBody>
      </p:sp>
      <p:sp>
        <p:nvSpPr>
          <p:cNvPr id="18" name="Freeform: Shape 5">
            <a:extLst>
              <a:ext uri="{FF2B5EF4-FFF2-40B4-BE49-F238E27FC236}">
                <a16:creationId xmlns:a16="http://schemas.microsoft.com/office/drawing/2014/main" id="{1FAA2C64-C576-0BB8-8B9F-E9779FDEF3A4}"/>
              </a:ext>
              <a:ext uri="{C183D7F6-B498-43B3-948B-1728B52AA6E4}">
                <adec:decorative xmlns:adec="http://schemas.microsoft.com/office/drawing/2017/decorative" val="1"/>
              </a:ext>
            </a:extLst>
          </p:cNvPr>
          <p:cNvSpPr/>
          <p:nvPr/>
        </p:nvSpPr>
        <p:spPr>
          <a:xfrm>
            <a:off x="10092167" y="553693"/>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6" name="Εικόνα 5">
            <a:extLst>
              <a:ext uri="{FF2B5EF4-FFF2-40B4-BE49-F238E27FC236}">
                <a16:creationId xmlns:a16="http://schemas.microsoft.com/office/drawing/2014/main" id="{83C1B701-A9CA-1960-9C66-ACB500ECB36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256032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DAB76A-193B-ADFB-210B-A7DB6A9AF81A}"/>
              </a:ext>
            </a:extLst>
          </p:cNvPr>
          <p:cNvSpPr>
            <a:spLocks noGrp="1"/>
          </p:cNvSpPr>
          <p:nvPr>
            <p:ph type="title"/>
          </p:nvPr>
        </p:nvSpPr>
        <p:spPr/>
        <p:txBody>
          <a:bodyPr/>
          <a:lstStyle/>
          <a:p>
            <a:r>
              <a:rPr lang="el-GR" dirty="0"/>
              <a:t>Διαθέσιμο και στο </a:t>
            </a:r>
            <a:r>
              <a:rPr lang="en-US" dirty="0"/>
              <a:t>Microsoft Store</a:t>
            </a:r>
            <a:endParaRPr lang="el-GR" dirty="0"/>
          </a:p>
        </p:txBody>
      </p:sp>
      <p:sp>
        <p:nvSpPr>
          <p:cNvPr id="3" name="Θέση περιεχομένου 2">
            <a:extLst>
              <a:ext uri="{FF2B5EF4-FFF2-40B4-BE49-F238E27FC236}">
                <a16:creationId xmlns:a16="http://schemas.microsoft.com/office/drawing/2014/main" id="{72C2941E-1F7E-976E-F877-90F921984AD3}"/>
              </a:ext>
            </a:extLst>
          </p:cNvPr>
          <p:cNvSpPr>
            <a:spLocks noGrp="1"/>
          </p:cNvSpPr>
          <p:nvPr>
            <p:ph idx="1"/>
          </p:nvPr>
        </p:nvSpPr>
        <p:spPr>
          <a:xfrm>
            <a:off x="1097280" y="2293603"/>
            <a:ext cx="10058400" cy="617548"/>
          </a:xfrm>
        </p:spPr>
        <p:txBody>
          <a:bodyPr>
            <a:normAutofit fontScale="25000" lnSpcReduction="20000"/>
          </a:bodyPr>
          <a:lstStyle/>
          <a:p>
            <a:pPr>
              <a:buFont typeface="Wingdings" panose="05000000000000000000" pitchFamily="2" charset="2"/>
              <a:buChar char="Ø"/>
            </a:pPr>
            <a:r>
              <a:rPr lang="en-US" sz="8000" b="0" i="0" dirty="0">
                <a:solidFill>
                  <a:srgbClr val="666699"/>
                </a:solidFill>
                <a:effectLst/>
                <a:latin typeface="Arial" panose="020B0604020202020204" pitchFamily="34" charset="0"/>
                <a:cs typeface="Arial" panose="020B0604020202020204" pitchFamily="34" charset="0"/>
                <a:hlinkClick r:id="rId2"/>
              </a:rPr>
              <a:t>https://apps.microsoft.com/store/detail/thorium-reader/9NFZP1G7M2SC</a:t>
            </a:r>
            <a:endParaRPr lang="en-US" sz="8000" b="0" i="0" dirty="0">
              <a:solidFill>
                <a:srgbClr val="666699"/>
              </a:solidFill>
              <a:effectLst/>
              <a:latin typeface="Arial" panose="020B0604020202020204" pitchFamily="34" charset="0"/>
              <a:cs typeface="Arial" panose="020B0604020202020204" pitchFamily="34" charset="0"/>
            </a:endParaRPr>
          </a:p>
          <a:p>
            <a:pPr marL="0" indent="0">
              <a:buNone/>
            </a:pPr>
            <a:br>
              <a:rPr lang="en-US" dirty="0"/>
            </a:br>
            <a:endParaRPr lang="en-US" dirty="0"/>
          </a:p>
          <a:p>
            <a:endParaRPr lang="en-US" dirty="0"/>
          </a:p>
          <a:p>
            <a:endParaRPr lang="en-US" dirty="0"/>
          </a:p>
          <a:p>
            <a:endParaRPr lang="el-GR" dirty="0"/>
          </a:p>
        </p:txBody>
      </p:sp>
      <p:pic>
        <p:nvPicPr>
          <p:cNvPr id="5" name="Εικόνα 4" descr="Στιγμιότυπο της εφαρμογής Thorium από την ιστοσελίδα του Microsoft Store">
            <a:extLst>
              <a:ext uri="{FF2B5EF4-FFF2-40B4-BE49-F238E27FC236}">
                <a16:creationId xmlns:a16="http://schemas.microsoft.com/office/drawing/2014/main" id="{994278BE-7410-6D6C-312C-2E3051B2D29E}"/>
              </a:ext>
            </a:extLst>
          </p:cNvPr>
          <p:cNvPicPr>
            <a:picLocks noChangeAspect="1"/>
          </p:cNvPicPr>
          <p:nvPr/>
        </p:nvPicPr>
        <p:blipFill>
          <a:blip r:embed="rId3"/>
          <a:stretch>
            <a:fillRect/>
          </a:stretch>
        </p:blipFill>
        <p:spPr>
          <a:xfrm>
            <a:off x="1097280" y="3334066"/>
            <a:ext cx="8621328" cy="2429214"/>
          </a:xfrm>
          <a:prstGeom prst="rect">
            <a:avLst/>
          </a:prstGeom>
        </p:spPr>
      </p:pic>
      <p:sp>
        <p:nvSpPr>
          <p:cNvPr id="19" name="Freeform: Shape 5">
            <a:extLst>
              <a:ext uri="{FF2B5EF4-FFF2-40B4-BE49-F238E27FC236}">
                <a16:creationId xmlns:a16="http://schemas.microsoft.com/office/drawing/2014/main" id="{189074B5-5E4C-A409-E6D1-ED80EC6FCB38}"/>
              </a:ext>
              <a:ext uri="{C183D7F6-B498-43B3-948B-1728B52AA6E4}">
                <adec:decorative xmlns:adec="http://schemas.microsoft.com/office/drawing/2017/decorative" val="1"/>
              </a:ext>
            </a:extLst>
          </p:cNvPr>
          <p:cNvSpPr/>
          <p:nvPr/>
        </p:nvSpPr>
        <p:spPr>
          <a:xfrm>
            <a:off x="10153127" y="594470"/>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6" name="Εικόνα 5">
            <a:extLst>
              <a:ext uri="{FF2B5EF4-FFF2-40B4-BE49-F238E27FC236}">
                <a16:creationId xmlns:a16="http://schemas.microsoft.com/office/drawing/2014/main" id="{E600BD64-34B0-5C9B-9EB7-50F2DD7961E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81434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278C8DA-2D6D-41D5-86F0-A4D6690828B7}"/>
              </a:ext>
            </a:extLst>
          </p:cNvPr>
          <p:cNvSpPr>
            <a:spLocks noGrp="1"/>
          </p:cNvSpPr>
          <p:nvPr>
            <p:ph type="title"/>
          </p:nvPr>
        </p:nvSpPr>
        <p:spPr/>
        <p:txBody>
          <a:bodyPr/>
          <a:lstStyle/>
          <a:p>
            <a:r>
              <a:rPr lang="el-GR" dirty="0"/>
              <a:t>Περιβάλλον εργασίας</a:t>
            </a:r>
          </a:p>
        </p:txBody>
      </p:sp>
      <p:sp>
        <p:nvSpPr>
          <p:cNvPr id="3" name="Θέση κειμένου 2">
            <a:extLst>
              <a:ext uri="{FF2B5EF4-FFF2-40B4-BE49-F238E27FC236}">
                <a16:creationId xmlns:a16="http://schemas.microsoft.com/office/drawing/2014/main" id="{915D6585-8409-3EBC-E8A8-57DCFED33696}"/>
              </a:ext>
            </a:extLst>
          </p:cNvPr>
          <p:cNvSpPr>
            <a:spLocks noGrp="1"/>
          </p:cNvSpPr>
          <p:nvPr>
            <p:ph type="body" idx="1"/>
          </p:nvPr>
        </p:nvSpPr>
        <p:spPr/>
        <p:txBody>
          <a:bodyPr>
            <a:normAutofit/>
          </a:bodyPr>
          <a:lstStyle/>
          <a:p>
            <a:r>
              <a:rPr lang="el-GR" dirty="0" err="1"/>
              <a:t>Προβολη</a:t>
            </a:r>
            <a:r>
              <a:rPr lang="el-GR" dirty="0"/>
              <a:t> </a:t>
            </a:r>
            <a:r>
              <a:rPr lang="el-GR" b="1" dirty="0" err="1"/>
              <a:t>βιβλιοθηκησ</a:t>
            </a:r>
            <a:endParaRPr lang="el-GR" b="1" dirty="0"/>
          </a:p>
        </p:txBody>
      </p:sp>
      <p:sp>
        <p:nvSpPr>
          <p:cNvPr id="5" name="Θέση κειμένου 4">
            <a:extLst>
              <a:ext uri="{FF2B5EF4-FFF2-40B4-BE49-F238E27FC236}">
                <a16:creationId xmlns:a16="http://schemas.microsoft.com/office/drawing/2014/main" id="{8D0157F3-448B-52E8-ADE6-13FEC94FA534}"/>
              </a:ext>
            </a:extLst>
          </p:cNvPr>
          <p:cNvSpPr>
            <a:spLocks noGrp="1"/>
          </p:cNvSpPr>
          <p:nvPr>
            <p:ph type="body" sz="quarter" idx="3"/>
          </p:nvPr>
        </p:nvSpPr>
        <p:spPr/>
        <p:txBody>
          <a:bodyPr/>
          <a:lstStyle/>
          <a:p>
            <a:r>
              <a:rPr lang="el-GR" dirty="0" err="1"/>
              <a:t>Προβολη</a:t>
            </a:r>
            <a:r>
              <a:rPr lang="el-GR" dirty="0"/>
              <a:t> </a:t>
            </a:r>
            <a:r>
              <a:rPr lang="el-GR" b="1" dirty="0" err="1"/>
              <a:t>αναγνωσησ</a:t>
            </a:r>
            <a:endParaRPr lang="el-GR" b="1" dirty="0"/>
          </a:p>
        </p:txBody>
      </p:sp>
      <p:pic>
        <p:nvPicPr>
          <p:cNvPr id="7" name="Θέση περιεχομένου 6" descr="Στιγμιότυπο Προβολής Βιβλιοθήκης">
            <a:extLst>
              <a:ext uri="{FF2B5EF4-FFF2-40B4-BE49-F238E27FC236}">
                <a16:creationId xmlns:a16="http://schemas.microsoft.com/office/drawing/2014/main" id="{0CB35B90-8FEC-002B-0018-BB2794EE1FDC}"/>
              </a:ext>
            </a:extLst>
          </p:cNvPr>
          <p:cNvPicPr>
            <a:picLocks noGrp="1" noChangeAspect="1"/>
          </p:cNvPicPr>
          <p:nvPr>
            <p:ph sz="half" idx="2"/>
          </p:nvPr>
        </p:nvPicPr>
        <p:blipFill>
          <a:blip r:embed="rId2"/>
          <a:stretch>
            <a:fillRect/>
          </a:stretch>
        </p:blipFill>
        <p:spPr>
          <a:xfrm>
            <a:off x="1036320" y="2460314"/>
            <a:ext cx="4453874" cy="3378200"/>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8" name="Θέση περιεχομένου 7" descr="Στιγμιότυπο Προβολής Ανάγνωσης">
            <a:extLst>
              <a:ext uri="{FF2B5EF4-FFF2-40B4-BE49-F238E27FC236}">
                <a16:creationId xmlns:a16="http://schemas.microsoft.com/office/drawing/2014/main" id="{4E8078DC-FC4B-F822-0DC0-DE63F06869ED}"/>
              </a:ext>
            </a:extLst>
          </p:cNvPr>
          <p:cNvPicPr>
            <a:picLocks noGrp="1" noChangeAspect="1"/>
          </p:cNvPicPr>
          <p:nvPr>
            <p:ph sz="quarter" idx="4"/>
          </p:nvPr>
        </p:nvPicPr>
        <p:blipFill>
          <a:blip r:embed="rId3"/>
          <a:stretch>
            <a:fillRect/>
          </a:stretch>
        </p:blipFill>
        <p:spPr>
          <a:xfrm>
            <a:off x="6600108" y="2460314"/>
            <a:ext cx="4173384" cy="3378200"/>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
        <p:nvSpPr>
          <p:cNvPr id="4" name="Freeform: Shape 5">
            <a:extLst>
              <a:ext uri="{FF2B5EF4-FFF2-40B4-BE49-F238E27FC236}">
                <a16:creationId xmlns:a16="http://schemas.microsoft.com/office/drawing/2014/main" id="{485EFC0A-DC21-CB01-8B37-4A2E703A85BE}"/>
              </a:ext>
              <a:ext uri="{C183D7F6-B498-43B3-948B-1728B52AA6E4}">
                <adec:decorative xmlns:adec="http://schemas.microsoft.com/office/drawing/2017/decorative" val="1"/>
              </a:ext>
            </a:extLst>
          </p:cNvPr>
          <p:cNvSpPr/>
          <p:nvPr/>
        </p:nvSpPr>
        <p:spPr>
          <a:xfrm>
            <a:off x="10092167" y="603800"/>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9" name="Εικόνα 8">
            <a:extLst>
              <a:ext uri="{FF2B5EF4-FFF2-40B4-BE49-F238E27FC236}">
                <a16:creationId xmlns:a16="http://schemas.microsoft.com/office/drawing/2014/main" id="{00618B64-9A83-B598-7791-8744C055B30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696548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Βιβλιοθήκη- Προσθήκη Βιβλίων</a:t>
            </a:r>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649410" y="2004355"/>
            <a:ext cx="4594393" cy="3715310"/>
          </a:xfrm>
        </p:spPr>
        <p:txBody>
          <a:bodyPr/>
          <a:lstStyle/>
          <a:p>
            <a:pPr>
              <a:buFont typeface="Wingdings" panose="05000000000000000000" pitchFamily="2" charset="2"/>
              <a:buChar char="Ø"/>
            </a:pPr>
            <a:r>
              <a:rPr lang="el-GR" dirty="0"/>
              <a:t>Ο χρήστης μπορεί να προσθέσει βιβλία με </a:t>
            </a:r>
            <a:r>
              <a:rPr lang="en-US" dirty="0"/>
              <a:t>drag an drop </a:t>
            </a:r>
            <a:r>
              <a:rPr lang="el-GR" dirty="0"/>
              <a:t>ή πατώντας το σύμβολο συν (+)</a:t>
            </a:r>
          </a:p>
          <a:p>
            <a:pPr>
              <a:buFont typeface="Wingdings" panose="05000000000000000000" pitchFamily="2" charset="2"/>
              <a:buChar char="Ø"/>
            </a:pPr>
            <a:r>
              <a:rPr lang="el-GR" dirty="0"/>
              <a:t>Προσφέρονται δύο μενού: το </a:t>
            </a:r>
            <a:r>
              <a:rPr lang="en-US" dirty="0" err="1"/>
              <a:t>MyBooks</a:t>
            </a:r>
            <a:r>
              <a:rPr lang="en-US" dirty="0"/>
              <a:t> </a:t>
            </a:r>
            <a:r>
              <a:rPr lang="el-GR" dirty="0"/>
              <a:t>και το</a:t>
            </a:r>
            <a:r>
              <a:rPr lang="en-US" dirty="0"/>
              <a:t> All Books.</a:t>
            </a:r>
          </a:p>
          <a:p>
            <a:pPr>
              <a:buFont typeface="Wingdings" panose="05000000000000000000" pitchFamily="2" charset="2"/>
              <a:buChar char="Ø"/>
            </a:pPr>
            <a:r>
              <a:rPr lang="en-US" dirty="0"/>
              <a:t>To</a:t>
            </a:r>
            <a:r>
              <a:rPr lang="el-GR" dirty="0"/>
              <a:t> μενού </a:t>
            </a:r>
            <a:r>
              <a:rPr lang="en-US" dirty="0"/>
              <a:t>All Books </a:t>
            </a:r>
            <a:r>
              <a:rPr lang="el-GR" dirty="0"/>
              <a:t>είναι οργανωμένο σαν πίνακας στον οποίο εμφανίζονται πληροφορίες για κάθε βιβλίο.</a:t>
            </a:r>
          </a:p>
        </p:txBody>
      </p:sp>
      <p:sp>
        <p:nvSpPr>
          <p:cNvPr id="18" name="Freeform: Shape 5">
            <a:extLst>
              <a:ext uri="{FF2B5EF4-FFF2-40B4-BE49-F238E27FC236}">
                <a16:creationId xmlns:a16="http://schemas.microsoft.com/office/drawing/2014/main" id="{0BC31F1E-5FD1-F8A9-F7A9-4D09CC9DAF2A}"/>
              </a:ext>
              <a:ext uri="{C183D7F6-B498-43B3-948B-1728B52AA6E4}">
                <adec:decorative xmlns:adec="http://schemas.microsoft.com/office/drawing/2017/decorative" val="1"/>
              </a:ext>
            </a:extLst>
          </p:cNvPr>
          <p:cNvSpPr/>
          <p:nvPr/>
        </p:nvSpPr>
        <p:spPr>
          <a:xfrm>
            <a:off x="10092167" y="529154"/>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4" name="Εικόνα 3">
            <a:extLst>
              <a:ext uri="{FF2B5EF4-FFF2-40B4-BE49-F238E27FC236}">
                <a16:creationId xmlns:a16="http://schemas.microsoft.com/office/drawing/2014/main" id="{80B2C4F6-0383-CE28-9E79-CA715B16133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467738" y="2246653"/>
            <a:ext cx="6303942" cy="323071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6" name="Εικόνα 5">
            <a:extLst>
              <a:ext uri="{FF2B5EF4-FFF2-40B4-BE49-F238E27FC236}">
                <a16:creationId xmlns:a16="http://schemas.microsoft.com/office/drawing/2014/main" id="{F66D01DB-B192-77AA-A92D-9749F6523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2479256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Ανάγνωση</a:t>
            </a:r>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4"/>
            <a:ext cx="3409406" cy="3743303"/>
          </a:xfrm>
        </p:spPr>
        <p:txBody>
          <a:bodyPr>
            <a:normAutofit/>
          </a:bodyPr>
          <a:lstStyle/>
          <a:p>
            <a:r>
              <a:rPr lang="el-GR" sz="2400" dirty="0"/>
              <a:t>Στην προβολή της ανάγνωσης προσφέρονται επιλογές, όπως πλοήγηση μέσω περιεχομένων, προσθήκη σελιδοδεικτών, και αλλαγή της μορφοποίησης του περιβάλλοντος ανάγνωσης.</a:t>
            </a:r>
          </a:p>
        </p:txBody>
      </p:sp>
      <p:sp>
        <p:nvSpPr>
          <p:cNvPr id="18" name="Freeform: Shape 5">
            <a:extLst>
              <a:ext uri="{FF2B5EF4-FFF2-40B4-BE49-F238E27FC236}">
                <a16:creationId xmlns:a16="http://schemas.microsoft.com/office/drawing/2014/main" id="{0BC31F1E-5FD1-F8A9-F7A9-4D09CC9DAF2A}"/>
              </a:ext>
              <a:ext uri="{C183D7F6-B498-43B3-948B-1728B52AA6E4}">
                <adec:decorative xmlns:adec="http://schemas.microsoft.com/office/drawing/2017/decorative" val="1"/>
              </a:ext>
            </a:extLst>
          </p:cNvPr>
          <p:cNvSpPr/>
          <p:nvPr/>
        </p:nvSpPr>
        <p:spPr>
          <a:xfrm>
            <a:off x="10153127" y="538486"/>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1631BB5C-FA99-5853-A14D-B23FA4F6679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926563" y="2785350"/>
            <a:ext cx="7041924" cy="2233153"/>
          </a:xfrm>
          <a:prstGeom prst="rect">
            <a:avLst/>
          </a:prstGeom>
        </p:spPr>
      </p:pic>
      <p:pic>
        <p:nvPicPr>
          <p:cNvPr id="6" name="Εικόνα 5">
            <a:extLst>
              <a:ext uri="{FF2B5EF4-FFF2-40B4-BE49-F238E27FC236}">
                <a16:creationId xmlns:a16="http://schemas.microsoft.com/office/drawing/2014/main" id="{3535615E-9B1F-B5E8-AA9B-02D0AEE6483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2896064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30E57E-40FA-B0DC-2353-1F1BB09F2E17}"/>
              </a:ext>
            </a:extLst>
          </p:cNvPr>
          <p:cNvSpPr>
            <a:spLocks noGrp="1"/>
          </p:cNvSpPr>
          <p:nvPr>
            <p:ph type="title"/>
          </p:nvPr>
        </p:nvSpPr>
        <p:spPr/>
        <p:txBody>
          <a:bodyPr/>
          <a:lstStyle/>
          <a:p>
            <a:r>
              <a:rPr lang="el-GR" dirty="0"/>
              <a:t>Πλοήγηση – Πίνακας Περιεχομένων</a:t>
            </a:r>
          </a:p>
        </p:txBody>
      </p:sp>
      <p:sp>
        <p:nvSpPr>
          <p:cNvPr id="3" name="Θέση περιεχομένου 2">
            <a:extLst>
              <a:ext uri="{FF2B5EF4-FFF2-40B4-BE49-F238E27FC236}">
                <a16:creationId xmlns:a16="http://schemas.microsoft.com/office/drawing/2014/main" id="{62F148A4-02F5-23CC-6C6B-1F270B124C01}"/>
              </a:ext>
            </a:extLst>
          </p:cNvPr>
          <p:cNvSpPr>
            <a:spLocks noGrp="1"/>
          </p:cNvSpPr>
          <p:nvPr>
            <p:ph idx="1"/>
          </p:nvPr>
        </p:nvSpPr>
        <p:spPr>
          <a:xfrm>
            <a:off x="1097279" y="1845734"/>
            <a:ext cx="5779381" cy="3612386"/>
          </a:xfrm>
        </p:spPr>
        <p:txBody>
          <a:bodyPr>
            <a:normAutofit fontScale="92500" lnSpcReduction="10000"/>
          </a:bodyPr>
          <a:lstStyle/>
          <a:p>
            <a:r>
              <a:rPr lang="el-GR" dirty="0"/>
              <a:t>Ο πίνακας περιεχομένων αντιπροσωπεύει την δομή του βιβλίου. Οι τίτλοι πρώτου επιπέδου υποδεικνύονται χωρίς περιθώριο, αυτοί</a:t>
            </a:r>
            <a:r>
              <a:rPr lang="en-US" dirty="0"/>
              <a:t> </a:t>
            </a:r>
            <a:r>
              <a:rPr lang="el-GR" dirty="0"/>
              <a:t>που περιέχουν </a:t>
            </a:r>
            <a:r>
              <a:rPr lang="el-GR" dirty="0" err="1"/>
              <a:t>υποεπικεφαλίδες</a:t>
            </a:r>
            <a:r>
              <a:rPr lang="el-GR" dirty="0"/>
              <a:t> παρουσιάζονται με ανοιχτό γκρι φόντο. Οι επικεφαλίδες ανάλογα με το επίπεδό τους μετατοπίζονται από το περιθώριο προς τα δεξιά και η κάθετη γραμμή στα αριστερά καθιστά εύκολο στον χρήστη να γνωρίζει σε ποιο επίπεδο επικεφαλίδας ανήκουν.</a:t>
            </a:r>
          </a:p>
          <a:p>
            <a:endParaRPr lang="el-GR" dirty="0"/>
          </a:p>
          <a:p>
            <a:r>
              <a:rPr lang="el-GR" dirty="0"/>
              <a:t>Συντόμευση πληκτρολογίου: </a:t>
            </a:r>
            <a:r>
              <a:rPr lang="en-US" b="1" dirty="0"/>
              <a:t>Ctrl +</a:t>
            </a:r>
            <a:r>
              <a:rPr lang="en-US" b="1" dirty="0" err="1"/>
              <a:t>Shift+N</a:t>
            </a:r>
            <a:endParaRPr lang="el-GR" b="1" dirty="0"/>
          </a:p>
          <a:p>
            <a:r>
              <a:rPr lang="el-GR" dirty="0"/>
              <a:t>Πλοήγηση σε επόμενο κεφάλαιο: </a:t>
            </a:r>
            <a:r>
              <a:rPr lang="en-US" b="1" dirty="0" err="1"/>
              <a:t>Shift+Ctrl+Alt</a:t>
            </a:r>
            <a:r>
              <a:rPr lang="en-US" b="1" dirty="0"/>
              <a:t>+</a:t>
            </a:r>
            <a:r>
              <a:rPr lang="el-GR" b="1" dirty="0"/>
              <a:t>δεξί βέλος</a:t>
            </a:r>
          </a:p>
        </p:txBody>
      </p:sp>
      <p:pic>
        <p:nvPicPr>
          <p:cNvPr id="23" name="Εικόνα 22" descr="Στιγμιότυπο από τον πίνακα περιεχομένου ενός βιβλίου παραδείγματος">
            <a:extLst>
              <a:ext uri="{FF2B5EF4-FFF2-40B4-BE49-F238E27FC236}">
                <a16:creationId xmlns:a16="http://schemas.microsoft.com/office/drawing/2014/main" id="{63FCD3FA-FB08-D51C-1EC9-79F40BD0F055}"/>
              </a:ext>
            </a:extLst>
          </p:cNvPr>
          <p:cNvPicPr>
            <a:picLocks noChangeAspect="1"/>
          </p:cNvPicPr>
          <p:nvPr/>
        </p:nvPicPr>
        <p:blipFill>
          <a:blip r:embed="rId2"/>
          <a:stretch>
            <a:fillRect/>
          </a:stretch>
        </p:blipFill>
        <p:spPr>
          <a:xfrm>
            <a:off x="7165254" y="1845734"/>
            <a:ext cx="3047525" cy="4519636"/>
          </a:xfrm>
          <a:prstGeom prst="rect">
            <a:avLst/>
          </a:prstGeom>
        </p:spPr>
      </p:pic>
      <p:sp>
        <p:nvSpPr>
          <p:cNvPr id="18" name="Freeform: Shape 5">
            <a:extLst>
              <a:ext uri="{FF2B5EF4-FFF2-40B4-BE49-F238E27FC236}">
                <a16:creationId xmlns:a16="http://schemas.microsoft.com/office/drawing/2014/main" id="{B098BC81-2393-5C32-7AE2-618BC17FC20C}"/>
              </a:ext>
              <a:ext uri="{C183D7F6-B498-43B3-948B-1728B52AA6E4}">
                <adec:decorative xmlns:adec="http://schemas.microsoft.com/office/drawing/2017/decorative" val="1"/>
              </a:ext>
            </a:extLst>
          </p:cNvPr>
          <p:cNvSpPr/>
          <p:nvPr/>
        </p:nvSpPr>
        <p:spPr>
          <a:xfrm>
            <a:off x="10153127" y="492630"/>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4DCFE59A-1D19-0CEF-07D4-A61D8290106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3643482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30E57E-40FA-B0DC-2353-1F1BB09F2E17}"/>
              </a:ext>
            </a:extLst>
          </p:cNvPr>
          <p:cNvSpPr>
            <a:spLocks noGrp="1"/>
          </p:cNvSpPr>
          <p:nvPr>
            <p:ph type="title"/>
          </p:nvPr>
        </p:nvSpPr>
        <p:spPr/>
        <p:txBody>
          <a:bodyPr/>
          <a:lstStyle/>
          <a:p>
            <a:r>
              <a:rPr lang="el-GR" dirty="0"/>
              <a:t>Πλοήγηση </a:t>
            </a:r>
            <a:r>
              <a:rPr lang="en-US" dirty="0"/>
              <a:t>- </a:t>
            </a:r>
            <a:r>
              <a:rPr lang="el-GR" dirty="0" err="1"/>
              <a:t>σελιδαρίθμηση</a:t>
            </a:r>
            <a:endParaRPr lang="el-GR" dirty="0"/>
          </a:p>
        </p:txBody>
      </p:sp>
      <p:sp>
        <p:nvSpPr>
          <p:cNvPr id="3" name="Θέση περιεχομένου 2">
            <a:extLst>
              <a:ext uri="{FF2B5EF4-FFF2-40B4-BE49-F238E27FC236}">
                <a16:creationId xmlns:a16="http://schemas.microsoft.com/office/drawing/2014/main" id="{62F148A4-02F5-23CC-6C6B-1F270B124C01}"/>
              </a:ext>
            </a:extLst>
          </p:cNvPr>
          <p:cNvSpPr>
            <a:spLocks noGrp="1"/>
          </p:cNvSpPr>
          <p:nvPr>
            <p:ph idx="1"/>
          </p:nvPr>
        </p:nvSpPr>
        <p:spPr>
          <a:xfrm>
            <a:off x="1097280" y="1845734"/>
            <a:ext cx="5831421" cy="4479652"/>
          </a:xfrm>
        </p:spPr>
        <p:txBody>
          <a:bodyPr/>
          <a:lstStyle/>
          <a:p>
            <a:r>
              <a:rPr lang="el-GR" dirty="0"/>
              <a:t>Τα ψηφιακά βιβλία μπορούν να έχουν </a:t>
            </a:r>
            <a:r>
              <a:rPr lang="el-GR" dirty="0" err="1"/>
              <a:t>σελιδαρίθμηση</a:t>
            </a:r>
            <a:r>
              <a:rPr lang="el-GR" dirty="0"/>
              <a:t> που επιτρέπει την αντιστοιχία με τη αρίθμηση του έντυπου βιβλίου. Το </a:t>
            </a:r>
            <a:r>
              <a:rPr lang="en-US" dirty="0"/>
              <a:t>Thorium </a:t>
            </a:r>
            <a:r>
              <a:rPr lang="el-GR" dirty="0"/>
              <a:t>διαθέτει την επιλογή πλοήγησης μέσω </a:t>
            </a:r>
            <a:r>
              <a:rPr lang="el-GR" dirty="0" err="1"/>
              <a:t>σελιδαρίθμησης</a:t>
            </a:r>
            <a:endParaRPr lang="el-GR" dirty="0"/>
          </a:p>
          <a:p>
            <a:endParaRPr lang="el-GR" dirty="0"/>
          </a:p>
          <a:p>
            <a:r>
              <a:rPr lang="el-GR" dirty="0"/>
              <a:t>Συντόμευση πληκτρολογίου: </a:t>
            </a:r>
            <a:r>
              <a:rPr lang="el-GR" b="1" dirty="0" err="1"/>
              <a:t>Ctrl</a:t>
            </a:r>
            <a:r>
              <a:rPr lang="el-GR" b="1" dirty="0"/>
              <a:t> + </a:t>
            </a:r>
            <a:r>
              <a:rPr lang="el-GR" b="1" dirty="0" err="1"/>
              <a:t>Shift</a:t>
            </a:r>
            <a:r>
              <a:rPr lang="el-GR" b="1" dirty="0"/>
              <a:t> + P</a:t>
            </a:r>
          </a:p>
        </p:txBody>
      </p:sp>
      <p:pic>
        <p:nvPicPr>
          <p:cNvPr id="21" name="Εικόνα 20" descr="Στιγμιότυπο από παράδειγμα πλοήγησης με την χρήση σελιδαρίθμησης">
            <a:extLst>
              <a:ext uri="{FF2B5EF4-FFF2-40B4-BE49-F238E27FC236}">
                <a16:creationId xmlns:a16="http://schemas.microsoft.com/office/drawing/2014/main" id="{118FB37B-11B4-DA61-E3C0-B1969B85408A}"/>
              </a:ext>
            </a:extLst>
          </p:cNvPr>
          <p:cNvPicPr>
            <a:picLocks noChangeAspect="1"/>
          </p:cNvPicPr>
          <p:nvPr/>
        </p:nvPicPr>
        <p:blipFill>
          <a:blip r:embed="rId2"/>
          <a:stretch>
            <a:fillRect/>
          </a:stretch>
        </p:blipFill>
        <p:spPr>
          <a:xfrm>
            <a:off x="7441998" y="1958904"/>
            <a:ext cx="3579809" cy="4253311"/>
          </a:xfrm>
          <a:prstGeom prst="rect">
            <a:avLst/>
          </a:prstGeom>
        </p:spPr>
      </p:pic>
      <p:sp>
        <p:nvSpPr>
          <p:cNvPr id="18" name="Freeform: Shape 5">
            <a:extLst>
              <a:ext uri="{FF2B5EF4-FFF2-40B4-BE49-F238E27FC236}">
                <a16:creationId xmlns:a16="http://schemas.microsoft.com/office/drawing/2014/main" id="{8D47F89A-371B-0BAD-928C-60F4AAF94EDA}"/>
              </a:ext>
              <a:ext uri="{C183D7F6-B498-43B3-948B-1728B52AA6E4}">
                <adec:decorative xmlns:adec="http://schemas.microsoft.com/office/drawing/2017/decorative" val="1"/>
              </a:ext>
            </a:extLst>
          </p:cNvPr>
          <p:cNvSpPr/>
          <p:nvPr/>
        </p:nvSpPr>
        <p:spPr>
          <a:xfrm>
            <a:off x="10092167" y="473171"/>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8D8FD3F6-FCA4-2144-475B-1553A25DF72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1315341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Αναφορά θέσης</a:t>
            </a:r>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2045010"/>
            <a:ext cx="4998720" cy="3499264"/>
          </a:xfrm>
        </p:spPr>
        <p:txBody>
          <a:bodyPr>
            <a:normAutofit/>
          </a:bodyPr>
          <a:lstStyle/>
          <a:p>
            <a:pPr>
              <a:buFont typeface="Wingdings" panose="05000000000000000000" pitchFamily="2" charset="2"/>
              <a:buChar char="Ø"/>
            </a:pPr>
            <a:r>
              <a:rPr lang="el-GR" dirty="0"/>
              <a:t>Η συντόμευση πληκτρολογίου </a:t>
            </a:r>
            <a:r>
              <a:rPr lang="el-GR" b="1" dirty="0" err="1"/>
              <a:t>Shift</a:t>
            </a:r>
            <a:r>
              <a:rPr lang="el-GR" b="1" dirty="0"/>
              <a:t> + </a:t>
            </a:r>
            <a:r>
              <a:rPr lang="el-GR" b="1" dirty="0" err="1"/>
              <a:t>Ctrl</a:t>
            </a:r>
            <a:r>
              <a:rPr lang="el-GR" b="1" dirty="0"/>
              <a:t> + </a:t>
            </a:r>
            <a:r>
              <a:rPr lang="en-US" b="1" dirty="0"/>
              <a:t>K </a:t>
            </a:r>
            <a:r>
              <a:rPr lang="el-GR" dirty="0"/>
              <a:t>επιτρέπει τη γρήγορη αναφορά της θέσης ανάγνωσης στο έγγραφο.</a:t>
            </a:r>
          </a:p>
          <a:p>
            <a:pPr>
              <a:buFont typeface="Wingdings" panose="05000000000000000000" pitchFamily="2" charset="2"/>
              <a:buChar char="Ø"/>
            </a:pPr>
            <a:r>
              <a:rPr lang="el-GR" dirty="0"/>
              <a:t> Αυτή η πληροφορία θα εμφανιστεί στην περιοχή ειδοποιήσεων στο κάτω αριστερό μέρος του περιβάλλοντος του </a:t>
            </a:r>
            <a:r>
              <a:rPr lang="en-US" dirty="0"/>
              <a:t>Thorium </a:t>
            </a:r>
            <a:r>
              <a:rPr lang="el-GR" dirty="0"/>
              <a:t>και</a:t>
            </a:r>
            <a:r>
              <a:rPr lang="en-US" dirty="0"/>
              <a:t> </a:t>
            </a:r>
            <a:r>
              <a:rPr lang="el-GR" dirty="0"/>
              <a:t>είναι δυνατόν να διαβαστεί από ένα πρόγραμμα ανάγνωσης οθόνης.</a:t>
            </a:r>
          </a:p>
        </p:txBody>
      </p:sp>
      <p:pic>
        <p:nvPicPr>
          <p:cNvPr id="21" name="Εικόνα 20" descr="Στιγμιότυπο από παράδειγμα αναφοράς θέσεως">
            <a:extLst>
              <a:ext uri="{FF2B5EF4-FFF2-40B4-BE49-F238E27FC236}">
                <a16:creationId xmlns:a16="http://schemas.microsoft.com/office/drawing/2014/main" id="{4097C61F-07A4-918C-C96B-72D876FD0258}"/>
              </a:ext>
            </a:extLst>
          </p:cNvPr>
          <p:cNvPicPr>
            <a:picLocks noChangeAspect="1"/>
          </p:cNvPicPr>
          <p:nvPr/>
        </p:nvPicPr>
        <p:blipFill>
          <a:blip r:embed="rId2"/>
          <a:stretch>
            <a:fillRect/>
          </a:stretch>
        </p:blipFill>
        <p:spPr>
          <a:xfrm>
            <a:off x="6687165" y="2619074"/>
            <a:ext cx="5072898" cy="2501567"/>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8" name="Freeform: Shape 5">
            <a:extLst>
              <a:ext uri="{FF2B5EF4-FFF2-40B4-BE49-F238E27FC236}">
                <a16:creationId xmlns:a16="http://schemas.microsoft.com/office/drawing/2014/main" id="{8EFF12DC-C9A8-7162-831D-1602CAF101C9}"/>
              </a:ext>
              <a:ext uri="{C183D7F6-B498-43B3-948B-1728B52AA6E4}">
                <adec:decorative xmlns:adec="http://schemas.microsoft.com/office/drawing/2017/decorative" val="1"/>
              </a:ext>
            </a:extLst>
          </p:cNvPr>
          <p:cNvSpPr/>
          <p:nvPr/>
        </p:nvSpPr>
        <p:spPr>
          <a:xfrm>
            <a:off x="10092167" y="589211"/>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FC76AB5A-47DC-F76B-E5F5-72AA063CD2E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1498949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Προσθήκη Σελιδοδεικτών</a:t>
            </a:r>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4"/>
            <a:ext cx="5821994" cy="4489078"/>
          </a:xfrm>
        </p:spPr>
        <p:txBody>
          <a:bodyPr>
            <a:normAutofit lnSpcReduction="10000"/>
          </a:bodyPr>
          <a:lstStyle/>
          <a:p>
            <a:pPr>
              <a:buFont typeface="Wingdings" panose="05000000000000000000" pitchFamily="2" charset="2"/>
              <a:buChar char="Ø"/>
            </a:pPr>
            <a:r>
              <a:rPr lang="el-GR" dirty="0"/>
              <a:t>Ένας σελιδοδείκτης μπορεί να είναι ένα σταθερό σημείο ή μια επιλογή κειμένου. Μόνο ένας σελιδοδείκτης σταθερού σημείου είναι δυνατό</a:t>
            </a:r>
            <a:r>
              <a:rPr lang="en-US" dirty="0"/>
              <a:t> </a:t>
            </a:r>
            <a:r>
              <a:rPr lang="el-GR" dirty="0"/>
              <a:t>να προστεθεί ανά σελίδα, αλλά ο χρήστης μπορεί να τοποθετήσει όσους σελιδοδείκτες με επιλογή κειμένου επιθυμεί.</a:t>
            </a:r>
          </a:p>
          <a:p>
            <a:pPr>
              <a:buFont typeface="Wingdings" panose="05000000000000000000" pitchFamily="2" charset="2"/>
              <a:buChar char="Ø"/>
            </a:pPr>
            <a:r>
              <a:rPr lang="el-GR" dirty="0"/>
              <a:t>Όταν προσθέτετε έναν σελιδοδείκτη, εμφανίζεται μια ειδοποίηση που σας ενημερώνει ότι ο σελιδοδείκτης προστέθηκε. Ο αριθμός δίπλα στο όνομα υποδεικνύει τον συνολικό αριθμό Σελιδοδεικτών στο Βιβλίο μετά από αυτήν την ενέργεια. </a:t>
            </a:r>
          </a:p>
          <a:p>
            <a:pPr>
              <a:buFont typeface="Wingdings" panose="05000000000000000000" pitchFamily="2" charset="2"/>
              <a:buChar char="Ø"/>
            </a:pPr>
            <a:r>
              <a:rPr lang="el-GR" dirty="0"/>
              <a:t>Τρόπος εισαγωγής σελιδοδείκτη: επιλέξτε το κείμενο που θέλετε να επισημάνετε και πατήστε το κουμπί «σελιδοδείκτη» ή το συνδυασμό πλήκτρων </a:t>
            </a:r>
            <a:r>
              <a:rPr lang="el-GR" b="1" dirty="0" err="1"/>
              <a:t>Ctrl</a:t>
            </a:r>
            <a:r>
              <a:rPr lang="el-GR" b="1" dirty="0"/>
              <a:t> + B. </a:t>
            </a:r>
            <a:r>
              <a:rPr lang="el-GR" dirty="0"/>
              <a:t>Εάν δεν έχει επιλεγεί κείμενο, θα επισημανθεί ολόκληρης η σελίδα.</a:t>
            </a:r>
          </a:p>
        </p:txBody>
      </p:sp>
      <p:pic>
        <p:nvPicPr>
          <p:cNvPr id="19" name="Εικόνα 18" descr="Στιγμιότυπο από παράδειγμα ειδοποίησης προσθήκης σελιδοδεικτών">
            <a:extLst>
              <a:ext uri="{FF2B5EF4-FFF2-40B4-BE49-F238E27FC236}">
                <a16:creationId xmlns:a16="http://schemas.microsoft.com/office/drawing/2014/main" id="{18E76DB9-0BBA-CD93-E848-1879F7DE23CD}"/>
              </a:ext>
            </a:extLst>
          </p:cNvPr>
          <p:cNvPicPr>
            <a:picLocks noChangeAspect="1"/>
          </p:cNvPicPr>
          <p:nvPr/>
        </p:nvPicPr>
        <p:blipFill>
          <a:blip r:embed="rId2"/>
          <a:stretch>
            <a:fillRect/>
          </a:stretch>
        </p:blipFill>
        <p:spPr>
          <a:xfrm>
            <a:off x="7241294" y="3254097"/>
            <a:ext cx="4525006" cy="1581371"/>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sp>
        <p:nvSpPr>
          <p:cNvPr id="18" name="Freeform: Shape 5">
            <a:extLst>
              <a:ext uri="{FF2B5EF4-FFF2-40B4-BE49-F238E27FC236}">
                <a16:creationId xmlns:a16="http://schemas.microsoft.com/office/drawing/2014/main" id="{4C376A9E-DEFB-3AA9-881C-52062F810322}"/>
              </a:ext>
              <a:ext uri="{C183D7F6-B498-43B3-948B-1728B52AA6E4}">
                <adec:decorative xmlns:adec="http://schemas.microsoft.com/office/drawing/2017/decorative" val="1"/>
              </a:ext>
            </a:extLst>
          </p:cNvPr>
          <p:cNvSpPr/>
          <p:nvPr/>
        </p:nvSpPr>
        <p:spPr>
          <a:xfrm>
            <a:off x="10092167" y="585138"/>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0CDEFA71-AB33-A1BC-86D3-D995EC0EFA1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1169468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Επεξεργασία Σελιδοδεικτών</a:t>
            </a:r>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4"/>
            <a:ext cx="6085945" cy="4008311"/>
          </a:xfrm>
        </p:spPr>
        <p:txBody>
          <a:bodyPr/>
          <a:lstStyle/>
          <a:p>
            <a:pPr marL="0" indent="0">
              <a:buNone/>
            </a:pPr>
            <a:endParaRPr lang="el-GR" dirty="0"/>
          </a:p>
          <a:p>
            <a:pPr>
              <a:buFont typeface="Wingdings" panose="05000000000000000000" pitchFamily="2" charset="2"/>
              <a:buChar char="Ø"/>
            </a:pPr>
            <a:r>
              <a:rPr lang="el-GR" dirty="0"/>
              <a:t>Υπάρχει η δυνατότητα ο χρήστης να αλλάξει το όνομα κάθε σελιδοδείκτη, να διαγράψει σελιδοδείκτες και να </a:t>
            </a:r>
            <a:r>
              <a:rPr lang="el-GR" dirty="0" err="1"/>
              <a:t>πλοηγηθεί</a:t>
            </a:r>
            <a:r>
              <a:rPr lang="el-GR" dirty="0"/>
              <a:t> μεταξύ σελιδοδεικτών πατώντας </a:t>
            </a:r>
            <a:r>
              <a:rPr lang="el-GR" dirty="0" err="1"/>
              <a:t>Enter</a:t>
            </a:r>
            <a:r>
              <a:rPr lang="el-GR" dirty="0"/>
              <a:t>. </a:t>
            </a:r>
          </a:p>
          <a:p>
            <a:pPr>
              <a:buFont typeface="Wingdings" panose="05000000000000000000" pitchFamily="2" charset="2"/>
              <a:buChar char="Ø"/>
            </a:pPr>
            <a:r>
              <a:rPr lang="el-GR" dirty="0"/>
              <a:t>Πατήστε το κουμπί πλοήγησης (</a:t>
            </a:r>
            <a:r>
              <a:rPr lang="el-GR" dirty="0" err="1"/>
              <a:t>Ctrl</a:t>
            </a:r>
            <a:r>
              <a:rPr lang="el-GR" dirty="0"/>
              <a:t> + N) και μετά το κουμπί</a:t>
            </a:r>
            <a:r>
              <a:rPr lang="en-US" dirty="0"/>
              <a:t> Bookmarks</a:t>
            </a:r>
            <a:r>
              <a:rPr lang="el-GR" dirty="0"/>
              <a:t>.</a:t>
            </a:r>
          </a:p>
          <a:p>
            <a:endParaRPr lang="el-GR" dirty="0"/>
          </a:p>
        </p:txBody>
      </p:sp>
      <p:sp>
        <p:nvSpPr>
          <p:cNvPr id="18" name="Freeform: Shape 5">
            <a:extLst>
              <a:ext uri="{FF2B5EF4-FFF2-40B4-BE49-F238E27FC236}">
                <a16:creationId xmlns:a16="http://schemas.microsoft.com/office/drawing/2014/main" id="{BAD44944-8378-9681-580A-1FF2DCFEBFCF}"/>
              </a:ext>
              <a:ext uri="{C183D7F6-B498-43B3-948B-1728B52AA6E4}">
                <adec:decorative xmlns:adec="http://schemas.microsoft.com/office/drawing/2017/decorative" val="1"/>
              </a:ext>
            </a:extLst>
          </p:cNvPr>
          <p:cNvSpPr/>
          <p:nvPr/>
        </p:nvSpPr>
        <p:spPr>
          <a:xfrm>
            <a:off x="10153127" y="632985"/>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19" name="Εικόνα 18" descr="Στιγμιότυπο επεξεργασίας σελιδοδεικτών">
            <a:extLst>
              <a:ext uri="{FF2B5EF4-FFF2-40B4-BE49-F238E27FC236}">
                <a16:creationId xmlns:a16="http://schemas.microsoft.com/office/drawing/2014/main" id="{C0D11E3E-FC26-139C-1063-49A94DD5D426}"/>
              </a:ext>
            </a:extLst>
          </p:cNvPr>
          <p:cNvPicPr>
            <a:picLocks noChangeAspect="1"/>
          </p:cNvPicPr>
          <p:nvPr/>
        </p:nvPicPr>
        <p:blipFill>
          <a:blip r:embed="rId2"/>
          <a:stretch>
            <a:fillRect/>
          </a:stretch>
        </p:blipFill>
        <p:spPr>
          <a:xfrm>
            <a:off x="7884871" y="1815332"/>
            <a:ext cx="2592243" cy="4379281"/>
          </a:xfrm>
          <a:prstGeom prst="rect">
            <a:avLst/>
          </a:prstGeom>
        </p:spPr>
      </p:pic>
      <p:pic>
        <p:nvPicPr>
          <p:cNvPr id="5" name="Εικόνα 4">
            <a:extLst>
              <a:ext uri="{FF2B5EF4-FFF2-40B4-BE49-F238E27FC236}">
                <a16:creationId xmlns:a16="http://schemas.microsoft.com/office/drawing/2014/main" id="{512BF271-0A2E-E69E-1B5C-3ACB9F0C567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421839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Αναζήτηση στο κείμενο</a:t>
            </a:r>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627204" y="1926443"/>
            <a:ext cx="5468795" cy="3880315"/>
          </a:xfrm>
        </p:spPr>
        <p:txBody>
          <a:bodyPr>
            <a:normAutofit fontScale="92500" lnSpcReduction="10000"/>
          </a:bodyPr>
          <a:lstStyle/>
          <a:p>
            <a:pPr>
              <a:buFont typeface="Wingdings" panose="05000000000000000000" pitchFamily="2" charset="2"/>
              <a:buChar char="Ø"/>
            </a:pPr>
            <a:r>
              <a:rPr lang="el-GR" dirty="0"/>
              <a:t>  Συντόμευση Πληκτρολογίου </a:t>
            </a:r>
            <a:r>
              <a:rPr lang="el-GR" b="1" dirty="0" err="1"/>
              <a:t>Ctrl</a:t>
            </a:r>
            <a:r>
              <a:rPr lang="el-GR" b="1" dirty="0"/>
              <a:t> + F </a:t>
            </a:r>
          </a:p>
          <a:p>
            <a:pPr>
              <a:buFont typeface="Wingdings" panose="05000000000000000000" pitchFamily="2" charset="2"/>
              <a:buChar char="Ø"/>
            </a:pPr>
            <a:r>
              <a:rPr lang="el-GR" dirty="0"/>
              <a:t>Αφού ο χρήστης εισάγει τον όρο αναζήτησης, εμφανίζονται τα κουμπιά Πίσω και Επόμενο για πλοήγηση μεταξύ των εμφανίσεων. Ο αριθμός των αντιστοιχιών που θα βρεθούν είναι ένας σύνδεσμος που θα ανοίξει μια λίστα αποτελεσμάτων σε ένα πλαίσιο στα δεξιά. Κάθε αντιστοιχία που εμφανίζεται είναι επίσης ένας σύνδεσμος, με τον οποίο ο χρήστης μπορεί να μεταβεί στη θέση του βιβλίου όπου βρέθηκε η έκφραση που αναζητήθηκε.</a:t>
            </a:r>
          </a:p>
          <a:p>
            <a:pPr>
              <a:buFont typeface="Wingdings" panose="05000000000000000000" pitchFamily="2" charset="2"/>
              <a:buChar char="Ø"/>
            </a:pPr>
            <a:r>
              <a:rPr lang="el-GR" b="1" dirty="0"/>
              <a:t>Σημαντικό:</a:t>
            </a:r>
            <a:r>
              <a:rPr lang="el-GR" dirty="0"/>
              <a:t> η εκτέλεση μιας αναζήτησης και η πλοήγηση στα αποτελέσματα θα σας κάνει να χάσετε το σημείο ανάγνωσης που βρίσκεστε. Προτείνεται η   τοποθέτηση ενός σελιδοδείκτη στο αρχικό σημείο</a:t>
            </a:r>
          </a:p>
        </p:txBody>
      </p:sp>
      <p:pic>
        <p:nvPicPr>
          <p:cNvPr id="23" name="Εικόνα 22" descr="Στιγμιότυπο παραδείγματος αναζήτησης λέξεως στο κείμενο ενός βιβλίου">
            <a:extLst>
              <a:ext uri="{FF2B5EF4-FFF2-40B4-BE49-F238E27FC236}">
                <a16:creationId xmlns:a16="http://schemas.microsoft.com/office/drawing/2014/main" id="{DAAC7164-D94D-B187-1244-4FDCFE1002A4}"/>
              </a:ext>
            </a:extLst>
          </p:cNvPr>
          <p:cNvPicPr>
            <a:picLocks noChangeAspect="1"/>
          </p:cNvPicPr>
          <p:nvPr/>
        </p:nvPicPr>
        <p:blipFill>
          <a:blip r:embed="rId2"/>
          <a:stretch>
            <a:fillRect/>
          </a:stretch>
        </p:blipFill>
        <p:spPr>
          <a:xfrm>
            <a:off x="7069381" y="2153905"/>
            <a:ext cx="4086299" cy="3924935"/>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8" name="Freeform: Shape 5">
            <a:extLst>
              <a:ext uri="{FF2B5EF4-FFF2-40B4-BE49-F238E27FC236}">
                <a16:creationId xmlns:a16="http://schemas.microsoft.com/office/drawing/2014/main" id="{EF2DFFFC-D3CD-B5CB-509E-58B61352810C}"/>
              </a:ext>
              <a:ext uri="{C183D7F6-B498-43B3-948B-1728B52AA6E4}">
                <adec:decorative xmlns:adec="http://schemas.microsoft.com/office/drawing/2017/decorative" val="1"/>
              </a:ext>
            </a:extLst>
          </p:cNvPr>
          <p:cNvSpPr/>
          <p:nvPr/>
        </p:nvSpPr>
        <p:spPr>
          <a:xfrm>
            <a:off x="10092167" y="564899"/>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4EADC3E1-F30F-0D86-0864-A7AAC28AC7D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1659514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Ρυθμίσεις Ανάγνωσης - </a:t>
            </a:r>
            <a:r>
              <a:rPr lang="en-US" dirty="0"/>
              <a:t>Theme</a:t>
            </a:r>
            <a:endParaRPr lang="el-GR" dirty="0"/>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4"/>
            <a:ext cx="3889499" cy="3866910"/>
          </a:xfrm>
        </p:spPr>
        <p:txBody>
          <a:bodyPr/>
          <a:lstStyle/>
          <a:p>
            <a:pPr>
              <a:buFont typeface="Wingdings" panose="05000000000000000000" pitchFamily="2" charset="2"/>
              <a:buChar char="Ø"/>
            </a:pPr>
            <a:r>
              <a:rPr lang="el-GR" dirty="0"/>
              <a:t>Το χρώμα του φόντου μπορεί να αλλάξει χρησιμοποιώντας ένα από τα τρία διαθέσιμα θέματα - </a:t>
            </a:r>
            <a:r>
              <a:rPr lang="el-GR" dirty="0" err="1"/>
              <a:t>Neutral</a:t>
            </a:r>
            <a:r>
              <a:rPr lang="el-GR" dirty="0"/>
              <a:t>, </a:t>
            </a:r>
            <a:r>
              <a:rPr lang="el-GR" dirty="0" err="1"/>
              <a:t>Sepia</a:t>
            </a:r>
            <a:r>
              <a:rPr lang="el-GR" dirty="0"/>
              <a:t> και </a:t>
            </a:r>
            <a:r>
              <a:rPr lang="el-GR" dirty="0" err="1"/>
              <a:t>Night</a:t>
            </a:r>
            <a:r>
              <a:rPr lang="el-GR" dirty="0"/>
              <a:t>.</a:t>
            </a:r>
            <a:endParaRPr lang="en-US" dirty="0"/>
          </a:p>
          <a:p>
            <a:pPr>
              <a:buFont typeface="Wingdings" panose="05000000000000000000" pitchFamily="2" charset="2"/>
              <a:buChar char="Ø"/>
            </a:pPr>
            <a:endParaRPr lang="en-US" dirty="0"/>
          </a:p>
          <a:p>
            <a:pPr>
              <a:buFont typeface="Wingdings" panose="05000000000000000000" pitchFamily="2" charset="2"/>
              <a:buChar char="Ø"/>
            </a:pPr>
            <a:r>
              <a:rPr lang="el-GR" dirty="0"/>
              <a:t>Συντόμευση πληκτρολογίου για το μενού </a:t>
            </a:r>
            <a:r>
              <a:rPr lang="en-US" dirty="0"/>
              <a:t>Preferences (a</a:t>
            </a:r>
            <a:r>
              <a:rPr lang="en-US" sz="3200" dirty="0"/>
              <a:t>a</a:t>
            </a:r>
            <a:r>
              <a:rPr lang="en-US" dirty="0"/>
              <a:t>)</a:t>
            </a:r>
            <a:r>
              <a:rPr lang="el-GR" dirty="0"/>
              <a:t>: </a:t>
            </a:r>
            <a:r>
              <a:rPr lang="en-US" b="1" dirty="0" err="1"/>
              <a:t>Ctrl+S</a:t>
            </a:r>
            <a:endParaRPr lang="en-US" b="1" dirty="0"/>
          </a:p>
        </p:txBody>
      </p:sp>
      <p:pic>
        <p:nvPicPr>
          <p:cNvPr id="19" name="Εικόνα 18" descr="Στιγμιότυπο αλλαγής φόντου σε θέμα Night">
            <a:extLst>
              <a:ext uri="{FF2B5EF4-FFF2-40B4-BE49-F238E27FC236}">
                <a16:creationId xmlns:a16="http://schemas.microsoft.com/office/drawing/2014/main" id="{AC3C6DAB-4057-E7F9-5B1B-5B076D07E62B}"/>
              </a:ext>
            </a:extLst>
          </p:cNvPr>
          <p:cNvPicPr>
            <a:picLocks noChangeAspect="1"/>
          </p:cNvPicPr>
          <p:nvPr/>
        </p:nvPicPr>
        <p:blipFill>
          <a:blip r:embed="rId2"/>
          <a:stretch>
            <a:fillRect/>
          </a:stretch>
        </p:blipFill>
        <p:spPr>
          <a:xfrm>
            <a:off x="6096000" y="2180934"/>
            <a:ext cx="5804487" cy="3866910"/>
          </a:xfrm>
          <a:prstGeom prst="rect">
            <a:avLst/>
          </a:prstGeom>
        </p:spPr>
      </p:pic>
      <p:sp>
        <p:nvSpPr>
          <p:cNvPr id="18" name="Freeform: Shape 5">
            <a:extLst>
              <a:ext uri="{FF2B5EF4-FFF2-40B4-BE49-F238E27FC236}">
                <a16:creationId xmlns:a16="http://schemas.microsoft.com/office/drawing/2014/main" id="{E0920147-C259-056A-74B1-587856B37A77}"/>
              </a:ext>
              <a:ext uri="{C183D7F6-B498-43B3-948B-1728B52AA6E4}">
                <adec:decorative xmlns:adec="http://schemas.microsoft.com/office/drawing/2017/decorative" val="1"/>
              </a:ext>
            </a:extLst>
          </p:cNvPr>
          <p:cNvSpPr/>
          <p:nvPr/>
        </p:nvSpPr>
        <p:spPr>
          <a:xfrm>
            <a:off x="10019255" y="591928"/>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E85760E8-3F4F-E779-B412-D868FA9224D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4249766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Επιλογή Γραμματοσειράς</a:t>
            </a:r>
            <a:r>
              <a:rPr lang="en-US" dirty="0"/>
              <a:t>- Text</a:t>
            </a:r>
            <a:endParaRPr lang="el-GR" dirty="0"/>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4"/>
            <a:ext cx="6091460" cy="4165960"/>
          </a:xfrm>
        </p:spPr>
        <p:txBody>
          <a:bodyPr/>
          <a:lstStyle/>
          <a:p>
            <a:pPr>
              <a:buFont typeface="Wingdings" panose="05000000000000000000" pitchFamily="2" charset="2"/>
              <a:buChar char="Ø"/>
            </a:pPr>
            <a:r>
              <a:rPr lang="el-GR" dirty="0"/>
              <a:t>Ο χρήστης μπορεί να μειώσει ή να αυξήσει το μέγεθος της γραμματοσειράς από την γραμμή ολίσθησης</a:t>
            </a:r>
            <a:r>
              <a:rPr lang="en-US" dirty="0"/>
              <a:t>.</a:t>
            </a:r>
          </a:p>
          <a:p>
            <a:pPr>
              <a:buFont typeface="Wingdings" panose="05000000000000000000" pitchFamily="2" charset="2"/>
              <a:buChar char="Ø"/>
            </a:pPr>
            <a:r>
              <a:rPr lang="el-GR" dirty="0"/>
              <a:t>Υπάρχουν οχτώ διαθέσιμες επιλογές (Προεπιλογή,</a:t>
            </a:r>
            <a:r>
              <a:rPr lang="en-US" dirty="0"/>
              <a:t>Old Style</a:t>
            </a:r>
            <a:r>
              <a:rPr lang="el-GR" dirty="0"/>
              <a:t>, </a:t>
            </a:r>
            <a:r>
              <a:rPr lang="en-US" dirty="0"/>
              <a:t>Modern</a:t>
            </a:r>
            <a:r>
              <a:rPr lang="el-GR" dirty="0"/>
              <a:t>, </a:t>
            </a:r>
            <a:r>
              <a:rPr lang="el-GR" dirty="0" err="1"/>
              <a:t>Sans</a:t>
            </a:r>
            <a:r>
              <a:rPr lang="el-GR" dirty="0"/>
              <a:t>, </a:t>
            </a:r>
            <a:r>
              <a:rPr lang="el-GR" dirty="0" err="1"/>
              <a:t>Humanist</a:t>
            </a:r>
            <a:r>
              <a:rPr lang="el-GR" dirty="0"/>
              <a:t>, </a:t>
            </a:r>
            <a:r>
              <a:rPr lang="el-GR" dirty="0" err="1"/>
              <a:t>Readable</a:t>
            </a:r>
            <a:r>
              <a:rPr lang="el-GR" dirty="0"/>
              <a:t> (Δυσλεξία), </a:t>
            </a:r>
            <a:r>
              <a:rPr lang="el-GR" dirty="0" err="1"/>
              <a:t>Dualspace</a:t>
            </a:r>
            <a:r>
              <a:rPr lang="el-GR" dirty="0"/>
              <a:t> και </a:t>
            </a:r>
            <a:r>
              <a:rPr lang="el-GR" dirty="0" err="1"/>
              <a:t>Monospace</a:t>
            </a:r>
            <a:r>
              <a:rPr lang="el-GR" dirty="0"/>
              <a:t>.</a:t>
            </a:r>
            <a:endParaRPr lang="en-US" dirty="0"/>
          </a:p>
          <a:p>
            <a:pPr>
              <a:buFont typeface="Wingdings" panose="05000000000000000000" pitchFamily="2" charset="2"/>
              <a:buChar char="Ø"/>
            </a:pPr>
            <a:r>
              <a:rPr lang="el-GR" dirty="0"/>
              <a:t>Όμως υπάρχει η δυνατότητα και εισαγωγής επιπλέον γραμματοσειρών. Επιλέγοντας το πλήκτρο με τις τρεις τελείες (...) μπορείτε να εισάγετε το όνομα της γραμματοσειράς που θέλετε να χρησιμοποιήσετε. Για να γίνει αυτό, η γραμματοσειρά πρέπει να υπάρχει στο λειτουργικό σας σύστημα και πρέπει να γνωρίζετε το ακριβές όνομά της όπως έχει οριστεί για το λειτουργικό σύστημα, για παράδειγμα </a:t>
            </a:r>
            <a:r>
              <a:rPr lang="en-US" dirty="0"/>
              <a:t>Arial.</a:t>
            </a:r>
            <a:endParaRPr lang="el-GR" dirty="0"/>
          </a:p>
        </p:txBody>
      </p:sp>
      <p:pic>
        <p:nvPicPr>
          <p:cNvPr id="19" name="Εικόνα 18" descr="Στιγμιότυπο επεξεργασίας γραμματοσειράς">
            <a:extLst>
              <a:ext uri="{FF2B5EF4-FFF2-40B4-BE49-F238E27FC236}">
                <a16:creationId xmlns:a16="http://schemas.microsoft.com/office/drawing/2014/main" id="{691FB4D0-EDB9-0802-BF7E-95BD394A5CF1}"/>
              </a:ext>
            </a:extLst>
          </p:cNvPr>
          <p:cNvPicPr>
            <a:picLocks noChangeAspect="1"/>
          </p:cNvPicPr>
          <p:nvPr/>
        </p:nvPicPr>
        <p:blipFill>
          <a:blip r:embed="rId2"/>
          <a:stretch>
            <a:fillRect/>
          </a:stretch>
        </p:blipFill>
        <p:spPr>
          <a:xfrm>
            <a:off x="7875798" y="1924645"/>
            <a:ext cx="3359174" cy="4646972"/>
          </a:xfrm>
          <a:prstGeom prst="rect">
            <a:avLst/>
          </a:prstGeom>
        </p:spPr>
      </p:pic>
      <p:sp>
        <p:nvSpPr>
          <p:cNvPr id="18" name="Freeform: Shape 5">
            <a:extLst>
              <a:ext uri="{FF2B5EF4-FFF2-40B4-BE49-F238E27FC236}">
                <a16:creationId xmlns:a16="http://schemas.microsoft.com/office/drawing/2014/main" id="{A3A9B2E3-5666-CC03-B1F0-0A666F5AB9F5}"/>
              </a:ext>
              <a:ext uri="{C183D7F6-B498-43B3-948B-1728B52AA6E4}">
                <adec:decorative xmlns:adec="http://schemas.microsoft.com/office/drawing/2017/decorative" val="1"/>
              </a:ext>
            </a:extLst>
          </p:cNvPr>
          <p:cNvSpPr/>
          <p:nvPr/>
        </p:nvSpPr>
        <p:spPr>
          <a:xfrm>
            <a:off x="10153127" y="566477"/>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F71DF39A-AD12-3EB5-6262-90812F22EE5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4282703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Μορφοποίηση -</a:t>
            </a:r>
            <a:r>
              <a:rPr lang="en-US" dirty="0"/>
              <a:t>Display</a:t>
            </a:r>
            <a:endParaRPr lang="el-GR" dirty="0"/>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3"/>
            <a:ext cx="6675120" cy="4292419"/>
          </a:xfrm>
        </p:spPr>
        <p:txBody>
          <a:bodyPr/>
          <a:lstStyle/>
          <a:p>
            <a:endParaRPr lang="en-US" dirty="0"/>
          </a:p>
          <a:p>
            <a:r>
              <a:rPr lang="el-GR" dirty="0"/>
              <a:t>Προσφέρονται οι επιλογές:</a:t>
            </a:r>
          </a:p>
          <a:p>
            <a:pPr>
              <a:buFont typeface="Wingdings" panose="05000000000000000000" pitchFamily="2" charset="2"/>
              <a:buChar char="Ø"/>
            </a:pPr>
            <a:r>
              <a:rPr lang="el-GR" dirty="0"/>
              <a:t>Διάταξη σελίδας : με κύλιση</a:t>
            </a:r>
            <a:r>
              <a:rPr lang="en-US" dirty="0"/>
              <a:t> </a:t>
            </a:r>
            <a:r>
              <a:rPr lang="el-GR" dirty="0"/>
              <a:t>ή σελιδοποίηση,</a:t>
            </a:r>
          </a:p>
          <a:p>
            <a:pPr>
              <a:buFont typeface="Wingdings" panose="05000000000000000000" pitchFamily="2" charset="2"/>
              <a:buChar char="Ø"/>
            </a:pPr>
            <a:r>
              <a:rPr lang="el-GR" dirty="0"/>
              <a:t>Στοίχιση: Αυτόματη προσαρμογή ή πλήρης,</a:t>
            </a:r>
          </a:p>
          <a:p>
            <a:pPr>
              <a:buFont typeface="Wingdings" panose="05000000000000000000" pitchFamily="2" charset="2"/>
              <a:buChar char="Ø"/>
            </a:pPr>
            <a:r>
              <a:rPr lang="el-GR" dirty="0"/>
              <a:t>Στήλες: αυτόματη προσαρμογή ή σε 1 ή 2 στήλες</a:t>
            </a:r>
          </a:p>
        </p:txBody>
      </p:sp>
      <p:pic>
        <p:nvPicPr>
          <p:cNvPr id="19" name="Εικόνα 18" descr="Στιγμιότυπο επιλογών μορφοποίησης του κειμένου">
            <a:extLst>
              <a:ext uri="{FF2B5EF4-FFF2-40B4-BE49-F238E27FC236}">
                <a16:creationId xmlns:a16="http://schemas.microsoft.com/office/drawing/2014/main" id="{8B5EBA4F-93B3-FF76-3ACC-A6C0960DCEBB}"/>
              </a:ext>
            </a:extLst>
          </p:cNvPr>
          <p:cNvPicPr>
            <a:picLocks noChangeAspect="1"/>
          </p:cNvPicPr>
          <p:nvPr/>
        </p:nvPicPr>
        <p:blipFill>
          <a:blip r:embed="rId2"/>
          <a:stretch>
            <a:fillRect/>
          </a:stretch>
        </p:blipFill>
        <p:spPr>
          <a:xfrm>
            <a:off x="8001424" y="1910961"/>
            <a:ext cx="2511689" cy="4292517"/>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8" name="Freeform: Shape 5">
            <a:extLst>
              <a:ext uri="{FF2B5EF4-FFF2-40B4-BE49-F238E27FC236}">
                <a16:creationId xmlns:a16="http://schemas.microsoft.com/office/drawing/2014/main" id="{5D5618CE-D9C7-461A-4CE5-CCDE98A1E454}"/>
              </a:ext>
              <a:ext uri="{C183D7F6-B498-43B3-948B-1728B52AA6E4}">
                <adec:decorative xmlns:adec="http://schemas.microsoft.com/office/drawing/2017/decorative" val="1"/>
              </a:ext>
            </a:extLst>
          </p:cNvPr>
          <p:cNvSpPr/>
          <p:nvPr/>
        </p:nvSpPr>
        <p:spPr>
          <a:xfrm>
            <a:off x="10153127" y="575808"/>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5ACE4DC0-E1FB-6E80-9ADF-92B58C96EC3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419129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Προσαρμογή περιθωρίων-</a:t>
            </a:r>
            <a:r>
              <a:rPr lang="en-US" dirty="0"/>
              <a:t>Spacing</a:t>
            </a:r>
            <a:endParaRPr lang="el-GR" dirty="0"/>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4"/>
            <a:ext cx="5157605" cy="3475296"/>
          </a:xfrm>
        </p:spPr>
        <p:txBody>
          <a:bodyPr/>
          <a:lstStyle/>
          <a:p>
            <a:r>
              <a:rPr lang="el-GR" dirty="0"/>
              <a:t>Μπορούν να προσαρμοστούν:</a:t>
            </a:r>
          </a:p>
          <a:p>
            <a:pPr>
              <a:buFont typeface="Wingdings" panose="05000000000000000000" pitchFamily="2" charset="2"/>
              <a:buChar char="Ø"/>
            </a:pPr>
            <a:r>
              <a:rPr lang="el-GR" dirty="0"/>
              <a:t>Τα περιθώρια</a:t>
            </a:r>
          </a:p>
          <a:p>
            <a:pPr>
              <a:buFont typeface="Wingdings" panose="05000000000000000000" pitchFamily="2" charset="2"/>
              <a:buChar char="Ø"/>
            </a:pPr>
            <a:r>
              <a:rPr lang="el-GR" dirty="0"/>
              <a:t>η απόσταση λέξεων</a:t>
            </a:r>
          </a:p>
          <a:p>
            <a:pPr>
              <a:buFont typeface="Wingdings" panose="05000000000000000000" pitchFamily="2" charset="2"/>
              <a:buChar char="Ø"/>
            </a:pPr>
            <a:r>
              <a:rPr lang="el-GR" dirty="0"/>
              <a:t>η απόσταση γραμμάτων</a:t>
            </a:r>
          </a:p>
          <a:p>
            <a:pPr>
              <a:buFont typeface="Wingdings" panose="05000000000000000000" pitchFamily="2" charset="2"/>
              <a:buChar char="Ø"/>
            </a:pPr>
            <a:r>
              <a:rPr lang="el-GR" dirty="0"/>
              <a:t> η απόσταση παραγράφων </a:t>
            </a:r>
            <a:endParaRPr lang="en-US" dirty="0"/>
          </a:p>
          <a:p>
            <a:pPr>
              <a:buFont typeface="Wingdings" panose="05000000000000000000" pitchFamily="2" charset="2"/>
              <a:buChar char="Ø"/>
            </a:pPr>
            <a:r>
              <a:rPr lang="el-GR" dirty="0"/>
              <a:t>η απόσταση γραμμών</a:t>
            </a:r>
          </a:p>
          <a:p>
            <a:endParaRPr lang="el-GR" dirty="0"/>
          </a:p>
        </p:txBody>
      </p:sp>
      <p:pic>
        <p:nvPicPr>
          <p:cNvPr id="19" name="Εικόνα 18" descr="Στιγμιότυπο παράδειγμα προσαρμογής περιθωρίων">
            <a:extLst>
              <a:ext uri="{FF2B5EF4-FFF2-40B4-BE49-F238E27FC236}">
                <a16:creationId xmlns:a16="http://schemas.microsoft.com/office/drawing/2014/main" id="{EE2B6421-F9A4-B4CA-DECB-3891DD04CB50}"/>
              </a:ext>
            </a:extLst>
          </p:cNvPr>
          <p:cNvPicPr>
            <a:picLocks noChangeAspect="1"/>
          </p:cNvPicPr>
          <p:nvPr/>
        </p:nvPicPr>
        <p:blipFill>
          <a:blip r:embed="rId2"/>
          <a:stretch>
            <a:fillRect/>
          </a:stretch>
        </p:blipFill>
        <p:spPr>
          <a:xfrm>
            <a:off x="7525220" y="1948666"/>
            <a:ext cx="2458535" cy="4087613"/>
          </a:xfrm>
          <a:prstGeom prst="rect">
            <a:avLst/>
          </a:prstGeom>
        </p:spPr>
      </p:pic>
      <p:sp>
        <p:nvSpPr>
          <p:cNvPr id="18" name="Freeform: Shape 5">
            <a:extLst>
              <a:ext uri="{FF2B5EF4-FFF2-40B4-BE49-F238E27FC236}">
                <a16:creationId xmlns:a16="http://schemas.microsoft.com/office/drawing/2014/main" id="{847E457B-1029-1284-57B1-C442A8BBBF23}"/>
              </a:ext>
              <a:ext uri="{C183D7F6-B498-43B3-948B-1728B52AA6E4}">
                <adec:decorative xmlns:adec="http://schemas.microsoft.com/office/drawing/2017/decorative" val="1"/>
              </a:ext>
            </a:extLst>
          </p:cNvPr>
          <p:cNvSpPr/>
          <p:nvPr/>
        </p:nvSpPr>
        <p:spPr>
          <a:xfrm>
            <a:off x="10092167" y="585138"/>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02F6D014-98FA-1DBC-A528-3BE96A25D9D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1787129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Ανάγνωση κειμένου σε ομιλία-</a:t>
            </a:r>
            <a:r>
              <a:rPr lang="en-US" dirty="0"/>
              <a:t>TTS</a:t>
            </a:r>
            <a:endParaRPr lang="el-GR" dirty="0"/>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343450" y="1924645"/>
            <a:ext cx="5529763" cy="3782068"/>
          </a:xfrm>
        </p:spPr>
        <p:txBody>
          <a:bodyPr>
            <a:normAutofit fontScale="85000" lnSpcReduction="10000"/>
          </a:bodyPr>
          <a:lstStyle/>
          <a:p>
            <a:pPr>
              <a:buFont typeface="Wingdings" panose="05000000000000000000" pitchFamily="2" charset="2"/>
              <a:buChar char="Ø"/>
            </a:pPr>
            <a:r>
              <a:rPr lang="el-GR" dirty="0"/>
              <a:t>Η μετατροπή κειμένου σε ομιλία </a:t>
            </a:r>
            <a:r>
              <a:rPr lang="el-GR" dirty="0" err="1"/>
              <a:t>εκκινείται</a:t>
            </a:r>
            <a:r>
              <a:rPr lang="el-GR" dirty="0"/>
              <a:t> χρησιμοποιώντας το κουμπί ηχείου στη μέση της γραμμής εργαλείων ή χρησιμοποιώντας τη συντόμευση πληκτρολογίου </a:t>
            </a:r>
            <a:r>
              <a:rPr lang="el-GR" b="1" dirty="0" err="1"/>
              <a:t>Ctrl</a:t>
            </a:r>
            <a:r>
              <a:rPr lang="el-GR" b="1" dirty="0"/>
              <a:t> + 2</a:t>
            </a:r>
            <a:r>
              <a:rPr lang="el-GR" dirty="0"/>
              <a:t>.</a:t>
            </a:r>
            <a:endParaRPr lang="en-US" dirty="0"/>
          </a:p>
          <a:p>
            <a:pPr>
              <a:buFont typeface="Wingdings" panose="05000000000000000000" pitchFamily="2" charset="2"/>
              <a:buChar char="Ø"/>
            </a:pPr>
            <a:r>
              <a:rPr lang="el-GR" dirty="0"/>
              <a:t>Η αναπαραγωγή και η παύση μπορούν να ελεγχθούν με τη συντόμευση πληκτρολογίου </a:t>
            </a:r>
            <a:r>
              <a:rPr lang="el-GR" dirty="0" err="1"/>
              <a:t>Ctrl</a:t>
            </a:r>
            <a:r>
              <a:rPr lang="el-GR" dirty="0"/>
              <a:t> + 2.</a:t>
            </a:r>
            <a:endParaRPr lang="en-US" dirty="0"/>
          </a:p>
          <a:p>
            <a:pPr>
              <a:buFont typeface="Wingdings" panose="05000000000000000000" pitchFamily="2" charset="2"/>
              <a:buChar char="Ø"/>
            </a:pPr>
            <a:r>
              <a:rPr lang="el-GR" dirty="0"/>
              <a:t>Η θέση αναπαραγωγής μπορεί να μετακινηθεί με </a:t>
            </a:r>
            <a:r>
              <a:rPr lang="el-GR" b="1" dirty="0" err="1"/>
              <a:t>Ctrl</a:t>
            </a:r>
            <a:r>
              <a:rPr lang="el-GR" b="1" dirty="0"/>
              <a:t> + 1 </a:t>
            </a:r>
            <a:r>
              <a:rPr lang="el-GR" dirty="0"/>
              <a:t>και </a:t>
            </a:r>
            <a:r>
              <a:rPr lang="el-GR" b="1" dirty="0" err="1"/>
              <a:t>Ctrl</a:t>
            </a:r>
            <a:r>
              <a:rPr lang="el-GR" b="1" dirty="0"/>
              <a:t> + 3 </a:t>
            </a:r>
            <a:r>
              <a:rPr lang="el-GR" dirty="0"/>
              <a:t>για το προηγούμενο και το επόμενο αντίστοιχα.</a:t>
            </a:r>
            <a:endParaRPr lang="en-US" dirty="0"/>
          </a:p>
          <a:p>
            <a:pPr>
              <a:buFont typeface="Wingdings" panose="05000000000000000000" pitchFamily="2" charset="2"/>
              <a:buChar char="Ø"/>
            </a:pPr>
            <a:r>
              <a:rPr lang="el-GR" dirty="0"/>
              <a:t>Η τρέχουσα πρόταση επισημαίνεται με ανοιχτό κίτρινο χρώμα και κάθε λέξη που εκφωνείται υπογραμμίζεται με πορτοκαλί.</a:t>
            </a:r>
            <a:r>
              <a:rPr lang="en-US" dirty="0"/>
              <a:t> </a:t>
            </a:r>
          </a:p>
          <a:p>
            <a:pPr>
              <a:buFont typeface="Wingdings" panose="05000000000000000000" pitchFamily="2" charset="2"/>
              <a:buChar char="Ø"/>
            </a:pPr>
            <a:r>
              <a:rPr lang="el-GR" dirty="0"/>
              <a:t>Μια εναλλακτική</a:t>
            </a:r>
            <a:r>
              <a:rPr lang="en-US" dirty="0"/>
              <a:t> </a:t>
            </a:r>
            <a:r>
              <a:rPr lang="el-GR" dirty="0"/>
              <a:t> προβολή της δημοσίευσης παρέχεται μέσω επιλογών που είναι διαθέσιμες στο μενού Ρυθμίσεις / </a:t>
            </a:r>
            <a:r>
              <a:rPr lang="el-GR" dirty="0" err="1"/>
              <a:t>Readaloud</a:t>
            </a:r>
            <a:r>
              <a:rPr lang="el-GR" dirty="0"/>
              <a:t>.</a:t>
            </a:r>
          </a:p>
        </p:txBody>
      </p:sp>
      <p:pic>
        <p:nvPicPr>
          <p:cNvPr id="21" name="Εικόνα 20" descr="Στιγμιότυπο παραδείγματος ανάγνωσης Text to Speech">
            <a:extLst>
              <a:ext uri="{FF2B5EF4-FFF2-40B4-BE49-F238E27FC236}">
                <a16:creationId xmlns:a16="http://schemas.microsoft.com/office/drawing/2014/main" id="{8084401D-371B-0FB3-A13B-1020935D9E5F}"/>
              </a:ext>
            </a:extLst>
          </p:cNvPr>
          <p:cNvPicPr>
            <a:picLocks noChangeAspect="1"/>
          </p:cNvPicPr>
          <p:nvPr/>
        </p:nvPicPr>
        <p:blipFill>
          <a:blip r:embed="rId2"/>
          <a:stretch>
            <a:fillRect/>
          </a:stretch>
        </p:blipFill>
        <p:spPr>
          <a:xfrm>
            <a:off x="6126480" y="2434586"/>
            <a:ext cx="5722070" cy="2967450"/>
          </a:xfrm>
          <a:prstGeom prst="rect">
            <a:avLst/>
          </a:prstGeom>
        </p:spPr>
      </p:pic>
      <p:sp>
        <p:nvSpPr>
          <p:cNvPr id="18" name="Freeform: Shape 5">
            <a:extLst>
              <a:ext uri="{FF2B5EF4-FFF2-40B4-BE49-F238E27FC236}">
                <a16:creationId xmlns:a16="http://schemas.microsoft.com/office/drawing/2014/main" id="{20E558E0-069C-8AC5-9862-B0AA5F5DA19C}"/>
              </a:ext>
              <a:ext uri="{C183D7F6-B498-43B3-948B-1728B52AA6E4}">
                <adec:decorative xmlns:adec="http://schemas.microsoft.com/office/drawing/2017/decorative" val="1"/>
              </a:ext>
            </a:extLst>
          </p:cNvPr>
          <p:cNvSpPr/>
          <p:nvPr/>
        </p:nvSpPr>
        <p:spPr>
          <a:xfrm>
            <a:off x="10092167" y="566477"/>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D052C9D9-8E93-D010-6AF6-A487F04D9F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3219127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Ανάγνωση κειμένου σε ομιλία- </a:t>
            </a:r>
            <a:r>
              <a:rPr lang="en-US" dirty="0" err="1"/>
              <a:t>Readaloud</a:t>
            </a:r>
            <a:endParaRPr lang="el-GR" dirty="0"/>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097280" y="1845734"/>
            <a:ext cx="5529763" cy="3782068"/>
          </a:xfrm>
        </p:spPr>
        <p:txBody>
          <a:bodyPr/>
          <a:lstStyle/>
          <a:p>
            <a:r>
              <a:rPr lang="el-GR" dirty="0"/>
              <a:t>Παρέχει</a:t>
            </a:r>
            <a:r>
              <a:rPr lang="en-US" dirty="0"/>
              <a:t> </a:t>
            </a:r>
            <a:r>
              <a:rPr lang="el-GR" dirty="0"/>
              <a:t>τις επιλογές:</a:t>
            </a:r>
          </a:p>
          <a:p>
            <a:pPr>
              <a:buFont typeface="Wingdings" panose="05000000000000000000" pitchFamily="2" charset="2"/>
              <a:buChar char="Ø"/>
            </a:pPr>
            <a:r>
              <a:rPr lang="en-US" dirty="0"/>
              <a:t>Clean View: </a:t>
            </a:r>
            <a:r>
              <a:rPr lang="el-GR" dirty="0"/>
              <a:t>για μια απέριττη καθαρή προβολή</a:t>
            </a:r>
          </a:p>
          <a:p>
            <a:pPr>
              <a:buFont typeface="Wingdings" panose="05000000000000000000" pitchFamily="2" charset="2"/>
              <a:buChar char="Ø"/>
            </a:pPr>
            <a:r>
              <a:rPr lang="en-US" dirty="0" err="1"/>
              <a:t>Skippability</a:t>
            </a:r>
            <a:r>
              <a:rPr lang="en-US" dirty="0"/>
              <a:t>: </a:t>
            </a:r>
            <a:r>
              <a:rPr lang="el-GR" dirty="0"/>
              <a:t>τη δυνατότητα παράβλεψης δευτερεύοντος περιεχομένου </a:t>
            </a:r>
            <a:r>
              <a:rPr lang="en-US" dirty="0"/>
              <a:t>(</a:t>
            </a:r>
            <a:r>
              <a:rPr lang="el-GR" dirty="0"/>
              <a:t>υποσημειώσεις</a:t>
            </a:r>
            <a:r>
              <a:rPr lang="en-US" dirty="0"/>
              <a:t>)</a:t>
            </a:r>
            <a:endParaRPr lang="el-GR" dirty="0"/>
          </a:p>
          <a:p>
            <a:pPr>
              <a:buFont typeface="Wingdings" panose="05000000000000000000" pitchFamily="2" charset="2"/>
              <a:buChar char="Ø"/>
            </a:pPr>
            <a:r>
              <a:rPr lang="el-GR" dirty="0" err="1"/>
              <a:t>Split</a:t>
            </a:r>
            <a:r>
              <a:rPr lang="el-GR" dirty="0"/>
              <a:t> TTS</a:t>
            </a:r>
            <a:r>
              <a:rPr lang="en-US" dirty="0"/>
              <a:t> text:</a:t>
            </a:r>
            <a:r>
              <a:rPr lang="el-GR" dirty="0"/>
              <a:t> θα χωρίσει το περιεχόμενο ανά πρόταση για ακριβέστερη επισήμανση.</a:t>
            </a:r>
          </a:p>
        </p:txBody>
      </p:sp>
      <p:pic>
        <p:nvPicPr>
          <p:cNvPr id="19" name="Εικόνα 18" descr="Στιγμιότυπο επιλογών της λειτουργίας Readaloud">
            <a:extLst>
              <a:ext uri="{FF2B5EF4-FFF2-40B4-BE49-F238E27FC236}">
                <a16:creationId xmlns:a16="http://schemas.microsoft.com/office/drawing/2014/main" id="{FC69874F-3243-585F-3FE1-7871DF1E223E}"/>
              </a:ext>
            </a:extLst>
          </p:cNvPr>
          <p:cNvPicPr>
            <a:picLocks noChangeAspect="1"/>
          </p:cNvPicPr>
          <p:nvPr/>
        </p:nvPicPr>
        <p:blipFill>
          <a:blip r:embed="rId2"/>
          <a:stretch>
            <a:fillRect/>
          </a:stretch>
        </p:blipFill>
        <p:spPr>
          <a:xfrm>
            <a:off x="7049832" y="2279239"/>
            <a:ext cx="4105848" cy="2915057"/>
          </a:xfrm>
          <a:prstGeom prst="rect">
            <a:avLst/>
          </a:prstGeom>
        </p:spPr>
      </p:pic>
      <p:sp>
        <p:nvSpPr>
          <p:cNvPr id="18" name="Freeform: Shape 5">
            <a:extLst>
              <a:ext uri="{FF2B5EF4-FFF2-40B4-BE49-F238E27FC236}">
                <a16:creationId xmlns:a16="http://schemas.microsoft.com/office/drawing/2014/main" id="{483BEF40-1C7E-7E13-94FA-EFB02F71E826}"/>
              </a:ext>
              <a:ext uri="{C183D7F6-B498-43B3-948B-1728B52AA6E4}">
                <adec:decorative xmlns:adec="http://schemas.microsoft.com/office/drawing/2017/decorative" val="1"/>
              </a:ext>
            </a:extLst>
          </p:cNvPr>
          <p:cNvSpPr/>
          <p:nvPr/>
        </p:nvSpPr>
        <p:spPr>
          <a:xfrm>
            <a:off x="10009925" y="585138"/>
            <a:ext cx="2005105" cy="158900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5B8386D7-4B7B-76E8-24A8-FB6E4C959B4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435" y="5489757"/>
            <a:ext cx="3940589" cy="695398"/>
          </a:xfrm>
          <a:prstGeom prst="rect">
            <a:avLst/>
          </a:prstGeom>
        </p:spPr>
      </p:pic>
    </p:spTree>
    <p:extLst>
      <p:ext uri="{BB962C8B-B14F-4D97-AF65-F5344CB8AC3E}">
        <p14:creationId xmlns:p14="http://schemas.microsoft.com/office/powerpoint/2010/main" val="2403024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40B25B-E5B5-4FD7-1004-DBB304228A7F}"/>
              </a:ext>
            </a:extLst>
          </p:cNvPr>
          <p:cNvSpPr>
            <a:spLocks noGrp="1"/>
          </p:cNvSpPr>
          <p:nvPr>
            <p:ph type="title"/>
          </p:nvPr>
        </p:nvSpPr>
        <p:spPr/>
        <p:txBody>
          <a:bodyPr/>
          <a:lstStyle/>
          <a:p>
            <a:r>
              <a:rPr lang="el-GR" dirty="0"/>
              <a:t>Τέλος</a:t>
            </a:r>
          </a:p>
        </p:txBody>
      </p:sp>
      <p:sp>
        <p:nvSpPr>
          <p:cNvPr id="3" name="Θέση περιεχομένου 2">
            <a:extLst>
              <a:ext uri="{FF2B5EF4-FFF2-40B4-BE49-F238E27FC236}">
                <a16:creationId xmlns:a16="http://schemas.microsoft.com/office/drawing/2014/main" id="{65A1A209-62F0-1527-831E-208575FEE8B5}"/>
              </a:ext>
            </a:extLst>
          </p:cNvPr>
          <p:cNvSpPr>
            <a:spLocks noGrp="1"/>
          </p:cNvSpPr>
          <p:nvPr>
            <p:ph idx="1"/>
          </p:nvPr>
        </p:nvSpPr>
        <p:spPr>
          <a:xfrm>
            <a:off x="1210180" y="3169830"/>
            <a:ext cx="6199259" cy="1950811"/>
          </a:xfrm>
        </p:spPr>
        <p:txBody>
          <a:bodyPr>
            <a:normAutofit/>
          </a:bodyPr>
          <a:lstStyle/>
          <a:p>
            <a:r>
              <a:rPr lang="el-GR" sz="4400" dirty="0"/>
              <a:t>Ευχαριστούμε για την προσοχή σας!</a:t>
            </a:r>
          </a:p>
        </p:txBody>
      </p:sp>
      <p:sp>
        <p:nvSpPr>
          <p:cNvPr id="18" name="Freeform: Shape 5">
            <a:extLst>
              <a:ext uri="{FF2B5EF4-FFF2-40B4-BE49-F238E27FC236}">
                <a16:creationId xmlns:a16="http://schemas.microsoft.com/office/drawing/2014/main" id="{D90B8173-C736-A662-B0EA-DA5803EBC016}"/>
              </a:ext>
              <a:ext uri="{C183D7F6-B498-43B3-948B-1728B52AA6E4}">
                <adec:decorative xmlns:adec="http://schemas.microsoft.com/office/drawing/2017/decorative" val="1"/>
              </a:ext>
            </a:extLst>
          </p:cNvPr>
          <p:cNvSpPr/>
          <p:nvPr/>
        </p:nvSpPr>
        <p:spPr>
          <a:xfrm>
            <a:off x="8022504" y="2760971"/>
            <a:ext cx="3276868" cy="2668666"/>
          </a:xfrm>
          <a:custGeom>
            <a:avLst/>
            <a:gdLst>
              <a:gd name="connsiteX0" fmla="*/ 3598673 w 4482092"/>
              <a:gd name="connsiteY0" fmla="*/ 3923814 h 4822957"/>
              <a:gd name="connsiteX1" fmla="*/ 3583287 w 4482092"/>
              <a:gd name="connsiteY1" fmla="*/ 3932186 h 4822957"/>
              <a:gd name="connsiteX2" fmla="*/ 3644856 w 4482092"/>
              <a:gd name="connsiteY2" fmla="*/ 4022595 h 4822957"/>
              <a:gd name="connsiteX3" fmla="*/ 3751517 w 4482092"/>
              <a:gd name="connsiteY3" fmla="*/ 4046843 h 4822957"/>
              <a:gd name="connsiteX4" fmla="*/ 3689948 w 4482092"/>
              <a:gd name="connsiteY4" fmla="*/ 3956434 h 4822957"/>
              <a:gd name="connsiteX5" fmla="*/ 3598673 w 4482092"/>
              <a:gd name="connsiteY5" fmla="*/ 3923814 h 4822957"/>
              <a:gd name="connsiteX6" fmla="*/ 1811291 w 4482092"/>
              <a:gd name="connsiteY6" fmla="*/ 3697637 h 4822957"/>
              <a:gd name="connsiteX7" fmla="*/ 2107636 w 4482092"/>
              <a:gd name="connsiteY7" fmla="*/ 3745392 h 4822957"/>
              <a:gd name="connsiteX8" fmla="*/ 2295615 w 4482092"/>
              <a:gd name="connsiteY8" fmla="*/ 3821221 h 4822957"/>
              <a:gd name="connsiteX9" fmla="*/ 2333211 w 4482092"/>
              <a:gd name="connsiteY9" fmla="*/ 3845330 h 4822957"/>
              <a:gd name="connsiteX10" fmla="*/ 2283403 w 4482092"/>
              <a:gd name="connsiteY10" fmla="*/ 3893121 h 4822957"/>
              <a:gd name="connsiteX11" fmla="*/ 2064358 w 4482092"/>
              <a:gd name="connsiteY11" fmla="*/ 3999697 h 4822957"/>
              <a:gd name="connsiteX12" fmla="*/ 1636570 w 4482092"/>
              <a:gd name="connsiteY12" fmla="*/ 4054444 h 4822957"/>
              <a:gd name="connsiteX13" fmla="*/ 1426233 w 4482092"/>
              <a:gd name="connsiteY13" fmla="*/ 3890200 h 4822957"/>
              <a:gd name="connsiteX14" fmla="*/ 1491867 w 4482092"/>
              <a:gd name="connsiteY14" fmla="*/ 3790581 h 4822957"/>
              <a:gd name="connsiteX15" fmla="*/ 1698646 w 4482092"/>
              <a:gd name="connsiteY15" fmla="*/ 3708114 h 4822957"/>
              <a:gd name="connsiteX16" fmla="*/ 1811291 w 4482092"/>
              <a:gd name="connsiteY16" fmla="*/ 3697637 h 4822957"/>
              <a:gd name="connsiteX17" fmla="*/ 707606 w 4482092"/>
              <a:gd name="connsiteY17" fmla="*/ 2309944 h 4822957"/>
              <a:gd name="connsiteX18" fmla="*/ 959999 w 4482092"/>
              <a:gd name="connsiteY18" fmla="*/ 2427512 h 4822957"/>
              <a:gd name="connsiteX19" fmla="*/ 1097958 w 4482092"/>
              <a:gd name="connsiteY19" fmla="*/ 2524528 h 4822957"/>
              <a:gd name="connsiteX20" fmla="*/ 1239581 w 4482092"/>
              <a:gd name="connsiteY20" fmla="*/ 2662487 h 4822957"/>
              <a:gd name="connsiteX21" fmla="*/ 1284823 w 4482092"/>
              <a:gd name="connsiteY21" fmla="*/ 2798215 h 4822957"/>
              <a:gd name="connsiteX22" fmla="*/ 1289071 w 4482092"/>
              <a:gd name="connsiteY22" fmla="*/ 2868043 h 4822957"/>
              <a:gd name="connsiteX23" fmla="*/ 1254608 w 4482092"/>
              <a:gd name="connsiteY23" fmla="*/ 2836820 h 4822957"/>
              <a:gd name="connsiteX24" fmla="*/ 740902 w 4482092"/>
              <a:gd name="connsiteY24" fmla="*/ 2349292 h 4822957"/>
              <a:gd name="connsiteX25" fmla="*/ 704952 w 4482092"/>
              <a:gd name="connsiteY25" fmla="*/ 2314191 h 4822957"/>
              <a:gd name="connsiteX26" fmla="*/ 707606 w 4482092"/>
              <a:gd name="connsiteY26" fmla="*/ 2309944 h 4822957"/>
              <a:gd name="connsiteX27" fmla="*/ 786516 w 4482092"/>
              <a:gd name="connsiteY27" fmla="*/ 1152378 h 4822957"/>
              <a:gd name="connsiteX28" fmla="*/ 2091758 w 4482092"/>
              <a:gd name="connsiteY28" fmla="*/ 1275786 h 4822957"/>
              <a:gd name="connsiteX29" fmla="*/ 2138593 w 4482092"/>
              <a:gd name="connsiteY29" fmla="*/ 1309878 h 4822957"/>
              <a:gd name="connsiteX30" fmla="*/ 2142151 w 4482092"/>
              <a:gd name="connsiteY30" fmla="*/ 1507630 h 4822957"/>
              <a:gd name="connsiteX31" fmla="*/ 2114911 w 4482092"/>
              <a:gd name="connsiteY31" fmla="*/ 1546022 h 4822957"/>
              <a:gd name="connsiteX32" fmla="*/ 821776 w 4482092"/>
              <a:gd name="connsiteY32" fmla="*/ 1425905 h 4822957"/>
              <a:gd name="connsiteX33" fmla="*/ 767346 w 4482092"/>
              <a:gd name="connsiteY33" fmla="*/ 1415126 h 4822957"/>
              <a:gd name="connsiteX34" fmla="*/ 755558 w 4482092"/>
              <a:gd name="connsiteY34" fmla="*/ 1388203 h 4822957"/>
              <a:gd name="connsiteX35" fmla="*/ 755611 w 4482092"/>
              <a:gd name="connsiteY35" fmla="*/ 1179937 h 4822957"/>
              <a:gd name="connsiteX36" fmla="*/ 786516 w 4482092"/>
              <a:gd name="connsiteY36" fmla="*/ 1152378 h 4822957"/>
              <a:gd name="connsiteX37" fmla="*/ 1230553 w 4482092"/>
              <a:gd name="connsiteY37" fmla="*/ 228 h 4822957"/>
              <a:gd name="connsiteX38" fmla="*/ 1149042 w 4482092"/>
              <a:gd name="connsiteY38" fmla="*/ 46427 h 4822957"/>
              <a:gd name="connsiteX39" fmla="*/ 707395 w 4482092"/>
              <a:gd name="connsiteY39" fmla="*/ 934501 h 4822957"/>
              <a:gd name="connsiteX40" fmla="*/ 588340 w 4482092"/>
              <a:gd name="connsiteY40" fmla="*/ 1122482 h 4822957"/>
              <a:gd name="connsiteX41" fmla="*/ 266278 w 4482092"/>
              <a:gd name="connsiteY41" fmla="*/ 1412205 h 4822957"/>
              <a:gd name="connsiteX42" fmla="*/ 270208 w 4482092"/>
              <a:gd name="connsiteY42" fmla="*/ 1453944 h 4822957"/>
              <a:gd name="connsiteX43" fmla="*/ 1131943 w 4482092"/>
              <a:gd name="connsiteY43" fmla="*/ 1772607 h 4822957"/>
              <a:gd name="connsiteX44" fmla="*/ 1487035 w 4482092"/>
              <a:gd name="connsiteY44" fmla="*/ 1900264 h 4822957"/>
              <a:gd name="connsiteX45" fmla="*/ 1507055 w 4482092"/>
              <a:gd name="connsiteY45" fmla="*/ 2004237 h 4822957"/>
              <a:gd name="connsiteX46" fmla="*/ 1504293 w 4482092"/>
              <a:gd name="connsiteY46" fmla="*/ 2023247 h 4822957"/>
              <a:gd name="connsiteX47" fmla="*/ 1472272 w 4482092"/>
              <a:gd name="connsiteY47" fmla="*/ 2048737 h 4822957"/>
              <a:gd name="connsiteX48" fmla="*/ 302759 w 4482092"/>
              <a:gd name="connsiteY48" fmla="*/ 1639109 h 4822957"/>
              <a:gd name="connsiteX49" fmla="*/ 287944 w 4482092"/>
              <a:gd name="connsiteY49" fmla="*/ 1639799 h 4822957"/>
              <a:gd name="connsiteX50" fmla="*/ 282846 w 4482092"/>
              <a:gd name="connsiteY50" fmla="*/ 1688281 h 4822957"/>
              <a:gd name="connsiteX51" fmla="*/ 1332031 w 4482092"/>
              <a:gd name="connsiteY51" fmla="*/ 2106670 h 4822957"/>
              <a:gd name="connsiteX52" fmla="*/ 1382478 w 4482092"/>
              <a:gd name="connsiteY52" fmla="*/ 2201138 h 4822957"/>
              <a:gd name="connsiteX53" fmla="*/ 1390921 w 4482092"/>
              <a:gd name="connsiteY53" fmla="*/ 2446894 h 4822957"/>
              <a:gd name="connsiteX54" fmla="*/ 1358104 w 4482092"/>
              <a:gd name="connsiteY54" fmla="*/ 2459160 h 4822957"/>
              <a:gd name="connsiteX55" fmla="*/ 557382 w 4482092"/>
              <a:gd name="connsiteY55" fmla="*/ 1868615 h 4822957"/>
              <a:gd name="connsiteX56" fmla="*/ 542142 w 4482092"/>
              <a:gd name="connsiteY56" fmla="*/ 1863730 h 4822957"/>
              <a:gd name="connsiteX57" fmla="*/ 550957 w 4482092"/>
              <a:gd name="connsiteY57" fmla="*/ 2028239 h 4822957"/>
              <a:gd name="connsiteX58" fmla="*/ 604802 w 4482092"/>
              <a:gd name="connsiteY58" fmla="*/ 2103484 h 4822957"/>
              <a:gd name="connsiteX59" fmla="*/ 1062646 w 4482092"/>
              <a:gd name="connsiteY59" fmla="*/ 2340902 h 4822957"/>
              <a:gd name="connsiteX60" fmla="*/ 1111233 w 4482092"/>
              <a:gd name="connsiteY60" fmla="*/ 2382481 h 4822957"/>
              <a:gd name="connsiteX61" fmla="*/ 975984 w 4482092"/>
              <a:gd name="connsiteY61" fmla="*/ 2345947 h 4822957"/>
              <a:gd name="connsiteX62" fmla="*/ 674205 w 4482092"/>
              <a:gd name="connsiteY62" fmla="*/ 2236291 h 4822957"/>
              <a:gd name="connsiteX63" fmla="*/ 627794 w 4482092"/>
              <a:gd name="connsiteY63" fmla="*/ 2164020 h 4822957"/>
              <a:gd name="connsiteX64" fmla="*/ 626839 w 4482092"/>
              <a:gd name="connsiteY64" fmla="*/ 2162533 h 4822957"/>
              <a:gd name="connsiteX65" fmla="*/ 582446 w 4482092"/>
              <a:gd name="connsiteY65" fmla="*/ 2277552 h 4822957"/>
              <a:gd name="connsiteX66" fmla="*/ 631352 w 4482092"/>
              <a:gd name="connsiteY66" fmla="*/ 2340530 h 4822957"/>
              <a:gd name="connsiteX67" fmla="*/ 725237 w 4482092"/>
              <a:gd name="connsiteY67" fmla="*/ 2436910 h 4822957"/>
              <a:gd name="connsiteX68" fmla="*/ 728316 w 4482092"/>
              <a:gd name="connsiteY68" fmla="*/ 2455708 h 4822957"/>
              <a:gd name="connsiteX69" fmla="*/ 573843 w 4482092"/>
              <a:gd name="connsiteY69" fmla="*/ 2564779 h 4822957"/>
              <a:gd name="connsiteX70" fmla="*/ 401899 w 4482092"/>
              <a:gd name="connsiteY70" fmla="*/ 2618093 h 4822957"/>
              <a:gd name="connsiteX71" fmla="*/ 74103 w 4482092"/>
              <a:gd name="connsiteY71" fmla="*/ 2747290 h 4822957"/>
              <a:gd name="connsiteX72" fmla="*/ 2893 w 4482092"/>
              <a:gd name="connsiteY72" fmla="*/ 2900011 h 4822957"/>
              <a:gd name="connsiteX73" fmla="*/ 44152 w 4482092"/>
              <a:gd name="connsiteY73" fmla="*/ 2973717 h 4822957"/>
              <a:gd name="connsiteX74" fmla="*/ 537681 w 4482092"/>
              <a:gd name="connsiteY74" fmla="*/ 3442871 h 4822957"/>
              <a:gd name="connsiteX75" fmla="*/ 564072 w 4482092"/>
              <a:gd name="connsiteY75" fmla="*/ 3630851 h 4822957"/>
              <a:gd name="connsiteX76" fmla="*/ 520263 w 4482092"/>
              <a:gd name="connsiteY76" fmla="*/ 3697600 h 4822957"/>
              <a:gd name="connsiteX77" fmla="*/ 422981 w 4482092"/>
              <a:gd name="connsiteY77" fmla="*/ 3822070 h 4822957"/>
              <a:gd name="connsiteX78" fmla="*/ 376623 w 4482092"/>
              <a:gd name="connsiteY78" fmla="*/ 4129105 h 4822957"/>
              <a:gd name="connsiteX79" fmla="*/ 714138 w 4482092"/>
              <a:gd name="connsiteY79" fmla="*/ 4397800 h 4822957"/>
              <a:gd name="connsiteX80" fmla="*/ 1166299 w 4482092"/>
              <a:gd name="connsiteY80" fmla="*/ 4516643 h 4822957"/>
              <a:gd name="connsiteX81" fmla="*/ 1481778 w 4482092"/>
              <a:gd name="connsiteY81" fmla="*/ 4549247 h 4822957"/>
              <a:gd name="connsiteX82" fmla="*/ 1738366 w 4482092"/>
              <a:gd name="connsiteY82" fmla="*/ 4540432 h 4822957"/>
              <a:gd name="connsiteX83" fmla="*/ 1985607 w 4482092"/>
              <a:gd name="connsiteY83" fmla="*/ 4527369 h 4822957"/>
              <a:gd name="connsiteX84" fmla="*/ 2210653 w 4482092"/>
              <a:gd name="connsiteY84" fmla="*/ 4495508 h 4822957"/>
              <a:gd name="connsiteX85" fmla="*/ 2462621 w 4482092"/>
              <a:gd name="connsiteY85" fmla="*/ 4401146 h 4822957"/>
              <a:gd name="connsiteX86" fmla="*/ 2560700 w 4482092"/>
              <a:gd name="connsiteY86" fmla="*/ 4328503 h 4822957"/>
              <a:gd name="connsiteX87" fmla="*/ 2601004 w 4482092"/>
              <a:gd name="connsiteY87" fmla="*/ 4066021 h 4822957"/>
              <a:gd name="connsiteX88" fmla="*/ 2560700 w 4482092"/>
              <a:gd name="connsiteY88" fmla="*/ 3992633 h 4822957"/>
              <a:gd name="connsiteX89" fmla="*/ 2437079 w 4482092"/>
              <a:gd name="connsiteY89" fmla="*/ 3839222 h 4822957"/>
              <a:gd name="connsiteX90" fmla="*/ 2676515 w 4482092"/>
              <a:gd name="connsiteY90" fmla="*/ 3426302 h 4822957"/>
              <a:gd name="connsiteX91" fmla="*/ 2764346 w 4482092"/>
              <a:gd name="connsiteY91" fmla="*/ 3271565 h 4822957"/>
              <a:gd name="connsiteX92" fmla="*/ 3015091 w 4482092"/>
              <a:gd name="connsiteY92" fmla="*/ 3248996 h 4822957"/>
              <a:gd name="connsiteX93" fmla="*/ 3301841 w 4482092"/>
              <a:gd name="connsiteY93" fmla="*/ 3326684 h 4822957"/>
              <a:gd name="connsiteX94" fmla="*/ 3556730 w 4482092"/>
              <a:gd name="connsiteY94" fmla="*/ 3484025 h 4822957"/>
              <a:gd name="connsiteX95" fmla="*/ 3348146 w 4482092"/>
              <a:gd name="connsiteY95" fmla="*/ 3678377 h 4822957"/>
              <a:gd name="connsiteX96" fmla="*/ 3238119 w 4482092"/>
              <a:gd name="connsiteY96" fmla="*/ 3892218 h 4822957"/>
              <a:gd name="connsiteX97" fmla="*/ 3339703 w 4482092"/>
              <a:gd name="connsiteY97" fmla="*/ 4025663 h 4822957"/>
              <a:gd name="connsiteX98" fmla="*/ 3379636 w 4482092"/>
              <a:gd name="connsiteY98" fmla="*/ 4067401 h 4822957"/>
              <a:gd name="connsiteX99" fmla="*/ 3410487 w 4482092"/>
              <a:gd name="connsiteY99" fmla="*/ 4150665 h 4822957"/>
              <a:gd name="connsiteX100" fmla="*/ 3395407 w 4482092"/>
              <a:gd name="connsiteY100" fmla="*/ 4194739 h 4822957"/>
              <a:gd name="connsiteX101" fmla="*/ 3420684 w 4482092"/>
              <a:gd name="connsiteY101" fmla="*/ 4228299 h 4822957"/>
              <a:gd name="connsiteX102" fmla="*/ 3766535 w 4482092"/>
              <a:gd name="connsiteY102" fmla="*/ 4441502 h 4822957"/>
              <a:gd name="connsiteX103" fmla="*/ 3964977 w 4482092"/>
              <a:gd name="connsiteY103" fmla="*/ 4652370 h 4822957"/>
              <a:gd name="connsiteX104" fmla="*/ 4200377 w 4482092"/>
              <a:gd name="connsiteY104" fmla="*/ 4814491 h 4822957"/>
              <a:gd name="connsiteX105" fmla="*/ 4455956 w 4482092"/>
              <a:gd name="connsiteY105" fmla="*/ 4727296 h 4822957"/>
              <a:gd name="connsiteX106" fmla="*/ 4466046 w 4482092"/>
              <a:gd name="connsiteY106" fmla="*/ 4534697 h 4822957"/>
              <a:gd name="connsiteX107" fmla="*/ 4361063 w 4482092"/>
              <a:gd name="connsiteY107" fmla="*/ 4366683 h 4822957"/>
              <a:gd name="connsiteX108" fmla="*/ 3855003 w 4482092"/>
              <a:gd name="connsiteY108" fmla="*/ 3987429 h 4822957"/>
              <a:gd name="connsiteX109" fmla="*/ 3786236 w 4482092"/>
              <a:gd name="connsiteY109" fmla="*/ 4002458 h 4822957"/>
              <a:gd name="connsiteX110" fmla="*/ 3799777 w 4482092"/>
              <a:gd name="connsiteY110" fmla="*/ 4055453 h 4822957"/>
              <a:gd name="connsiteX111" fmla="*/ 3702176 w 4482092"/>
              <a:gd name="connsiteY111" fmla="*/ 4087315 h 4822957"/>
              <a:gd name="connsiteX112" fmla="*/ 3583865 w 4482092"/>
              <a:gd name="connsiteY112" fmla="*/ 4022848 h 4822957"/>
              <a:gd name="connsiteX113" fmla="*/ 3506390 w 4482092"/>
              <a:gd name="connsiteY113" fmla="*/ 4041063 h 4822957"/>
              <a:gd name="connsiteX114" fmla="*/ 3327808 w 4482092"/>
              <a:gd name="connsiteY114" fmla="*/ 3920044 h 4822957"/>
              <a:gd name="connsiteX115" fmla="*/ 3295947 w 4482092"/>
              <a:gd name="connsiteY115" fmla="*/ 3838373 h 4822957"/>
              <a:gd name="connsiteX116" fmla="*/ 3339490 w 4482092"/>
              <a:gd name="connsiteY116" fmla="*/ 3757976 h 4822957"/>
              <a:gd name="connsiteX117" fmla="*/ 3550465 w 4482092"/>
              <a:gd name="connsiteY117" fmla="*/ 3586511 h 4822957"/>
              <a:gd name="connsiteX118" fmla="*/ 3614982 w 4482092"/>
              <a:gd name="connsiteY118" fmla="*/ 3507283 h 4822957"/>
              <a:gd name="connsiteX119" fmla="*/ 3492158 w 4482092"/>
              <a:gd name="connsiteY119" fmla="*/ 3343198 h 4822957"/>
              <a:gd name="connsiteX120" fmla="*/ 2946855 w 4482092"/>
              <a:gd name="connsiteY120" fmla="*/ 3184637 h 4822957"/>
              <a:gd name="connsiteX121" fmla="*/ 2761265 w 4482092"/>
              <a:gd name="connsiteY121" fmla="*/ 3203381 h 4822957"/>
              <a:gd name="connsiteX122" fmla="*/ 2602757 w 4482092"/>
              <a:gd name="connsiteY122" fmla="*/ 3470856 h 4822957"/>
              <a:gd name="connsiteX123" fmla="*/ 2446106 w 4482092"/>
              <a:gd name="connsiteY123" fmla="*/ 3748259 h 4822957"/>
              <a:gd name="connsiteX124" fmla="*/ 2401447 w 4482092"/>
              <a:gd name="connsiteY124" fmla="*/ 3786651 h 4822957"/>
              <a:gd name="connsiteX125" fmla="*/ 2300289 w 4482092"/>
              <a:gd name="connsiteY125" fmla="*/ 3769978 h 4822957"/>
              <a:gd name="connsiteX126" fmla="*/ 1502434 w 4482092"/>
              <a:gd name="connsiteY126" fmla="*/ 3724257 h 4822957"/>
              <a:gd name="connsiteX127" fmla="*/ 1377751 w 4482092"/>
              <a:gd name="connsiteY127" fmla="*/ 3926629 h 4822957"/>
              <a:gd name="connsiteX128" fmla="*/ 1442695 w 4482092"/>
              <a:gd name="connsiteY128" fmla="*/ 4013927 h 4822957"/>
              <a:gd name="connsiteX129" fmla="*/ 1880785 w 4482092"/>
              <a:gd name="connsiteY129" fmla="*/ 4112644 h 4822957"/>
              <a:gd name="connsiteX130" fmla="*/ 2302997 w 4482092"/>
              <a:gd name="connsiteY130" fmla="*/ 3930611 h 4822957"/>
              <a:gd name="connsiteX131" fmla="*/ 2400385 w 4482092"/>
              <a:gd name="connsiteY131" fmla="*/ 3888076 h 4822957"/>
              <a:gd name="connsiteX132" fmla="*/ 2564629 w 4482092"/>
              <a:gd name="connsiteY132" fmla="*/ 4113121 h 4822957"/>
              <a:gd name="connsiteX133" fmla="*/ 2565214 w 4482092"/>
              <a:gd name="connsiteY133" fmla="*/ 4115193 h 4822957"/>
              <a:gd name="connsiteX134" fmla="*/ 2563621 w 4482092"/>
              <a:gd name="connsiteY134" fmla="*/ 4200527 h 4822957"/>
              <a:gd name="connsiteX135" fmla="*/ 2448708 w 4482092"/>
              <a:gd name="connsiteY135" fmla="*/ 4342150 h 4822957"/>
              <a:gd name="connsiteX136" fmla="*/ 2180757 w 4482092"/>
              <a:gd name="connsiteY136" fmla="*/ 4439220 h 4822957"/>
              <a:gd name="connsiteX137" fmla="*/ 1688821 w 4482092"/>
              <a:gd name="connsiteY137" fmla="*/ 4489825 h 4822957"/>
              <a:gd name="connsiteX138" fmla="*/ 1526755 w 4482092"/>
              <a:gd name="connsiteY138" fmla="*/ 4490835 h 4822957"/>
              <a:gd name="connsiteX139" fmla="*/ 1048839 w 4482092"/>
              <a:gd name="connsiteY139" fmla="*/ 4442830 h 4822957"/>
              <a:gd name="connsiteX140" fmla="*/ 677286 w 4482092"/>
              <a:gd name="connsiteY140" fmla="*/ 4312412 h 4822957"/>
              <a:gd name="connsiteX141" fmla="*/ 432327 w 4482092"/>
              <a:gd name="connsiteY141" fmla="*/ 4121247 h 4822957"/>
              <a:gd name="connsiteX142" fmla="*/ 408431 w 4482092"/>
              <a:gd name="connsiteY142" fmla="*/ 4021681 h 4822957"/>
              <a:gd name="connsiteX143" fmla="*/ 430363 w 4482092"/>
              <a:gd name="connsiteY143" fmla="*/ 3934063 h 4822957"/>
              <a:gd name="connsiteX144" fmla="*/ 533911 w 4482092"/>
              <a:gd name="connsiteY144" fmla="*/ 3772739 h 4822957"/>
              <a:gd name="connsiteX145" fmla="*/ 647442 w 4482092"/>
              <a:gd name="connsiteY145" fmla="*/ 3587520 h 4822957"/>
              <a:gd name="connsiteX146" fmla="*/ 583720 w 4482092"/>
              <a:gd name="connsiteY146" fmla="*/ 3418232 h 4822957"/>
              <a:gd name="connsiteX147" fmla="*/ 330797 w 4482092"/>
              <a:gd name="connsiteY147" fmla="*/ 3177256 h 4822957"/>
              <a:gd name="connsiteX148" fmla="*/ 118071 w 4482092"/>
              <a:gd name="connsiteY148" fmla="*/ 2971274 h 4822957"/>
              <a:gd name="connsiteX149" fmla="*/ 67943 w 4482092"/>
              <a:gd name="connsiteY149" fmla="*/ 2882541 h 4822957"/>
              <a:gd name="connsiteX150" fmla="*/ 78510 w 4482092"/>
              <a:gd name="connsiteY150" fmla="*/ 2820306 h 4822957"/>
              <a:gd name="connsiteX151" fmla="*/ 159384 w 4482092"/>
              <a:gd name="connsiteY151" fmla="*/ 2754990 h 4822957"/>
              <a:gd name="connsiteX152" fmla="*/ 516175 w 4482092"/>
              <a:gd name="connsiteY152" fmla="*/ 2640238 h 4822957"/>
              <a:gd name="connsiteX153" fmla="*/ 555948 w 4482092"/>
              <a:gd name="connsiteY153" fmla="*/ 2639069 h 4822957"/>
              <a:gd name="connsiteX154" fmla="*/ 1695565 w 4482092"/>
              <a:gd name="connsiteY154" fmla="*/ 3060167 h 4822957"/>
              <a:gd name="connsiteX155" fmla="*/ 1764810 w 4482092"/>
              <a:gd name="connsiteY155" fmla="*/ 3134243 h 4822957"/>
              <a:gd name="connsiteX156" fmla="*/ 1784087 w 4482092"/>
              <a:gd name="connsiteY156" fmla="*/ 3316595 h 4822957"/>
              <a:gd name="connsiteX157" fmla="*/ 1765979 w 4482092"/>
              <a:gd name="connsiteY157" fmla="*/ 3326207 h 4822957"/>
              <a:gd name="connsiteX158" fmla="*/ 698951 w 4482092"/>
              <a:gd name="connsiteY158" fmla="*/ 2934846 h 4822957"/>
              <a:gd name="connsiteX159" fmla="*/ 670967 w 4482092"/>
              <a:gd name="connsiteY159" fmla="*/ 2895604 h 4822957"/>
              <a:gd name="connsiteX160" fmla="*/ 655195 w 4482092"/>
              <a:gd name="connsiteY160" fmla="*/ 2891144 h 4822957"/>
              <a:gd name="connsiteX161" fmla="*/ 617015 w 4482092"/>
              <a:gd name="connsiteY161" fmla="*/ 2930119 h 4822957"/>
              <a:gd name="connsiteX162" fmla="*/ 617547 w 4482092"/>
              <a:gd name="connsiteY162" fmla="*/ 2962300 h 4822957"/>
              <a:gd name="connsiteX163" fmla="*/ 663161 w 4482092"/>
              <a:gd name="connsiteY163" fmla="*/ 2994586 h 4822957"/>
              <a:gd name="connsiteX164" fmla="*/ 1739640 w 4482092"/>
              <a:gd name="connsiteY164" fmla="*/ 3424072 h 4822957"/>
              <a:gd name="connsiteX165" fmla="*/ 1867668 w 4482092"/>
              <a:gd name="connsiteY165" fmla="*/ 3395345 h 4822957"/>
              <a:gd name="connsiteX166" fmla="*/ 2981531 w 4482092"/>
              <a:gd name="connsiteY166" fmla="*/ 2249143 h 4822957"/>
              <a:gd name="connsiteX167" fmla="*/ 3015570 w 4482092"/>
              <a:gd name="connsiteY167" fmla="*/ 2193438 h 4822957"/>
              <a:gd name="connsiteX168" fmla="*/ 3017693 w 4482092"/>
              <a:gd name="connsiteY168" fmla="*/ 2014167 h 4822957"/>
              <a:gd name="connsiteX169" fmla="*/ 2964327 w 4482092"/>
              <a:gd name="connsiteY169" fmla="*/ 1907910 h 4822957"/>
              <a:gd name="connsiteX170" fmla="*/ 2966291 w 4482092"/>
              <a:gd name="connsiteY170" fmla="*/ 1829426 h 4822957"/>
              <a:gd name="connsiteX171" fmla="*/ 3066707 w 4482092"/>
              <a:gd name="connsiteY171" fmla="*/ 1778873 h 4822957"/>
              <a:gd name="connsiteX172" fmla="*/ 3072283 w 4482092"/>
              <a:gd name="connsiteY172" fmla="*/ 1759651 h 4822957"/>
              <a:gd name="connsiteX173" fmla="*/ 3070955 w 4482092"/>
              <a:gd name="connsiteY173" fmla="*/ 1404930 h 4822957"/>
              <a:gd name="connsiteX174" fmla="*/ 3055609 w 4482092"/>
              <a:gd name="connsiteY174" fmla="*/ 1321189 h 4822957"/>
              <a:gd name="connsiteX175" fmla="*/ 3003940 w 4482092"/>
              <a:gd name="connsiteY175" fmla="*/ 1263626 h 4822957"/>
              <a:gd name="connsiteX176" fmla="*/ 2714589 w 4482092"/>
              <a:gd name="connsiteY176" fmla="*/ 1083186 h 4822957"/>
              <a:gd name="connsiteX177" fmla="*/ 2676515 w 4482092"/>
              <a:gd name="connsiteY177" fmla="*/ 1030775 h 4822957"/>
              <a:gd name="connsiteX178" fmla="*/ 2664461 w 4482092"/>
              <a:gd name="connsiteY178" fmla="*/ 868124 h 4822957"/>
              <a:gd name="connsiteX179" fmla="*/ 2616298 w 4482092"/>
              <a:gd name="connsiteY179" fmla="*/ 817518 h 4822957"/>
              <a:gd name="connsiteX180" fmla="*/ 2542592 w 4482092"/>
              <a:gd name="connsiteY180" fmla="*/ 782524 h 4822957"/>
              <a:gd name="connsiteX181" fmla="*/ 2502925 w 4482092"/>
              <a:gd name="connsiteY181" fmla="*/ 715722 h 4822957"/>
              <a:gd name="connsiteX182" fmla="*/ 2574560 w 4482092"/>
              <a:gd name="connsiteY182" fmla="*/ 145462 h 4822957"/>
              <a:gd name="connsiteX183" fmla="*/ 2504199 w 4482092"/>
              <a:gd name="connsiteY183" fmla="*/ 90289 h 4822957"/>
              <a:gd name="connsiteX184" fmla="*/ 2168384 w 4482092"/>
              <a:gd name="connsiteY184" fmla="*/ 62145 h 4822957"/>
              <a:gd name="connsiteX185" fmla="*/ 1230553 w 4482092"/>
              <a:gd name="connsiteY185" fmla="*/ 228 h 482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482092" h="4822957">
                <a:moveTo>
                  <a:pt x="3598673" y="3923814"/>
                </a:moveTo>
                <a:cubicBezTo>
                  <a:pt x="3591720" y="3924871"/>
                  <a:pt x="3586400" y="3927618"/>
                  <a:pt x="3583287" y="3932186"/>
                </a:cubicBezTo>
                <a:cubicBezTo>
                  <a:pt x="3570835" y="3950456"/>
                  <a:pt x="3598400" y="3990933"/>
                  <a:pt x="3644856" y="4022595"/>
                </a:cubicBezTo>
                <a:cubicBezTo>
                  <a:pt x="3691311" y="4054256"/>
                  <a:pt x="3739065" y="4065113"/>
                  <a:pt x="3751517" y="4046843"/>
                </a:cubicBezTo>
                <a:cubicBezTo>
                  <a:pt x="3763969" y="4028572"/>
                  <a:pt x="3736403" y="3988095"/>
                  <a:pt x="3689948" y="3956434"/>
                </a:cubicBezTo>
                <a:cubicBezTo>
                  <a:pt x="3655107" y="3932687"/>
                  <a:pt x="3619535" y="3920644"/>
                  <a:pt x="3598673" y="3923814"/>
                </a:cubicBezTo>
                <a:close/>
                <a:moveTo>
                  <a:pt x="1811291" y="3697637"/>
                </a:moveTo>
                <a:cubicBezTo>
                  <a:pt x="1925052" y="3696754"/>
                  <a:pt x="2037582" y="3721655"/>
                  <a:pt x="2107636" y="3745392"/>
                </a:cubicBezTo>
                <a:cubicBezTo>
                  <a:pt x="2171729" y="3767110"/>
                  <a:pt x="2235664" y="3789307"/>
                  <a:pt x="2295615" y="3821221"/>
                </a:cubicBezTo>
                <a:cubicBezTo>
                  <a:pt x="2302254" y="3824726"/>
                  <a:pt x="2328220" y="3828390"/>
                  <a:pt x="2333211" y="3845330"/>
                </a:cubicBezTo>
                <a:cubicBezTo>
                  <a:pt x="2333318" y="3873208"/>
                  <a:pt x="2298377" y="3883084"/>
                  <a:pt x="2283403" y="3893121"/>
                </a:cubicBezTo>
                <a:cubicBezTo>
                  <a:pt x="2235770" y="3925088"/>
                  <a:pt x="2075509" y="3994386"/>
                  <a:pt x="2064358" y="3999697"/>
                </a:cubicBezTo>
                <a:cubicBezTo>
                  <a:pt x="1931178" y="4063206"/>
                  <a:pt x="1781696" y="4083332"/>
                  <a:pt x="1636570" y="4054444"/>
                </a:cubicBezTo>
                <a:cubicBezTo>
                  <a:pt x="1579538" y="4043080"/>
                  <a:pt x="1426233" y="3982756"/>
                  <a:pt x="1426233" y="3890200"/>
                </a:cubicBezTo>
                <a:cubicBezTo>
                  <a:pt x="1426233" y="3833434"/>
                  <a:pt x="1470839" y="3805078"/>
                  <a:pt x="1491867" y="3790581"/>
                </a:cubicBezTo>
                <a:cubicBezTo>
                  <a:pt x="1554102" y="3747781"/>
                  <a:pt x="1625365" y="3724257"/>
                  <a:pt x="1698646" y="3708114"/>
                </a:cubicBezTo>
                <a:cubicBezTo>
                  <a:pt x="1735313" y="3701091"/>
                  <a:pt x="1773370" y="3697932"/>
                  <a:pt x="1811291" y="3697637"/>
                </a:cubicBezTo>
                <a:close/>
                <a:moveTo>
                  <a:pt x="707606" y="2309944"/>
                </a:moveTo>
                <a:cubicBezTo>
                  <a:pt x="793260" y="2345734"/>
                  <a:pt x="878329" y="2382959"/>
                  <a:pt x="959999" y="2427512"/>
                </a:cubicBezTo>
                <a:cubicBezTo>
                  <a:pt x="1001737" y="2454753"/>
                  <a:pt x="1093179" y="2520280"/>
                  <a:pt x="1097958" y="2524528"/>
                </a:cubicBezTo>
                <a:cubicBezTo>
                  <a:pt x="1150529" y="2564992"/>
                  <a:pt x="1198161" y="2610606"/>
                  <a:pt x="1239581" y="2662487"/>
                </a:cubicBezTo>
                <a:cubicBezTo>
                  <a:pt x="1271176" y="2702048"/>
                  <a:pt x="1279089" y="2749840"/>
                  <a:pt x="1284823" y="2798215"/>
                </a:cubicBezTo>
                <a:cubicBezTo>
                  <a:pt x="1286629" y="2813508"/>
                  <a:pt x="1295709" y="2860504"/>
                  <a:pt x="1289071" y="2868043"/>
                </a:cubicBezTo>
                <a:cubicBezTo>
                  <a:pt x="1278717" y="2856095"/>
                  <a:pt x="1254396" y="2836767"/>
                  <a:pt x="1254608" y="2836820"/>
                </a:cubicBezTo>
                <a:cubicBezTo>
                  <a:pt x="1242289" y="2824023"/>
                  <a:pt x="740902" y="2349292"/>
                  <a:pt x="740902" y="2349292"/>
                </a:cubicBezTo>
                <a:cubicBezTo>
                  <a:pt x="728954" y="2337610"/>
                  <a:pt x="716953" y="2325875"/>
                  <a:pt x="704952" y="2314191"/>
                </a:cubicBezTo>
                <a:cubicBezTo>
                  <a:pt x="705855" y="2312758"/>
                  <a:pt x="706704" y="2311378"/>
                  <a:pt x="707606" y="2309944"/>
                </a:cubicBezTo>
                <a:close/>
                <a:moveTo>
                  <a:pt x="786516" y="1152378"/>
                </a:moveTo>
                <a:cubicBezTo>
                  <a:pt x="859107" y="1162414"/>
                  <a:pt x="1993361" y="1266229"/>
                  <a:pt x="2091758" y="1275786"/>
                </a:cubicBezTo>
                <a:cubicBezTo>
                  <a:pt x="2130363" y="1279557"/>
                  <a:pt x="2138223" y="1305365"/>
                  <a:pt x="2138593" y="1309878"/>
                </a:cubicBezTo>
                <a:cubicBezTo>
                  <a:pt x="2144063" y="1375724"/>
                  <a:pt x="2142523" y="1441676"/>
                  <a:pt x="2142151" y="1507630"/>
                </a:cubicBezTo>
                <a:cubicBezTo>
                  <a:pt x="2142045" y="1526746"/>
                  <a:pt x="2132487" y="1539171"/>
                  <a:pt x="2114911" y="1546022"/>
                </a:cubicBezTo>
                <a:cubicBezTo>
                  <a:pt x="2113583" y="1547030"/>
                  <a:pt x="832661" y="1425746"/>
                  <a:pt x="821776" y="1425905"/>
                </a:cubicBezTo>
                <a:cubicBezTo>
                  <a:pt x="802712" y="1426224"/>
                  <a:pt x="784445" y="1424312"/>
                  <a:pt x="767346" y="1415126"/>
                </a:cubicBezTo>
                <a:cubicBezTo>
                  <a:pt x="756460" y="1409231"/>
                  <a:pt x="755611" y="1398823"/>
                  <a:pt x="755558" y="1388203"/>
                </a:cubicBezTo>
                <a:cubicBezTo>
                  <a:pt x="755345" y="1318800"/>
                  <a:pt x="755186" y="1249342"/>
                  <a:pt x="755611" y="1179937"/>
                </a:cubicBezTo>
                <a:cubicBezTo>
                  <a:pt x="755770" y="1155723"/>
                  <a:pt x="763204" y="1149139"/>
                  <a:pt x="786516" y="1152378"/>
                </a:cubicBezTo>
                <a:close/>
                <a:moveTo>
                  <a:pt x="1230553" y="228"/>
                </a:moveTo>
                <a:cubicBezTo>
                  <a:pt x="1190408" y="-2002"/>
                  <a:pt x="1168265" y="12017"/>
                  <a:pt x="1149042" y="46427"/>
                </a:cubicBezTo>
                <a:cubicBezTo>
                  <a:pt x="987507" y="335354"/>
                  <a:pt x="842220" y="632352"/>
                  <a:pt x="707395" y="934501"/>
                </a:cubicBezTo>
                <a:cubicBezTo>
                  <a:pt x="676648" y="1003375"/>
                  <a:pt x="643035" y="1068796"/>
                  <a:pt x="588340" y="1122482"/>
                </a:cubicBezTo>
                <a:cubicBezTo>
                  <a:pt x="525043" y="1184558"/>
                  <a:pt x="305201" y="1371901"/>
                  <a:pt x="266278" y="1412205"/>
                </a:cubicBezTo>
                <a:cubicBezTo>
                  <a:pt x="248276" y="1430791"/>
                  <a:pt x="249073" y="1438649"/>
                  <a:pt x="270208" y="1453944"/>
                </a:cubicBezTo>
                <a:cubicBezTo>
                  <a:pt x="278598" y="1460050"/>
                  <a:pt x="1115906" y="1764270"/>
                  <a:pt x="1131943" y="1772607"/>
                </a:cubicBezTo>
                <a:cubicBezTo>
                  <a:pt x="1171238" y="1785988"/>
                  <a:pt x="1410568" y="1864048"/>
                  <a:pt x="1487035" y="1900264"/>
                </a:cubicBezTo>
                <a:cubicBezTo>
                  <a:pt x="1496381" y="1919061"/>
                  <a:pt x="1500841" y="1989847"/>
                  <a:pt x="1507055" y="2004237"/>
                </a:cubicBezTo>
                <a:cubicBezTo>
                  <a:pt x="1507055" y="2004237"/>
                  <a:pt x="1504823" y="2016876"/>
                  <a:pt x="1504293" y="2023247"/>
                </a:cubicBezTo>
                <a:cubicBezTo>
                  <a:pt x="1501903" y="2053038"/>
                  <a:pt x="1501054" y="2053781"/>
                  <a:pt x="1472272" y="2048737"/>
                </a:cubicBezTo>
                <a:cubicBezTo>
                  <a:pt x="1420445" y="2033656"/>
                  <a:pt x="381243" y="1680263"/>
                  <a:pt x="302759" y="1639109"/>
                </a:cubicBezTo>
                <a:cubicBezTo>
                  <a:pt x="297767" y="1636507"/>
                  <a:pt x="292828" y="1636879"/>
                  <a:pt x="287944" y="1639799"/>
                </a:cubicBezTo>
                <a:cubicBezTo>
                  <a:pt x="270898" y="1650049"/>
                  <a:pt x="267658" y="1675378"/>
                  <a:pt x="282846" y="1688281"/>
                </a:cubicBezTo>
                <a:cubicBezTo>
                  <a:pt x="293148" y="1696990"/>
                  <a:pt x="1326083" y="2104333"/>
                  <a:pt x="1332031" y="2106670"/>
                </a:cubicBezTo>
                <a:cubicBezTo>
                  <a:pt x="1364051" y="2130036"/>
                  <a:pt x="1377114" y="2163648"/>
                  <a:pt x="1382478" y="2201138"/>
                </a:cubicBezTo>
                <a:cubicBezTo>
                  <a:pt x="1391663" y="2265339"/>
                  <a:pt x="1395221" y="2429689"/>
                  <a:pt x="1390921" y="2446894"/>
                </a:cubicBezTo>
                <a:cubicBezTo>
                  <a:pt x="1386354" y="2472488"/>
                  <a:pt x="1379132" y="2475090"/>
                  <a:pt x="1358104" y="2459160"/>
                </a:cubicBezTo>
                <a:cubicBezTo>
                  <a:pt x="1322898" y="2432450"/>
                  <a:pt x="706704" y="1967969"/>
                  <a:pt x="557382" y="1868615"/>
                </a:cubicBezTo>
                <a:cubicBezTo>
                  <a:pt x="553346" y="1865906"/>
                  <a:pt x="549894" y="1861022"/>
                  <a:pt x="542142" y="1863730"/>
                </a:cubicBezTo>
                <a:cubicBezTo>
                  <a:pt x="545434" y="1918318"/>
                  <a:pt x="552072" y="1973385"/>
                  <a:pt x="550957" y="2028239"/>
                </a:cubicBezTo>
                <a:cubicBezTo>
                  <a:pt x="550107" y="2070190"/>
                  <a:pt x="565241" y="2082084"/>
                  <a:pt x="604802" y="2103484"/>
                </a:cubicBezTo>
                <a:cubicBezTo>
                  <a:pt x="704845" y="2152390"/>
                  <a:pt x="1038590" y="2330282"/>
                  <a:pt x="1062646" y="2340902"/>
                </a:cubicBezTo>
                <a:cubicBezTo>
                  <a:pt x="1078682" y="2352319"/>
                  <a:pt x="1094241" y="2364267"/>
                  <a:pt x="1111233" y="2382481"/>
                </a:cubicBezTo>
                <a:cubicBezTo>
                  <a:pt x="1061265" y="2375472"/>
                  <a:pt x="974549" y="2346213"/>
                  <a:pt x="975984" y="2345947"/>
                </a:cubicBezTo>
                <a:cubicBezTo>
                  <a:pt x="932280" y="2331291"/>
                  <a:pt x="729113" y="2263320"/>
                  <a:pt x="674205" y="2236291"/>
                </a:cubicBezTo>
                <a:cubicBezTo>
                  <a:pt x="644469" y="2221636"/>
                  <a:pt x="614520" y="2206555"/>
                  <a:pt x="627794" y="2164020"/>
                </a:cubicBezTo>
                <a:cubicBezTo>
                  <a:pt x="627901" y="2163648"/>
                  <a:pt x="627158" y="2163012"/>
                  <a:pt x="626839" y="2162533"/>
                </a:cubicBezTo>
                <a:cubicBezTo>
                  <a:pt x="573737" y="2180800"/>
                  <a:pt x="554461" y="2230769"/>
                  <a:pt x="582446" y="2277552"/>
                </a:cubicBezTo>
                <a:cubicBezTo>
                  <a:pt x="596199" y="2300545"/>
                  <a:pt x="612926" y="2321307"/>
                  <a:pt x="631352" y="2340530"/>
                </a:cubicBezTo>
                <a:cubicBezTo>
                  <a:pt x="662417" y="2372922"/>
                  <a:pt x="693907" y="2404837"/>
                  <a:pt x="725237" y="2436910"/>
                </a:cubicBezTo>
                <a:cubicBezTo>
                  <a:pt x="730600" y="2442433"/>
                  <a:pt x="737185" y="2446628"/>
                  <a:pt x="728316" y="2455708"/>
                </a:cubicBezTo>
                <a:cubicBezTo>
                  <a:pt x="683499" y="2501588"/>
                  <a:pt x="636025" y="2542954"/>
                  <a:pt x="573843" y="2564779"/>
                </a:cubicBezTo>
                <a:cubicBezTo>
                  <a:pt x="517130" y="2584692"/>
                  <a:pt x="459940" y="2602587"/>
                  <a:pt x="401899" y="2618093"/>
                </a:cubicBezTo>
                <a:cubicBezTo>
                  <a:pt x="362233" y="2625528"/>
                  <a:pt x="137825" y="2700348"/>
                  <a:pt x="74103" y="2747290"/>
                </a:cubicBezTo>
                <a:cubicBezTo>
                  <a:pt x="22912" y="2784993"/>
                  <a:pt x="-10277" y="2831457"/>
                  <a:pt x="2893" y="2900011"/>
                </a:cubicBezTo>
                <a:cubicBezTo>
                  <a:pt x="8574" y="2929589"/>
                  <a:pt x="24983" y="2952157"/>
                  <a:pt x="44152" y="2973717"/>
                </a:cubicBezTo>
                <a:cubicBezTo>
                  <a:pt x="117912" y="3056502"/>
                  <a:pt x="457763" y="3357907"/>
                  <a:pt x="537681" y="3442871"/>
                </a:cubicBezTo>
                <a:cubicBezTo>
                  <a:pt x="591314" y="3499849"/>
                  <a:pt x="599704" y="3561446"/>
                  <a:pt x="564072" y="3630851"/>
                </a:cubicBezTo>
                <a:cubicBezTo>
                  <a:pt x="551859" y="3654588"/>
                  <a:pt x="536619" y="3676572"/>
                  <a:pt x="520263" y="3697600"/>
                </a:cubicBezTo>
                <a:cubicBezTo>
                  <a:pt x="487977" y="3739179"/>
                  <a:pt x="453780" y="3779271"/>
                  <a:pt x="422981" y="3822070"/>
                </a:cubicBezTo>
                <a:cubicBezTo>
                  <a:pt x="356763" y="3914043"/>
                  <a:pt x="333824" y="4024388"/>
                  <a:pt x="376623" y="4129105"/>
                </a:cubicBezTo>
                <a:cubicBezTo>
                  <a:pt x="434398" y="4270356"/>
                  <a:pt x="640486" y="4367160"/>
                  <a:pt x="714138" y="4397800"/>
                </a:cubicBezTo>
                <a:cubicBezTo>
                  <a:pt x="858151" y="4457700"/>
                  <a:pt x="1012623" y="4492747"/>
                  <a:pt x="1166299" y="4516643"/>
                </a:cubicBezTo>
                <a:cubicBezTo>
                  <a:pt x="1271494" y="4532998"/>
                  <a:pt x="1375308" y="4550150"/>
                  <a:pt x="1481778" y="4549247"/>
                </a:cubicBezTo>
                <a:cubicBezTo>
                  <a:pt x="1563130" y="4548556"/>
                  <a:pt x="1656536" y="4543777"/>
                  <a:pt x="1738366" y="4540432"/>
                </a:cubicBezTo>
                <a:cubicBezTo>
                  <a:pt x="1820621" y="4537086"/>
                  <a:pt x="1903884" y="4537246"/>
                  <a:pt x="1985607" y="4527369"/>
                </a:cubicBezTo>
                <a:cubicBezTo>
                  <a:pt x="2062021" y="4518130"/>
                  <a:pt x="2135036" y="4510376"/>
                  <a:pt x="2210653" y="4495508"/>
                </a:cubicBezTo>
                <a:cubicBezTo>
                  <a:pt x="2299863" y="4477984"/>
                  <a:pt x="2381747" y="4443255"/>
                  <a:pt x="2462621" y="4401146"/>
                </a:cubicBezTo>
                <a:cubicBezTo>
                  <a:pt x="2499049" y="4382135"/>
                  <a:pt x="2532343" y="4358824"/>
                  <a:pt x="2560700" y="4328503"/>
                </a:cubicBezTo>
                <a:cubicBezTo>
                  <a:pt x="2606792" y="4279277"/>
                  <a:pt x="2640778" y="4162985"/>
                  <a:pt x="2601004" y="4066021"/>
                </a:cubicBezTo>
                <a:cubicBezTo>
                  <a:pt x="2590384" y="4040107"/>
                  <a:pt x="2575197" y="4016052"/>
                  <a:pt x="2560700" y="3992633"/>
                </a:cubicBezTo>
                <a:cubicBezTo>
                  <a:pt x="2526131" y="3936611"/>
                  <a:pt x="2484499" y="3884890"/>
                  <a:pt x="2437079" y="3839222"/>
                </a:cubicBezTo>
                <a:cubicBezTo>
                  <a:pt x="2558735" y="3733869"/>
                  <a:pt x="2622404" y="3577908"/>
                  <a:pt x="2676515" y="3426302"/>
                </a:cubicBezTo>
                <a:cubicBezTo>
                  <a:pt x="2696694" y="3369696"/>
                  <a:pt x="2718147" y="3309957"/>
                  <a:pt x="2764346" y="3271565"/>
                </a:cubicBezTo>
                <a:cubicBezTo>
                  <a:pt x="2833590" y="3214055"/>
                  <a:pt x="2926519" y="3233012"/>
                  <a:pt x="3015091" y="3248996"/>
                </a:cubicBezTo>
                <a:cubicBezTo>
                  <a:pt x="3111366" y="3266307"/>
                  <a:pt x="3208011" y="3299124"/>
                  <a:pt x="3301841" y="3326684"/>
                </a:cubicBezTo>
                <a:cubicBezTo>
                  <a:pt x="3399549" y="3355359"/>
                  <a:pt x="3553119" y="3404053"/>
                  <a:pt x="3556730" y="3484025"/>
                </a:cubicBezTo>
                <a:cubicBezTo>
                  <a:pt x="3558748" y="3527834"/>
                  <a:pt x="3408151" y="3634037"/>
                  <a:pt x="3348146" y="3678377"/>
                </a:cubicBezTo>
                <a:cubicBezTo>
                  <a:pt x="3275184" y="3732329"/>
                  <a:pt x="3215551" y="3804335"/>
                  <a:pt x="3238119" y="3892218"/>
                </a:cubicBezTo>
                <a:cubicBezTo>
                  <a:pt x="3251820" y="3945691"/>
                  <a:pt x="3298178" y="3989235"/>
                  <a:pt x="3339703" y="4025663"/>
                </a:cubicBezTo>
                <a:cubicBezTo>
                  <a:pt x="3351969" y="4036283"/>
                  <a:pt x="3369493" y="4053966"/>
                  <a:pt x="3379636" y="4067401"/>
                </a:cubicBezTo>
                <a:cubicBezTo>
                  <a:pt x="3404116" y="4099793"/>
                  <a:pt x="3425675" y="4114715"/>
                  <a:pt x="3410487" y="4150665"/>
                </a:cubicBezTo>
                <a:cubicBezTo>
                  <a:pt x="3404329" y="4165161"/>
                  <a:pt x="3393442" y="4179074"/>
                  <a:pt x="3395407" y="4194739"/>
                </a:cubicBezTo>
                <a:cubicBezTo>
                  <a:pt x="3397213" y="4209024"/>
                  <a:pt x="3409213" y="4219591"/>
                  <a:pt x="3420684" y="4228299"/>
                </a:cubicBezTo>
                <a:cubicBezTo>
                  <a:pt x="3528746" y="4310236"/>
                  <a:pt x="3661234" y="4356009"/>
                  <a:pt x="3766535" y="4441502"/>
                </a:cubicBezTo>
                <a:cubicBezTo>
                  <a:pt x="3841568" y="4502411"/>
                  <a:pt x="3899715" y="4581108"/>
                  <a:pt x="3964977" y="4652370"/>
                </a:cubicBezTo>
                <a:cubicBezTo>
                  <a:pt x="4030239" y="4723633"/>
                  <a:pt x="4106919" y="4790010"/>
                  <a:pt x="4200377" y="4814491"/>
                </a:cubicBezTo>
                <a:cubicBezTo>
                  <a:pt x="4293837" y="4838970"/>
                  <a:pt x="4406784" y="4810508"/>
                  <a:pt x="4455956" y="4727296"/>
                </a:cubicBezTo>
                <a:cubicBezTo>
                  <a:pt x="4489729" y="4670159"/>
                  <a:pt x="4488189" y="4597304"/>
                  <a:pt x="4466046" y="4534697"/>
                </a:cubicBezTo>
                <a:cubicBezTo>
                  <a:pt x="4443902" y="4472089"/>
                  <a:pt x="4403279" y="4417926"/>
                  <a:pt x="4361063" y="4366683"/>
                </a:cubicBezTo>
                <a:cubicBezTo>
                  <a:pt x="4225070" y="4201695"/>
                  <a:pt x="4058914" y="4051789"/>
                  <a:pt x="3855003" y="3987429"/>
                </a:cubicBezTo>
                <a:cubicBezTo>
                  <a:pt x="3830099" y="3979571"/>
                  <a:pt x="3794839" y="3977818"/>
                  <a:pt x="3786236" y="4002458"/>
                </a:cubicBezTo>
                <a:cubicBezTo>
                  <a:pt x="3782466" y="4013343"/>
                  <a:pt x="3801158" y="4043983"/>
                  <a:pt x="3799777" y="4055453"/>
                </a:cubicBezTo>
                <a:cubicBezTo>
                  <a:pt x="3795157" y="4094005"/>
                  <a:pt x="3737808" y="4102767"/>
                  <a:pt x="3702176" y="4087315"/>
                </a:cubicBezTo>
                <a:cubicBezTo>
                  <a:pt x="3666545" y="4071861"/>
                  <a:pt x="3622683" y="4024070"/>
                  <a:pt x="3583865" y="4022848"/>
                </a:cubicBezTo>
                <a:cubicBezTo>
                  <a:pt x="3552323" y="4021840"/>
                  <a:pt x="3537666" y="4036974"/>
                  <a:pt x="3506390" y="4041063"/>
                </a:cubicBezTo>
                <a:cubicBezTo>
                  <a:pt x="3429286" y="4051204"/>
                  <a:pt x="3371989" y="3984032"/>
                  <a:pt x="3327808" y="3920044"/>
                </a:cubicBezTo>
                <a:cubicBezTo>
                  <a:pt x="3309701" y="3893812"/>
                  <a:pt x="3289734" y="3869649"/>
                  <a:pt x="3295947" y="3838373"/>
                </a:cubicBezTo>
                <a:cubicBezTo>
                  <a:pt x="3301310" y="3811397"/>
                  <a:pt x="3318197" y="3775288"/>
                  <a:pt x="3339490" y="3757976"/>
                </a:cubicBezTo>
                <a:cubicBezTo>
                  <a:pt x="3413409" y="3697866"/>
                  <a:pt x="3476546" y="3646569"/>
                  <a:pt x="3550465" y="3586511"/>
                </a:cubicBezTo>
                <a:cubicBezTo>
                  <a:pt x="3577333" y="3564686"/>
                  <a:pt x="3605690" y="3540631"/>
                  <a:pt x="3614982" y="3507283"/>
                </a:cubicBezTo>
                <a:cubicBezTo>
                  <a:pt x="3634949" y="3435543"/>
                  <a:pt x="3559226" y="3375591"/>
                  <a:pt x="3492158" y="3343198"/>
                </a:cubicBezTo>
                <a:cubicBezTo>
                  <a:pt x="3320905" y="3260519"/>
                  <a:pt x="3135739" y="3206728"/>
                  <a:pt x="2946855" y="3184637"/>
                </a:cubicBezTo>
                <a:cubicBezTo>
                  <a:pt x="2884143" y="3177308"/>
                  <a:pt x="2817288" y="3174176"/>
                  <a:pt x="2761265" y="3203381"/>
                </a:cubicBezTo>
                <a:cubicBezTo>
                  <a:pt x="2666903" y="3252660"/>
                  <a:pt x="2638707" y="3370706"/>
                  <a:pt x="2602757" y="3470856"/>
                </a:cubicBezTo>
                <a:cubicBezTo>
                  <a:pt x="2566700" y="3571271"/>
                  <a:pt x="2513493" y="3665526"/>
                  <a:pt x="2446106" y="3748259"/>
                </a:cubicBezTo>
                <a:cubicBezTo>
                  <a:pt x="2433574" y="3763659"/>
                  <a:pt x="2419821" y="3779165"/>
                  <a:pt x="2401447" y="3786651"/>
                </a:cubicBezTo>
                <a:cubicBezTo>
                  <a:pt x="2368843" y="3799927"/>
                  <a:pt x="2332362" y="3784421"/>
                  <a:pt x="2300289" y="3769978"/>
                </a:cubicBezTo>
                <a:cubicBezTo>
                  <a:pt x="2048533" y="3656234"/>
                  <a:pt x="1745269" y="3592512"/>
                  <a:pt x="1502434" y="3724257"/>
                </a:cubicBezTo>
                <a:cubicBezTo>
                  <a:pt x="1427083" y="3765146"/>
                  <a:pt x="1354387" y="3844108"/>
                  <a:pt x="1377751" y="3926629"/>
                </a:cubicBezTo>
                <a:cubicBezTo>
                  <a:pt x="1387787" y="3962100"/>
                  <a:pt x="1414179" y="3990615"/>
                  <a:pt x="1442695" y="4013927"/>
                </a:cubicBezTo>
                <a:cubicBezTo>
                  <a:pt x="1562174" y="4111635"/>
                  <a:pt x="1728595" y="4138292"/>
                  <a:pt x="1880785" y="4112644"/>
                </a:cubicBezTo>
                <a:cubicBezTo>
                  <a:pt x="2032974" y="4086995"/>
                  <a:pt x="2173270" y="4014193"/>
                  <a:pt x="2302997" y="3930611"/>
                </a:cubicBezTo>
                <a:cubicBezTo>
                  <a:pt x="2330609" y="3912822"/>
                  <a:pt x="2366507" y="3881438"/>
                  <a:pt x="2400385" y="3888076"/>
                </a:cubicBezTo>
                <a:cubicBezTo>
                  <a:pt x="2446585" y="3897157"/>
                  <a:pt x="2545885" y="4045947"/>
                  <a:pt x="2564629" y="4113121"/>
                </a:cubicBezTo>
                <a:cubicBezTo>
                  <a:pt x="2564842" y="4113812"/>
                  <a:pt x="2565001" y="4114503"/>
                  <a:pt x="2565214" y="4115193"/>
                </a:cubicBezTo>
                <a:cubicBezTo>
                  <a:pt x="2567869" y="4143708"/>
                  <a:pt x="2570737" y="4172011"/>
                  <a:pt x="2563621" y="4200527"/>
                </a:cubicBezTo>
                <a:cubicBezTo>
                  <a:pt x="2547372" y="4265789"/>
                  <a:pt x="2503031" y="4308324"/>
                  <a:pt x="2448708" y="4342150"/>
                </a:cubicBezTo>
                <a:cubicBezTo>
                  <a:pt x="2366348" y="4393393"/>
                  <a:pt x="2274534" y="4419466"/>
                  <a:pt x="2180757" y="4439220"/>
                </a:cubicBezTo>
                <a:cubicBezTo>
                  <a:pt x="2018583" y="4473311"/>
                  <a:pt x="1854021" y="4485206"/>
                  <a:pt x="1688821" y="4489825"/>
                </a:cubicBezTo>
                <a:cubicBezTo>
                  <a:pt x="1634817" y="4491312"/>
                  <a:pt x="1580813" y="4490569"/>
                  <a:pt x="1526755" y="4490835"/>
                </a:cubicBezTo>
                <a:cubicBezTo>
                  <a:pt x="1366175" y="4491737"/>
                  <a:pt x="1206286" y="4472993"/>
                  <a:pt x="1048839" y="4442830"/>
                </a:cubicBezTo>
                <a:cubicBezTo>
                  <a:pt x="1042467" y="4441609"/>
                  <a:pt x="790180" y="4372630"/>
                  <a:pt x="677286" y="4312412"/>
                </a:cubicBezTo>
                <a:cubicBezTo>
                  <a:pt x="527910" y="4232759"/>
                  <a:pt x="442257" y="4148222"/>
                  <a:pt x="432327" y="4121247"/>
                </a:cubicBezTo>
                <a:cubicBezTo>
                  <a:pt x="422716" y="4095120"/>
                  <a:pt x="411511" y="4049346"/>
                  <a:pt x="408431" y="4021681"/>
                </a:cubicBezTo>
                <a:cubicBezTo>
                  <a:pt x="405616" y="3996404"/>
                  <a:pt x="421282" y="3957852"/>
                  <a:pt x="430363" y="3934063"/>
                </a:cubicBezTo>
                <a:cubicBezTo>
                  <a:pt x="453514" y="3873526"/>
                  <a:pt x="492173" y="3821698"/>
                  <a:pt x="533911" y="3772739"/>
                </a:cubicBezTo>
                <a:cubicBezTo>
                  <a:pt x="582605" y="3715708"/>
                  <a:pt x="623387" y="3660056"/>
                  <a:pt x="647442" y="3587520"/>
                </a:cubicBezTo>
                <a:cubicBezTo>
                  <a:pt x="651849" y="3528205"/>
                  <a:pt x="622431" y="3459598"/>
                  <a:pt x="583720" y="3418232"/>
                </a:cubicBezTo>
                <a:cubicBezTo>
                  <a:pt x="576711" y="3409735"/>
                  <a:pt x="411989" y="3244377"/>
                  <a:pt x="330797" y="3177256"/>
                </a:cubicBezTo>
                <a:cubicBezTo>
                  <a:pt x="256614" y="3115976"/>
                  <a:pt x="121469" y="2977221"/>
                  <a:pt x="118071" y="2971274"/>
                </a:cubicBezTo>
                <a:cubicBezTo>
                  <a:pt x="102777" y="2944510"/>
                  <a:pt x="71288" y="2915145"/>
                  <a:pt x="67943" y="2882541"/>
                </a:cubicBezTo>
                <a:cubicBezTo>
                  <a:pt x="54933" y="2853282"/>
                  <a:pt x="63429" y="2842873"/>
                  <a:pt x="78510" y="2820306"/>
                </a:cubicBezTo>
                <a:cubicBezTo>
                  <a:pt x="98476" y="2790515"/>
                  <a:pt x="128691" y="2771717"/>
                  <a:pt x="159384" y="2754990"/>
                </a:cubicBezTo>
                <a:cubicBezTo>
                  <a:pt x="230752" y="2716173"/>
                  <a:pt x="491535" y="2647778"/>
                  <a:pt x="516175" y="2640238"/>
                </a:cubicBezTo>
                <a:cubicBezTo>
                  <a:pt x="529504" y="2636148"/>
                  <a:pt x="542567" y="2635245"/>
                  <a:pt x="555948" y="2639069"/>
                </a:cubicBezTo>
                <a:cubicBezTo>
                  <a:pt x="599598" y="2652238"/>
                  <a:pt x="1651491" y="3049174"/>
                  <a:pt x="1695565" y="3060167"/>
                </a:cubicBezTo>
                <a:cubicBezTo>
                  <a:pt x="1736136" y="3070256"/>
                  <a:pt x="1757589" y="3094683"/>
                  <a:pt x="1764810" y="3134243"/>
                </a:cubicBezTo>
                <a:cubicBezTo>
                  <a:pt x="1765182" y="3136155"/>
                  <a:pt x="1786741" y="3304700"/>
                  <a:pt x="1784087" y="3316595"/>
                </a:cubicBezTo>
                <a:cubicBezTo>
                  <a:pt x="1782227" y="3324879"/>
                  <a:pt x="1778192" y="3330348"/>
                  <a:pt x="1765979" y="3326207"/>
                </a:cubicBezTo>
                <a:cubicBezTo>
                  <a:pt x="1682130" y="3297743"/>
                  <a:pt x="745150" y="2963892"/>
                  <a:pt x="698951" y="2934846"/>
                </a:cubicBezTo>
                <a:cubicBezTo>
                  <a:pt x="684401" y="2925659"/>
                  <a:pt x="671444" y="2915676"/>
                  <a:pt x="670967" y="2895604"/>
                </a:cubicBezTo>
                <a:cubicBezTo>
                  <a:pt x="670648" y="2881903"/>
                  <a:pt x="661461" y="2885302"/>
                  <a:pt x="655195" y="2891144"/>
                </a:cubicBezTo>
                <a:cubicBezTo>
                  <a:pt x="641920" y="2903516"/>
                  <a:pt x="628804" y="2916313"/>
                  <a:pt x="617015" y="2930119"/>
                </a:cubicBezTo>
                <a:cubicBezTo>
                  <a:pt x="608625" y="2939996"/>
                  <a:pt x="609475" y="2951201"/>
                  <a:pt x="617547" y="2962300"/>
                </a:cubicBezTo>
                <a:cubicBezTo>
                  <a:pt x="629229" y="2978389"/>
                  <a:pt x="646646" y="2985717"/>
                  <a:pt x="663161" y="2994586"/>
                </a:cubicBezTo>
                <a:cubicBezTo>
                  <a:pt x="667355" y="3005365"/>
                  <a:pt x="1613576" y="3379414"/>
                  <a:pt x="1739640" y="3424072"/>
                </a:cubicBezTo>
                <a:cubicBezTo>
                  <a:pt x="1808141" y="3448340"/>
                  <a:pt x="1817912" y="3447119"/>
                  <a:pt x="1867668" y="3395345"/>
                </a:cubicBezTo>
                <a:cubicBezTo>
                  <a:pt x="1869050" y="3393911"/>
                  <a:pt x="2906870" y="2321732"/>
                  <a:pt x="2981531" y="2249143"/>
                </a:cubicBezTo>
                <a:cubicBezTo>
                  <a:pt x="2999374" y="2231778"/>
                  <a:pt x="3013127" y="2217441"/>
                  <a:pt x="3015570" y="2193438"/>
                </a:cubicBezTo>
                <a:cubicBezTo>
                  <a:pt x="3021571" y="2133753"/>
                  <a:pt x="3019074" y="2073959"/>
                  <a:pt x="3017693" y="2014167"/>
                </a:cubicBezTo>
                <a:cubicBezTo>
                  <a:pt x="3016632" y="1970145"/>
                  <a:pt x="3003463" y="1932603"/>
                  <a:pt x="2964327" y="1907910"/>
                </a:cubicBezTo>
                <a:cubicBezTo>
                  <a:pt x="2915367" y="1875518"/>
                  <a:pt x="2915473" y="1856933"/>
                  <a:pt x="2966291" y="1829426"/>
                </a:cubicBezTo>
                <a:cubicBezTo>
                  <a:pt x="2999215" y="1811584"/>
                  <a:pt x="3033199" y="1795653"/>
                  <a:pt x="3066707" y="1778873"/>
                </a:cubicBezTo>
                <a:cubicBezTo>
                  <a:pt x="3074885" y="1774306"/>
                  <a:pt x="3072335" y="1766341"/>
                  <a:pt x="3072283" y="1759651"/>
                </a:cubicBezTo>
                <a:cubicBezTo>
                  <a:pt x="3071433" y="1641393"/>
                  <a:pt x="3074460" y="1523134"/>
                  <a:pt x="3070955" y="1404930"/>
                </a:cubicBezTo>
                <a:cubicBezTo>
                  <a:pt x="3070105" y="1376096"/>
                  <a:pt x="3066495" y="1348059"/>
                  <a:pt x="3055609" y="1321189"/>
                </a:cubicBezTo>
                <a:cubicBezTo>
                  <a:pt x="3043395" y="1297558"/>
                  <a:pt x="3025553" y="1278548"/>
                  <a:pt x="3003940" y="1263626"/>
                </a:cubicBezTo>
                <a:cubicBezTo>
                  <a:pt x="2975106" y="1243713"/>
                  <a:pt x="2781657" y="1124180"/>
                  <a:pt x="2714589" y="1083186"/>
                </a:cubicBezTo>
                <a:cubicBezTo>
                  <a:pt x="2689737" y="1074531"/>
                  <a:pt x="2677099" y="1059768"/>
                  <a:pt x="2676515" y="1030775"/>
                </a:cubicBezTo>
                <a:cubicBezTo>
                  <a:pt x="2675453" y="976452"/>
                  <a:pt x="2673275" y="921969"/>
                  <a:pt x="2664461" y="868124"/>
                </a:cubicBezTo>
                <a:cubicBezTo>
                  <a:pt x="2656495" y="843538"/>
                  <a:pt x="2639078" y="828457"/>
                  <a:pt x="2616298" y="817518"/>
                </a:cubicBezTo>
                <a:cubicBezTo>
                  <a:pt x="2591817" y="805730"/>
                  <a:pt x="2565373" y="797924"/>
                  <a:pt x="2542592" y="782524"/>
                </a:cubicBezTo>
                <a:cubicBezTo>
                  <a:pt x="2511846" y="770682"/>
                  <a:pt x="2498252" y="748645"/>
                  <a:pt x="2502925" y="715722"/>
                </a:cubicBezTo>
                <a:cubicBezTo>
                  <a:pt x="2507173" y="701650"/>
                  <a:pt x="2581569" y="178704"/>
                  <a:pt x="2574560" y="145462"/>
                </a:cubicBezTo>
                <a:cubicBezTo>
                  <a:pt x="2561922" y="113283"/>
                  <a:pt x="2536486" y="97936"/>
                  <a:pt x="2504199" y="90289"/>
                </a:cubicBezTo>
                <a:cubicBezTo>
                  <a:pt x="2463471" y="80677"/>
                  <a:pt x="2239063" y="66977"/>
                  <a:pt x="2168384" y="62145"/>
                </a:cubicBezTo>
                <a:cubicBezTo>
                  <a:pt x="2067385" y="55189"/>
                  <a:pt x="1344191" y="6494"/>
                  <a:pt x="1230553" y="228"/>
                </a:cubicBezTo>
                <a:close/>
              </a:path>
            </a:pathLst>
          </a:custGeom>
          <a:solidFill>
            <a:schemeClr val="accent3">
              <a:lumMod val="75000"/>
            </a:schemeClr>
          </a:solidFill>
          <a:ln w="4638" cap="flat">
            <a:noFill/>
            <a:prstDash val="solid"/>
            <a:miter/>
          </a:ln>
        </p:spPr>
        <p:txBody>
          <a:bodyPr wrap="square" rtlCol="0" anchor="ctr">
            <a:noAutofit/>
          </a:bodyPr>
          <a:lstStyle/>
          <a:p>
            <a:endParaRPr lang="en-US"/>
          </a:p>
        </p:txBody>
      </p:sp>
      <p:pic>
        <p:nvPicPr>
          <p:cNvPr id="5" name="Εικόνα 4">
            <a:extLst>
              <a:ext uri="{FF2B5EF4-FFF2-40B4-BE49-F238E27FC236}">
                <a16:creationId xmlns:a16="http://schemas.microsoft.com/office/drawing/2014/main" id="{CC09B8C0-4F94-1DCA-5978-C6F7FA6F943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208631"/>
            <a:ext cx="3940589" cy="695398"/>
          </a:xfrm>
          <a:prstGeom prst="rect">
            <a:avLst/>
          </a:prstGeom>
        </p:spPr>
      </p:pic>
    </p:spTree>
    <p:extLst>
      <p:ext uri="{BB962C8B-B14F-4D97-AF65-F5344CB8AC3E}">
        <p14:creationId xmlns:p14="http://schemas.microsoft.com/office/powerpoint/2010/main" val="812782552"/>
      </p:ext>
    </p:extLst>
  </p:cSld>
  <p:clrMapOvr>
    <a:masterClrMapping/>
  </p:clrMapOvr>
</p:sld>
</file>

<file path=ppt/theme/theme1.xml><?xml version="1.0" encoding="utf-8"?>
<a:theme xmlns:a="http://schemas.openxmlformats.org/drawingml/2006/main" name="Ανασκόπηση">
  <a:themeElements>
    <a:clrScheme name="Ανασκόπηση">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Ανασκόπηση">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νασκόπηση">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829</TotalTime>
  <Words>1010</Words>
  <Application>Microsoft Office PowerPoint</Application>
  <PresentationFormat>Ευρεία οθόνη</PresentationFormat>
  <Paragraphs>84</Paragraphs>
  <Slides>20</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20</vt:i4>
      </vt:variant>
    </vt:vector>
  </HeadingPairs>
  <TitlesOfParts>
    <vt:vector size="25" baseType="lpstr">
      <vt:lpstr>Arial</vt:lpstr>
      <vt:lpstr>Calibri</vt:lpstr>
      <vt:lpstr>Calibri Light</vt:lpstr>
      <vt:lpstr>Wingdings</vt:lpstr>
      <vt:lpstr>Ανασκόπηση</vt:lpstr>
      <vt:lpstr>Thorium:  Ανάγνωση αρχείων EPUB</vt:lpstr>
      <vt:lpstr>Χαρακτηριστικά του Thorium</vt:lpstr>
      <vt:lpstr>Εγκατάσταση και οδηγίες </vt:lpstr>
      <vt:lpstr>Διαθέσιμο και στο Microsoft Store</vt:lpstr>
      <vt:lpstr>Περιβάλλον εργασίας</vt:lpstr>
      <vt:lpstr>Βιβλιοθήκη- Προσθήκη Βιβλίων</vt:lpstr>
      <vt:lpstr>Ανάγνωση</vt:lpstr>
      <vt:lpstr>Πλοήγηση – Πίνακας Περιεχομένων</vt:lpstr>
      <vt:lpstr>Πλοήγηση - σελιδαρίθμηση</vt:lpstr>
      <vt:lpstr>Αναφορά θέσης</vt:lpstr>
      <vt:lpstr>Προσθήκη Σελιδοδεικτών</vt:lpstr>
      <vt:lpstr>Επεξεργασία Σελιδοδεικτών</vt:lpstr>
      <vt:lpstr>Αναζήτηση στο κείμενο</vt:lpstr>
      <vt:lpstr>Ρυθμίσεις Ανάγνωσης - Theme</vt:lpstr>
      <vt:lpstr>Επιλογή Γραμματοσειράς- Text</vt:lpstr>
      <vt:lpstr>Μορφοποίηση -Display</vt:lpstr>
      <vt:lpstr>Προσαρμογή περιθωρίων-Spacing</vt:lpstr>
      <vt:lpstr>Ανάγνωση κειμένου σε ομιλία-TTS</vt:lpstr>
      <vt:lpstr>Ανάγνωση κειμένου σε ομιλία- Readaloud</vt:lpstr>
      <vt:lpstr>Τέλος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Thorium: Ανάγνωση αρχείων EPUB</dc:title>
  <dc:creator>Niki Kouri</dc:creator>
  <cp:lastModifiedBy>Niki Kouri</cp:lastModifiedBy>
  <cp:revision>91</cp:revision>
  <dcterms:created xsi:type="dcterms:W3CDTF">2023-07-03T08:51:50Z</dcterms:created>
  <dcterms:modified xsi:type="dcterms:W3CDTF">2023-07-19T09:05:09Z</dcterms:modified>
</cp:coreProperties>
</file>