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86423" autoAdjust="0"/>
  </p:normalViewPr>
  <p:slideViewPr>
    <p:cSldViewPr snapToGrid="0">
      <p:cViewPr varScale="1">
        <p:scale>
          <a:sx n="68" d="100"/>
          <a:sy n="68" d="100"/>
        </p:scale>
        <p:origin x="504" y="53"/>
      </p:cViewPr>
      <p:guideLst/>
    </p:cSldViewPr>
  </p:slideViewPr>
  <p:outlineViewPr>
    <p:cViewPr>
      <p:scale>
        <a:sx n="33" d="100"/>
        <a:sy n="33" d="100"/>
      </p:scale>
      <p:origin x="0" y="-4123"/>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43F11-DBD4-6176-8502-D1CD3C5498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22955F79-B4BB-713B-1A19-04AE677CD2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75762936-84D8-C034-7A9A-0D6ACE5AFB81}"/>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5D6E2DAD-E60E-B849-D6B9-DCACD88C84F1}"/>
              </a:ext>
            </a:extLst>
          </p:cNvPr>
          <p:cNvSpPr>
            <a:spLocks noGrp="1"/>
          </p:cNvSpPr>
          <p:nvPr>
            <p:ph type="ftr" sz="quarter" idx="11"/>
          </p:nvPr>
        </p:nvSpPr>
        <p:spPr/>
        <p:txBody>
          <a:bodyPr/>
          <a:lstStyle/>
          <a:p>
            <a:endParaRPr lang="el-GR" dirty="0"/>
          </a:p>
        </p:txBody>
      </p:sp>
      <p:sp>
        <p:nvSpPr>
          <p:cNvPr id="6" name="Slide Number Placeholder 5">
            <a:extLst>
              <a:ext uri="{FF2B5EF4-FFF2-40B4-BE49-F238E27FC236}">
                <a16:creationId xmlns:a16="http://schemas.microsoft.com/office/drawing/2014/main" id="{CAE8C74D-6D6F-0883-6607-110DEA11147A}"/>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291931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DAD49-E0E3-E2E4-D289-52F364DE6959}"/>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39F8A2DC-7B4B-2BA3-B094-22ACCFA0C9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12EBBBAA-3CD3-3E05-846A-718D07356F9F}"/>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BCC902EB-F698-1C19-77BE-5CF25A10A6CB}"/>
              </a:ext>
            </a:extLst>
          </p:cNvPr>
          <p:cNvSpPr>
            <a:spLocks noGrp="1"/>
          </p:cNvSpPr>
          <p:nvPr>
            <p:ph type="ftr" sz="quarter" idx="11"/>
          </p:nvPr>
        </p:nvSpPr>
        <p:spPr/>
        <p:txBody>
          <a:bodyPr/>
          <a:lstStyle/>
          <a:p>
            <a:endParaRPr lang="el-GR" dirty="0"/>
          </a:p>
        </p:txBody>
      </p:sp>
      <p:sp>
        <p:nvSpPr>
          <p:cNvPr id="6" name="Slide Number Placeholder 5">
            <a:extLst>
              <a:ext uri="{FF2B5EF4-FFF2-40B4-BE49-F238E27FC236}">
                <a16:creationId xmlns:a16="http://schemas.microsoft.com/office/drawing/2014/main" id="{531A65F2-BD92-1584-1D04-011141E719D3}"/>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411673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74FEB1-F1DA-E422-9415-069C33B66C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E22A5F1B-361C-5D7F-EACA-FB11CED723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CC86674-C706-1B02-DB18-02523739802F}"/>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75194156-097E-572F-12B9-13458917E345}"/>
              </a:ext>
            </a:extLst>
          </p:cNvPr>
          <p:cNvSpPr>
            <a:spLocks noGrp="1"/>
          </p:cNvSpPr>
          <p:nvPr>
            <p:ph type="ftr" sz="quarter" idx="11"/>
          </p:nvPr>
        </p:nvSpPr>
        <p:spPr/>
        <p:txBody>
          <a:bodyPr/>
          <a:lstStyle/>
          <a:p>
            <a:endParaRPr lang="el-GR" dirty="0"/>
          </a:p>
        </p:txBody>
      </p:sp>
      <p:sp>
        <p:nvSpPr>
          <p:cNvPr id="6" name="Slide Number Placeholder 5">
            <a:extLst>
              <a:ext uri="{FF2B5EF4-FFF2-40B4-BE49-F238E27FC236}">
                <a16:creationId xmlns:a16="http://schemas.microsoft.com/office/drawing/2014/main" id="{FEB74B44-5498-D714-3E62-48825540D3B7}"/>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854654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425CB-752A-778F-1F06-2903D7208AFB}"/>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FD5EFD0E-9E0C-2564-0496-CB696249D2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DE82C7F7-8B3C-DCE3-C92A-B6F7ED35E9F2}"/>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FA8E8767-DB4D-1FB0-D79E-DC2263A608E2}"/>
              </a:ext>
            </a:extLst>
          </p:cNvPr>
          <p:cNvSpPr>
            <a:spLocks noGrp="1"/>
          </p:cNvSpPr>
          <p:nvPr>
            <p:ph type="ftr" sz="quarter" idx="11"/>
          </p:nvPr>
        </p:nvSpPr>
        <p:spPr/>
        <p:txBody>
          <a:bodyPr/>
          <a:lstStyle/>
          <a:p>
            <a:endParaRPr lang="el-GR" dirty="0"/>
          </a:p>
        </p:txBody>
      </p:sp>
      <p:sp>
        <p:nvSpPr>
          <p:cNvPr id="6" name="Slide Number Placeholder 5">
            <a:extLst>
              <a:ext uri="{FF2B5EF4-FFF2-40B4-BE49-F238E27FC236}">
                <a16:creationId xmlns:a16="http://schemas.microsoft.com/office/drawing/2014/main" id="{627F038B-61EE-271A-18A3-EAAE002224E6}"/>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3262927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72E9-4883-AE4B-3938-8466B6431C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BD256DE5-3AF5-B7FB-BFAD-D131F8150B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4D673-D7C8-3954-DAFA-36698817CA51}"/>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D1134B46-4BEE-A39D-79B9-F85E8A4712C1}"/>
              </a:ext>
            </a:extLst>
          </p:cNvPr>
          <p:cNvSpPr>
            <a:spLocks noGrp="1"/>
          </p:cNvSpPr>
          <p:nvPr>
            <p:ph type="ftr" sz="quarter" idx="11"/>
          </p:nvPr>
        </p:nvSpPr>
        <p:spPr/>
        <p:txBody>
          <a:bodyPr/>
          <a:lstStyle/>
          <a:p>
            <a:endParaRPr lang="el-GR" dirty="0"/>
          </a:p>
        </p:txBody>
      </p:sp>
      <p:sp>
        <p:nvSpPr>
          <p:cNvPr id="6" name="Slide Number Placeholder 5">
            <a:extLst>
              <a:ext uri="{FF2B5EF4-FFF2-40B4-BE49-F238E27FC236}">
                <a16:creationId xmlns:a16="http://schemas.microsoft.com/office/drawing/2014/main" id="{29D3A422-0945-6AA6-DA1B-49B34EA6B075}"/>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272630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53B35-ECDC-1A08-B902-960C4B7E1712}"/>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6FC7AD3F-7021-A8EC-6F3C-82E0AFFFDF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DF9360D6-8FC6-E815-16EE-2DE20FB819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795E7D3F-CE1C-66D4-CE06-570B0BBF7755}"/>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6" name="Footer Placeholder 5">
            <a:extLst>
              <a:ext uri="{FF2B5EF4-FFF2-40B4-BE49-F238E27FC236}">
                <a16:creationId xmlns:a16="http://schemas.microsoft.com/office/drawing/2014/main" id="{B3CD2A97-848F-D4A9-738E-23996C034DE4}"/>
              </a:ext>
            </a:extLst>
          </p:cNvPr>
          <p:cNvSpPr>
            <a:spLocks noGrp="1"/>
          </p:cNvSpPr>
          <p:nvPr>
            <p:ph type="ftr" sz="quarter" idx="11"/>
          </p:nvPr>
        </p:nvSpPr>
        <p:spPr/>
        <p:txBody>
          <a:bodyPr/>
          <a:lstStyle/>
          <a:p>
            <a:endParaRPr lang="el-GR" dirty="0"/>
          </a:p>
        </p:txBody>
      </p:sp>
      <p:sp>
        <p:nvSpPr>
          <p:cNvPr id="7" name="Slide Number Placeholder 6">
            <a:extLst>
              <a:ext uri="{FF2B5EF4-FFF2-40B4-BE49-F238E27FC236}">
                <a16:creationId xmlns:a16="http://schemas.microsoft.com/office/drawing/2014/main" id="{A42DDC49-E700-B92F-3FF6-1A5FACAB091C}"/>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262213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1B5F8-0BF7-1D44-327C-E7E4CDF8FD16}"/>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C4AB6599-5A50-10B0-7DE5-0D1343D8CB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D1E37E-362A-5F15-6A26-7A16AD6115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8916DFD9-1131-8448-62DB-5C1D3372C8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589208-1942-F7D5-2797-C40396D57A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F8448ECC-CABC-14AA-12CB-46E72620C4E0}"/>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8" name="Footer Placeholder 7">
            <a:extLst>
              <a:ext uri="{FF2B5EF4-FFF2-40B4-BE49-F238E27FC236}">
                <a16:creationId xmlns:a16="http://schemas.microsoft.com/office/drawing/2014/main" id="{5F5EDDBB-47AD-649E-034D-F6BB3111B07D}"/>
              </a:ext>
            </a:extLst>
          </p:cNvPr>
          <p:cNvSpPr>
            <a:spLocks noGrp="1"/>
          </p:cNvSpPr>
          <p:nvPr>
            <p:ph type="ftr" sz="quarter" idx="11"/>
          </p:nvPr>
        </p:nvSpPr>
        <p:spPr/>
        <p:txBody>
          <a:bodyPr/>
          <a:lstStyle/>
          <a:p>
            <a:endParaRPr lang="el-GR" dirty="0"/>
          </a:p>
        </p:txBody>
      </p:sp>
      <p:sp>
        <p:nvSpPr>
          <p:cNvPr id="9" name="Slide Number Placeholder 8">
            <a:extLst>
              <a:ext uri="{FF2B5EF4-FFF2-40B4-BE49-F238E27FC236}">
                <a16:creationId xmlns:a16="http://schemas.microsoft.com/office/drawing/2014/main" id="{4198AC16-F8DA-503C-8C29-8686624333C7}"/>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3923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A974-880E-15AF-3B86-D9F12F199A20}"/>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DAE06042-0AD3-4E92-9754-F670EAFD586D}"/>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4" name="Footer Placeholder 3">
            <a:extLst>
              <a:ext uri="{FF2B5EF4-FFF2-40B4-BE49-F238E27FC236}">
                <a16:creationId xmlns:a16="http://schemas.microsoft.com/office/drawing/2014/main" id="{F9A50E8C-3977-FCB8-6617-4CCE55A76EF5}"/>
              </a:ext>
            </a:extLst>
          </p:cNvPr>
          <p:cNvSpPr>
            <a:spLocks noGrp="1"/>
          </p:cNvSpPr>
          <p:nvPr>
            <p:ph type="ftr" sz="quarter" idx="11"/>
          </p:nvPr>
        </p:nvSpPr>
        <p:spPr/>
        <p:txBody>
          <a:bodyPr/>
          <a:lstStyle/>
          <a:p>
            <a:endParaRPr lang="el-GR" dirty="0"/>
          </a:p>
        </p:txBody>
      </p:sp>
      <p:sp>
        <p:nvSpPr>
          <p:cNvPr id="5" name="Slide Number Placeholder 4">
            <a:extLst>
              <a:ext uri="{FF2B5EF4-FFF2-40B4-BE49-F238E27FC236}">
                <a16:creationId xmlns:a16="http://schemas.microsoft.com/office/drawing/2014/main" id="{42B58423-9A1D-B57D-B2B9-03E19ABDA217}"/>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3934612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2AC72-14D0-AFC7-CBB9-04ADC2BE5E9E}"/>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3" name="Footer Placeholder 2">
            <a:extLst>
              <a:ext uri="{FF2B5EF4-FFF2-40B4-BE49-F238E27FC236}">
                <a16:creationId xmlns:a16="http://schemas.microsoft.com/office/drawing/2014/main" id="{468B68A3-8894-B611-9BE0-9AD548C89AD2}"/>
              </a:ext>
            </a:extLst>
          </p:cNvPr>
          <p:cNvSpPr>
            <a:spLocks noGrp="1"/>
          </p:cNvSpPr>
          <p:nvPr>
            <p:ph type="ftr" sz="quarter" idx="11"/>
          </p:nvPr>
        </p:nvSpPr>
        <p:spPr/>
        <p:txBody>
          <a:bodyPr/>
          <a:lstStyle/>
          <a:p>
            <a:endParaRPr lang="el-GR" dirty="0"/>
          </a:p>
        </p:txBody>
      </p:sp>
      <p:sp>
        <p:nvSpPr>
          <p:cNvPr id="4" name="Slide Number Placeholder 3">
            <a:extLst>
              <a:ext uri="{FF2B5EF4-FFF2-40B4-BE49-F238E27FC236}">
                <a16:creationId xmlns:a16="http://schemas.microsoft.com/office/drawing/2014/main" id="{0551FA1C-6644-634F-4A9E-F62CFCE2CE08}"/>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3401897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DA47-820F-1575-9998-102E10DD7B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5D40BC8E-E7E7-7D4E-BFBE-A0793BF2EB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F1A1C29A-2E58-11AD-17F2-BED18B202E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414E30-4B77-5C46-6C29-245BD9C6D376}"/>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6" name="Footer Placeholder 5">
            <a:extLst>
              <a:ext uri="{FF2B5EF4-FFF2-40B4-BE49-F238E27FC236}">
                <a16:creationId xmlns:a16="http://schemas.microsoft.com/office/drawing/2014/main" id="{B899F07E-738D-82DB-2A30-2DF563063C1E}"/>
              </a:ext>
            </a:extLst>
          </p:cNvPr>
          <p:cNvSpPr>
            <a:spLocks noGrp="1"/>
          </p:cNvSpPr>
          <p:nvPr>
            <p:ph type="ftr" sz="quarter" idx="11"/>
          </p:nvPr>
        </p:nvSpPr>
        <p:spPr/>
        <p:txBody>
          <a:bodyPr/>
          <a:lstStyle/>
          <a:p>
            <a:endParaRPr lang="el-GR" dirty="0"/>
          </a:p>
        </p:txBody>
      </p:sp>
      <p:sp>
        <p:nvSpPr>
          <p:cNvPr id="7" name="Slide Number Placeholder 6">
            <a:extLst>
              <a:ext uri="{FF2B5EF4-FFF2-40B4-BE49-F238E27FC236}">
                <a16:creationId xmlns:a16="http://schemas.microsoft.com/office/drawing/2014/main" id="{428FD35C-3EAF-C715-0415-47D28924C146}"/>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1466045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EDC6-063C-1A88-C969-FE9586335D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2665AAB9-06B6-C00F-D543-28B2F73904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Text Placeholder 3">
            <a:extLst>
              <a:ext uri="{FF2B5EF4-FFF2-40B4-BE49-F238E27FC236}">
                <a16:creationId xmlns:a16="http://schemas.microsoft.com/office/drawing/2014/main" id="{022248B5-BCF6-31C0-0171-C953D6DC4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281EAC-3866-043E-72BC-33B4D0DB571E}"/>
              </a:ext>
            </a:extLst>
          </p:cNvPr>
          <p:cNvSpPr>
            <a:spLocks noGrp="1"/>
          </p:cNvSpPr>
          <p:nvPr>
            <p:ph type="dt" sz="half" idx="10"/>
          </p:nvPr>
        </p:nvSpPr>
        <p:spPr/>
        <p:txBody>
          <a:bodyPr/>
          <a:lstStyle/>
          <a:p>
            <a:fld id="{9A5D671F-EE6E-44B6-BFF0-1DB3D8F5BD51}" type="datetimeFigureOut">
              <a:rPr lang="el-GR" smtClean="0"/>
              <a:t>27/9/2023</a:t>
            </a:fld>
            <a:endParaRPr lang="el-GR" dirty="0"/>
          </a:p>
        </p:txBody>
      </p:sp>
      <p:sp>
        <p:nvSpPr>
          <p:cNvPr id="6" name="Footer Placeholder 5">
            <a:extLst>
              <a:ext uri="{FF2B5EF4-FFF2-40B4-BE49-F238E27FC236}">
                <a16:creationId xmlns:a16="http://schemas.microsoft.com/office/drawing/2014/main" id="{6B7E5A6B-D906-0B64-1E6F-E609E32D5C1F}"/>
              </a:ext>
            </a:extLst>
          </p:cNvPr>
          <p:cNvSpPr>
            <a:spLocks noGrp="1"/>
          </p:cNvSpPr>
          <p:nvPr>
            <p:ph type="ftr" sz="quarter" idx="11"/>
          </p:nvPr>
        </p:nvSpPr>
        <p:spPr/>
        <p:txBody>
          <a:bodyPr/>
          <a:lstStyle/>
          <a:p>
            <a:endParaRPr lang="el-GR" dirty="0"/>
          </a:p>
        </p:txBody>
      </p:sp>
      <p:sp>
        <p:nvSpPr>
          <p:cNvPr id="7" name="Slide Number Placeholder 6">
            <a:extLst>
              <a:ext uri="{FF2B5EF4-FFF2-40B4-BE49-F238E27FC236}">
                <a16:creationId xmlns:a16="http://schemas.microsoft.com/office/drawing/2014/main" id="{D137AF46-4FDC-CEC8-5257-0692916FC486}"/>
              </a:ext>
            </a:extLst>
          </p:cNvPr>
          <p:cNvSpPr>
            <a:spLocks noGrp="1"/>
          </p:cNvSpPr>
          <p:nvPr>
            <p:ph type="sldNum" sz="quarter" idx="12"/>
          </p:nvPr>
        </p:nvSpPr>
        <p:spPr/>
        <p:txBody>
          <a:bodyPr/>
          <a:lstStyle/>
          <a:p>
            <a:fld id="{62FF6DFE-2410-4161-B1A6-F08D66C4EC5C}" type="slidenum">
              <a:rPr lang="el-GR" smtClean="0"/>
              <a:t>‹#›</a:t>
            </a:fld>
            <a:endParaRPr lang="el-GR" dirty="0"/>
          </a:p>
        </p:txBody>
      </p:sp>
    </p:spTree>
    <p:extLst>
      <p:ext uri="{BB962C8B-B14F-4D97-AF65-F5344CB8AC3E}">
        <p14:creationId xmlns:p14="http://schemas.microsoft.com/office/powerpoint/2010/main" val="746661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A8472-2B52-F968-3C6D-51795A72BC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3A775BB1-1D79-119E-8524-5BB1AE8F15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F5B5A2D9-634E-7218-E3C4-272ED4735C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5D671F-EE6E-44B6-BFF0-1DB3D8F5BD51}" type="datetimeFigureOut">
              <a:rPr lang="el-GR" smtClean="0"/>
              <a:t>27/9/2023</a:t>
            </a:fld>
            <a:endParaRPr lang="el-GR" dirty="0"/>
          </a:p>
        </p:txBody>
      </p:sp>
      <p:sp>
        <p:nvSpPr>
          <p:cNvPr id="5" name="Footer Placeholder 4">
            <a:extLst>
              <a:ext uri="{FF2B5EF4-FFF2-40B4-BE49-F238E27FC236}">
                <a16:creationId xmlns:a16="http://schemas.microsoft.com/office/drawing/2014/main" id="{A302BD35-B416-9F88-8B52-519ED03750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Slide Number Placeholder 5">
            <a:extLst>
              <a:ext uri="{FF2B5EF4-FFF2-40B4-BE49-F238E27FC236}">
                <a16:creationId xmlns:a16="http://schemas.microsoft.com/office/drawing/2014/main" id="{498AB98F-1098-FC2F-6B61-4BA250835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F6DFE-2410-4161-B1A6-F08D66C4EC5C}" type="slidenum">
              <a:rPr lang="el-GR" smtClean="0"/>
              <a:t>‹#›</a:t>
            </a:fld>
            <a:endParaRPr lang="el-GR" dirty="0"/>
          </a:p>
        </p:txBody>
      </p:sp>
    </p:spTree>
    <p:extLst>
      <p:ext uri="{BB962C8B-B14F-4D97-AF65-F5344CB8AC3E}">
        <p14:creationId xmlns:p14="http://schemas.microsoft.com/office/powerpoint/2010/main" val="275851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F09AE-0D3A-9CFB-9D9D-01522350AFC4}"/>
              </a:ext>
            </a:extLst>
          </p:cNvPr>
          <p:cNvSpPr>
            <a:spLocks noGrp="1"/>
          </p:cNvSpPr>
          <p:nvPr>
            <p:ph type="ctrTitle"/>
          </p:nvPr>
        </p:nvSpPr>
        <p:spPr>
          <a:xfrm>
            <a:off x="1524000" y="790221"/>
            <a:ext cx="9144000" cy="2010301"/>
          </a:xfrm>
        </p:spPr>
        <p:txBody>
          <a:bodyPr>
            <a:normAutofit/>
          </a:bodyPr>
          <a:lstStyle/>
          <a:p>
            <a:r>
              <a:rPr lang="el-GR" sz="4000" dirty="0">
                <a:effectLst/>
                <a:latin typeface="Arial" panose="020B0604020202020204" pitchFamily="34" charset="0"/>
                <a:ea typeface="Calibri" panose="020F0502020204030204" pitchFamily="34" charset="0"/>
                <a:cs typeface="Arial" panose="020B0604020202020204" pitchFamily="34" charset="0"/>
              </a:rPr>
              <a:t>Ενίσχυση της επιχειρηματικότητας για άτομα με έντυπο-αναπηρία στην Ελλάδα </a:t>
            </a:r>
            <a:endParaRPr lang="el-GR" sz="40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BA58CF-2F4C-6DEE-B37B-EDA8E2661B46}"/>
              </a:ext>
            </a:extLst>
          </p:cNvPr>
          <p:cNvSpPr>
            <a:spLocks noGrp="1"/>
          </p:cNvSpPr>
          <p:nvPr>
            <p:ph type="subTitle" idx="1"/>
          </p:nvPr>
        </p:nvSpPr>
        <p:spPr>
          <a:xfrm>
            <a:off x="1524000" y="3308526"/>
            <a:ext cx="9144000" cy="2010301"/>
          </a:xfrm>
        </p:spPr>
        <p:txBody>
          <a:bodyPr>
            <a:noAutofit/>
          </a:bodyPr>
          <a:lstStyle/>
          <a:p>
            <a:pPr marL="228600">
              <a:lnSpc>
                <a:spcPct val="115000"/>
              </a:lnSpc>
              <a:spcAft>
                <a:spcPts val="1000"/>
              </a:spcAft>
            </a:pPr>
            <a:r>
              <a:rPr lang="el-GR" sz="3000" dirty="0">
                <a:effectLst/>
                <a:latin typeface="Arial" panose="020B0604020202020204" pitchFamily="34" charset="0"/>
                <a:ea typeface="Calibri" panose="020F0502020204030204" pitchFamily="34" charset="0"/>
                <a:cs typeface="Arial" panose="020B0604020202020204" pitchFamily="34" charset="0"/>
              </a:rPr>
              <a:t>Τίτλος εισήγησης</a:t>
            </a:r>
            <a:r>
              <a:rPr lang="el-GR" sz="3000" dirty="0">
                <a:latin typeface="Arial" panose="020B0604020202020204" pitchFamily="34" charset="0"/>
                <a:ea typeface="Calibri" panose="020F0502020204030204" pitchFamily="34" charset="0"/>
                <a:cs typeface="Arial" panose="020B0604020202020204" pitchFamily="34" charset="0"/>
              </a:rPr>
              <a:t>: </a:t>
            </a:r>
            <a:r>
              <a:rPr lang="el-GR" sz="3000" dirty="0">
                <a:effectLst/>
                <a:latin typeface="Arial" panose="020B0604020202020204" pitchFamily="34" charset="0"/>
                <a:ea typeface="Calibri" panose="020F0502020204030204" pitchFamily="34" charset="0"/>
                <a:cs typeface="Arial" panose="020B0604020202020204" pitchFamily="34" charset="0"/>
              </a:rPr>
              <a:t>Θεσμικό πλαίσιο κοινωνικής επιχειρηματικότητας</a:t>
            </a:r>
          </a:p>
          <a:p>
            <a:pPr marL="228600">
              <a:lnSpc>
                <a:spcPct val="115000"/>
              </a:lnSpc>
              <a:spcAft>
                <a:spcPts val="1000"/>
              </a:spcAft>
            </a:pPr>
            <a:r>
              <a:rPr lang="el-GR" sz="3000" dirty="0">
                <a:effectLst/>
                <a:latin typeface="Arial" panose="020B0604020202020204" pitchFamily="34" charset="0"/>
                <a:ea typeface="Calibri" panose="020F0502020204030204" pitchFamily="34" charset="0"/>
                <a:cs typeface="Arial" panose="020B0604020202020204" pitchFamily="34" charset="0"/>
              </a:rPr>
              <a:t>Εισηγήτριες:  Σταυρούλα Κουστένη – Άγκαθα Καρά</a:t>
            </a:r>
            <a:endParaRPr lang="el-GR" sz="3000" dirty="0">
              <a:latin typeface="Arial" panose="020B0604020202020204" pitchFamily="34" charset="0"/>
              <a:cs typeface="Arial" panose="020B0604020202020204" pitchFamily="34" charset="0"/>
            </a:endParaRPr>
          </a:p>
        </p:txBody>
      </p:sp>
      <p:pic>
        <p:nvPicPr>
          <p:cNvPr id="4" name="Picture 2" descr="Λογότυπο Πανεπιστημίου Αιγαίου">
            <a:extLst>
              <a:ext uri="{FF2B5EF4-FFF2-40B4-BE49-F238E27FC236}">
                <a16:creationId xmlns:a16="http://schemas.microsoft.com/office/drawing/2014/main" id="{7CC43EA4-99CE-04FB-160F-54359A946B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760" y="5617622"/>
            <a:ext cx="1423290" cy="71164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Λογότυπο Πανεπιστημίου Κύπρου">
            <a:extLst>
              <a:ext uri="{FF2B5EF4-FFF2-40B4-BE49-F238E27FC236}">
                <a16:creationId xmlns:a16="http://schemas.microsoft.com/office/drawing/2014/main" id="{2B7DCEB2-1384-9DDB-465C-8372C2AB47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7073" y="5617622"/>
            <a:ext cx="2468732" cy="7155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Λογότυπο Δήμου Μυκόνου">
            <a:extLst>
              <a:ext uri="{FF2B5EF4-FFF2-40B4-BE49-F238E27FC236}">
                <a16:creationId xmlns:a16="http://schemas.microsoft.com/office/drawing/2014/main" id="{C3F3CD83-9B0D-2538-7D3D-D3EF9E07DE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5828" y="5608319"/>
            <a:ext cx="825603" cy="72487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Λογότυπο Εθνικού Μετσόβιου Πολυτεχνείου">
            <a:extLst>
              <a:ext uri="{FF2B5EF4-FFF2-40B4-BE49-F238E27FC236}">
                <a16:creationId xmlns:a16="http://schemas.microsoft.com/office/drawing/2014/main" id="{7E6B49D8-713A-C9A0-8CCC-BDB0A197B4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1454" y="5599144"/>
            <a:ext cx="2512995" cy="7340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Λογότυπο Παγκύπριας οργάνωσης τυφλών">
            <a:extLst>
              <a:ext uri="{FF2B5EF4-FFF2-40B4-BE49-F238E27FC236}">
                <a16:creationId xmlns:a16="http://schemas.microsoft.com/office/drawing/2014/main" id="{A1A87900-27E3-87B8-C5C7-B8182B8FD86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84472" y="5608321"/>
            <a:ext cx="971297" cy="7340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Λογότυπο προγράμματος Όμηρος">
            <a:extLst>
              <a:ext uri="{FF2B5EF4-FFF2-40B4-BE49-F238E27FC236}">
                <a16:creationId xmlns:a16="http://schemas.microsoft.com/office/drawing/2014/main" id="{B9DC991C-C03A-7A31-C17B-2850F46EB0D9}"/>
              </a:ext>
            </a:extLst>
          </p:cNvPr>
          <p:cNvPicPr>
            <a:picLocks noChangeAspect="1"/>
          </p:cNvPicPr>
          <p:nvPr/>
        </p:nvPicPr>
        <p:blipFill>
          <a:blip r:embed="rId7"/>
          <a:stretch>
            <a:fillRect/>
          </a:stretch>
        </p:blipFill>
        <p:spPr>
          <a:xfrm>
            <a:off x="9175792" y="5735637"/>
            <a:ext cx="2804723" cy="494951"/>
          </a:xfrm>
          <a:prstGeom prst="rect">
            <a:avLst/>
          </a:prstGeom>
        </p:spPr>
      </p:pic>
    </p:spTree>
    <p:extLst>
      <p:ext uri="{BB962C8B-B14F-4D97-AF65-F5344CB8AC3E}">
        <p14:creationId xmlns:p14="http://schemas.microsoft.com/office/powerpoint/2010/main" val="1616463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D7F94-0D37-6169-DC89-5A14112558BD}"/>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Ποιοι έχουν δικαίωμα να ιδρύσουν Κοιν.Σ.Επ.</a:t>
            </a:r>
          </a:p>
        </p:txBody>
      </p:sp>
      <p:sp>
        <p:nvSpPr>
          <p:cNvPr id="3" name="Content Placeholder 2">
            <a:extLst>
              <a:ext uri="{FF2B5EF4-FFF2-40B4-BE49-F238E27FC236}">
                <a16:creationId xmlns:a16="http://schemas.microsoft.com/office/drawing/2014/main" id="{086D6CA0-5BF2-C761-C1AA-FFF56393F516}"/>
              </a:ext>
            </a:extLst>
          </p:cNvPr>
          <p:cNvSpPr>
            <a:spLocks noGrp="1"/>
          </p:cNvSpPr>
          <p:nvPr>
            <p:ph idx="1"/>
          </p:nvPr>
        </p:nvSpPr>
        <p:spPr/>
        <p:txBody>
          <a:bodyPr>
            <a:normAutofit/>
          </a:bodyPr>
          <a:lstStyle/>
          <a:p>
            <a:pPr>
              <a:lnSpc>
                <a:spcPct val="150000"/>
              </a:lnSpc>
              <a:spcBef>
                <a:spcPts val="0"/>
              </a:spcBef>
            </a:pPr>
            <a:r>
              <a:rPr lang="el-GR" sz="2400" dirty="0">
                <a:latin typeface="Arial" panose="020B0604020202020204" pitchFamily="34" charset="0"/>
                <a:cs typeface="Arial" panose="020B0604020202020204" pitchFamily="34" charset="0"/>
              </a:rPr>
              <a:t>Οποιοδήποτε φυσικό πρόσωπο με δικαιοπρακτική ικανότητα</a:t>
            </a:r>
          </a:p>
          <a:p>
            <a:pPr>
              <a:lnSpc>
                <a:spcPct val="150000"/>
              </a:lnSpc>
              <a:spcBef>
                <a:spcPts val="0"/>
              </a:spcBef>
            </a:pPr>
            <a:r>
              <a:rPr lang="el-GR" sz="2400" dirty="0">
                <a:latin typeface="Arial" panose="020B0604020202020204" pitchFamily="34" charset="0"/>
                <a:cs typeface="Arial" panose="020B0604020202020204" pitchFamily="34" charset="0"/>
              </a:rPr>
              <a:t>Νομικά πρόσωπα εκτός από ΟΤΑ</a:t>
            </a:r>
          </a:p>
        </p:txBody>
      </p:sp>
    </p:spTree>
    <p:extLst>
      <p:ext uri="{BB962C8B-B14F-4D97-AF65-F5344CB8AC3E}">
        <p14:creationId xmlns:p14="http://schemas.microsoft.com/office/powerpoint/2010/main" val="3655383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2F1F8-5C18-6334-8750-C101D66E1447}"/>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Προϋποθέσεις ίδρυσης</a:t>
            </a:r>
          </a:p>
        </p:txBody>
      </p:sp>
      <p:sp>
        <p:nvSpPr>
          <p:cNvPr id="3" name="Content Placeholder 2">
            <a:extLst>
              <a:ext uri="{FF2B5EF4-FFF2-40B4-BE49-F238E27FC236}">
                <a16:creationId xmlns:a16="http://schemas.microsoft.com/office/drawing/2014/main" id="{A74240A4-48A8-E9F2-AF30-E31B0CF2822E}"/>
              </a:ext>
            </a:extLst>
          </p:cNvPr>
          <p:cNvSpPr>
            <a:spLocks noGrp="1"/>
          </p:cNvSpPr>
          <p:nvPr>
            <p:ph idx="1"/>
          </p:nvPr>
        </p:nvSpPr>
        <p:spPr/>
        <p:txBody>
          <a:bodyPr>
            <a:normAutofit/>
          </a:bodyPr>
          <a:lstStyle/>
          <a:p>
            <a:pPr>
              <a:lnSpc>
                <a:spcPct val="150000"/>
              </a:lnSpc>
              <a:spcBef>
                <a:spcPts val="0"/>
              </a:spcBef>
            </a:pPr>
            <a:r>
              <a:rPr lang="el-GR" dirty="0">
                <a:latin typeface="Arial" panose="020B0604020202020204" pitchFamily="34" charset="0"/>
                <a:cs typeface="Arial" panose="020B0604020202020204" pitchFamily="34" charset="0"/>
              </a:rPr>
              <a:t>Κοινωνικός σκοπός</a:t>
            </a:r>
          </a:p>
          <a:p>
            <a:pPr>
              <a:lnSpc>
                <a:spcPct val="150000"/>
              </a:lnSpc>
              <a:spcBef>
                <a:spcPts val="0"/>
              </a:spcBef>
            </a:pPr>
            <a:r>
              <a:rPr lang="el-GR" dirty="0">
                <a:latin typeface="Arial" panose="020B0604020202020204" pitchFamily="34" charset="0"/>
                <a:cs typeface="Arial" panose="020B0604020202020204" pitchFamily="34" charset="0"/>
              </a:rPr>
              <a:t>Οικονομική διάσταση</a:t>
            </a:r>
          </a:p>
          <a:p>
            <a:pPr>
              <a:lnSpc>
                <a:spcPct val="150000"/>
              </a:lnSpc>
              <a:spcBef>
                <a:spcPts val="0"/>
              </a:spcBef>
            </a:pPr>
            <a:r>
              <a:rPr lang="el-GR" dirty="0">
                <a:latin typeface="Arial" panose="020B0604020202020204" pitchFamily="34" charset="0"/>
                <a:cs typeface="Arial" panose="020B0604020202020204" pitchFamily="34" charset="0"/>
              </a:rPr>
              <a:t>Συμπεριληπτική διακυβέρνηση</a:t>
            </a:r>
          </a:p>
          <a:p>
            <a:pPr>
              <a:lnSpc>
                <a:spcPct val="150000"/>
              </a:lnSpc>
              <a:spcBef>
                <a:spcPts val="0"/>
              </a:spcBef>
            </a:pPr>
            <a:r>
              <a:rPr lang="el-GR" dirty="0">
                <a:latin typeface="Arial" panose="020B0604020202020204" pitchFamily="34" charset="0"/>
                <a:cs typeface="Arial" panose="020B0604020202020204" pitchFamily="34" charset="0"/>
              </a:rPr>
              <a:t>Περιορισμός στη διανομή κερδών</a:t>
            </a:r>
          </a:p>
        </p:txBody>
      </p:sp>
    </p:spTree>
    <p:extLst>
      <p:ext uri="{BB962C8B-B14F-4D97-AF65-F5344CB8AC3E}">
        <p14:creationId xmlns:p14="http://schemas.microsoft.com/office/powerpoint/2010/main" val="214659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36CB0-3EA9-1448-935C-C9F4C3AD4D97}"/>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Διακρίσεις σύμφωνα με το σκοπό</a:t>
            </a:r>
          </a:p>
        </p:txBody>
      </p:sp>
      <p:sp>
        <p:nvSpPr>
          <p:cNvPr id="3" name="Content Placeholder 2">
            <a:extLst>
              <a:ext uri="{FF2B5EF4-FFF2-40B4-BE49-F238E27FC236}">
                <a16:creationId xmlns:a16="http://schemas.microsoft.com/office/drawing/2014/main" id="{2A90F24B-2ECC-FAE7-9CB6-A5DA549BD3DC}"/>
              </a:ext>
            </a:extLst>
          </p:cNvPr>
          <p:cNvSpPr>
            <a:spLocks noGrp="1"/>
          </p:cNvSpPr>
          <p:nvPr>
            <p:ph idx="1"/>
          </p:nvPr>
        </p:nvSpPr>
        <p:spPr/>
        <p:txBody>
          <a:bodyPr>
            <a:normAutofit/>
          </a:bodyPr>
          <a:lstStyle/>
          <a:p>
            <a:pPr>
              <a:lnSpc>
                <a:spcPct val="150000"/>
              </a:lnSpc>
              <a:spcBef>
                <a:spcPts val="0"/>
              </a:spcBef>
            </a:pPr>
            <a:r>
              <a:rPr lang="el-GR" dirty="0">
                <a:latin typeface="Arial" panose="020B0604020202020204" pitchFamily="34" charset="0"/>
                <a:cs typeface="Arial" panose="020B0604020202020204" pitchFamily="34" charset="0"/>
              </a:rPr>
              <a:t>Κοιν.Σ.Επ. Ένταξης</a:t>
            </a:r>
          </a:p>
          <a:p>
            <a:pPr>
              <a:lnSpc>
                <a:spcPct val="150000"/>
              </a:lnSpc>
              <a:spcBef>
                <a:spcPts val="0"/>
              </a:spcBef>
            </a:pPr>
            <a:r>
              <a:rPr lang="el-GR" dirty="0">
                <a:latin typeface="Arial" panose="020B0604020202020204" pitchFamily="34" charset="0"/>
                <a:cs typeface="Arial" panose="020B0604020202020204" pitchFamily="34" charset="0"/>
              </a:rPr>
              <a:t>Κοιν.Σ.Επ. συλλογικής και Κοινωνικής Ωφέλειας</a:t>
            </a:r>
          </a:p>
        </p:txBody>
      </p:sp>
    </p:spTree>
    <p:extLst>
      <p:ext uri="{BB962C8B-B14F-4D97-AF65-F5344CB8AC3E}">
        <p14:creationId xmlns:p14="http://schemas.microsoft.com/office/powerpoint/2010/main" val="3496682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1BE93-64FD-0943-B83F-280A40C6DB4F}"/>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Πλεονεκτήματα (1/2)</a:t>
            </a:r>
          </a:p>
        </p:txBody>
      </p:sp>
      <p:sp>
        <p:nvSpPr>
          <p:cNvPr id="3" name="Content Placeholder 2">
            <a:extLst>
              <a:ext uri="{FF2B5EF4-FFF2-40B4-BE49-F238E27FC236}">
                <a16:creationId xmlns:a16="http://schemas.microsoft.com/office/drawing/2014/main" id="{D5AF7E3E-4448-944A-7712-206B59E62CB0}"/>
              </a:ext>
            </a:extLst>
          </p:cNvPr>
          <p:cNvSpPr>
            <a:spLocks noGrp="1"/>
          </p:cNvSpPr>
          <p:nvPr>
            <p:ph idx="1"/>
          </p:nvPr>
        </p:nvSpPr>
        <p:spPr/>
        <p:txBody>
          <a:bodyPr>
            <a:normAutofit fontScale="92500"/>
          </a:bodyPr>
          <a:lstStyle/>
          <a:p>
            <a:pPr>
              <a:lnSpc>
                <a:spcPct val="150000"/>
              </a:lnSpc>
            </a:pPr>
            <a:r>
              <a:rPr lang="el-GR" sz="2400" dirty="0">
                <a:latin typeface="Arial" panose="020B0604020202020204" pitchFamily="34" charset="0"/>
                <a:cs typeface="Arial" panose="020B0604020202020204" pitchFamily="34" charset="0"/>
              </a:rPr>
              <a:t>Εργασιακά και ασφαλιστικά</a:t>
            </a:r>
          </a:p>
          <a:p>
            <a:pPr lvl="1">
              <a:lnSpc>
                <a:spcPct val="150000"/>
              </a:lnSpc>
            </a:pPr>
            <a:r>
              <a:rPr lang="el-GR" sz="2200" dirty="0">
                <a:latin typeface="Arial" panose="020B0604020202020204" pitchFamily="34" charset="0"/>
                <a:cs typeface="Arial" panose="020B0604020202020204" pitchFamily="34" charset="0"/>
              </a:rPr>
              <a:t>Η μη διακοπή των επιδομάτων που λαμβάνουν τα μέλη- εργαζόμενοι  και οι εργαζόμενοι (άρθρο 34 παράγραφος 2 Ν. 4430/2016)</a:t>
            </a:r>
          </a:p>
          <a:p>
            <a:pPr lvl="1">
              <a:lnSpc>
                <a:spcPct val="150000"/>
              </a:lnSpc>
            </a:pPr>
            <a:r>
              <a:rPr lang="el-GR" sz="2200" dirty="0">
                <a:latin typeface="Arial" panose="020B0604020202020204" pitchFamily="34" charset="0"/>
                <a:cs typeface="Arial" panose="020B0604020202020204" pitchFamily="34" charset="0"/>
              </a:rPr>
              <a:t>Η μη υποχρέωση για ασφάλιση των μελών ως εμπόρων ή ελεύθερων επαγγελματιών</a:t>
            </a:r>
          </a:p>
          <a:p>
            <a:pPr lvl="1">
              <a:lnSpc>
                <a:spcPct val="150000"/>
              </a:lnSpc>
            </a:pPr>
            <a:r>
              <a:rPr lang="el-GR" sz="2200" dirty="0">
                <a:latin typeface="Arial" panose="020B0604020202020204" pitchFamily="34" charset="0"/>
                <a:cs typeface="Arial" panose="020B0604020202020204" pitchFamily="34" charset="0"/>
              </a:rPr>
              <a:t>Η αποζημίωση των μελών της διοικούσας επιτροπής δεν είναι μισθός</a:t>
            </a:r>
          </a:p>
          <a:p>
            <a:pPr>
              <a:lnSpc>
                <a:spcPct val="150000"/>
              </a:lnSpc>
            </a:pPr>
            <a:r>
              <a:rPr lang="el-GR" sz="2400" dirty="0">
                <a:latin typeface="Arial" panose="020B0604020202020204" pitchFamily="34" charset="0"/>
                <a:cs typeface="Arial" panose="020B0604020202020204" pitchFamily="34" charset="0"/>
              </a:rPr>
              <a:t>Λειτουργικά</a:t>
            </a:r>
          </a:p>
          <a:p>
            <a:pPr lvl="1">
              <a:lnSpc>
                <a:spcPct val="150000"/>
              </a:lnSpc>
            </a:pPr>
            <a:r>
              <a:rPr lang="el-GR" sz="2200" dirty="0">
                <a:latin typeface="Arial" panose="020B0604020202020204" pitchFamily="34" charset="0"/>
                <a:cs typeface="Arial" panose="020B0604020202020204" pitchFamily="34" charset="0"/>
              </a:rPr>
              <a:t>κάθε μέλος = μια ψήφος, ανεξαρτήτως πλήθους εταιρικών μερίδων</a:t>
            </a:r>
          </a:p>
          <a:p>
            <a:pPr lvl="1">
              <a:lnSpc>
                <a:spcPct val="150000"/>
              </a:lnSpc>
            </a:pPr>
            <a:r>
              <a:rPr lang="el-GR" sz="2200" dirty="0">
                <a:latin typeface="Arial" panose="020B0604020202020204" pitchFamily="34" charset="0"/>
                <a:cs typeface="Arial" panose="020B0604020202020204" pitchFamily="34" charset="0"/>
              </a:rPr>
              <a:t>Η ευκολότερη αποχώρηση των μελών</a:t>
            </a:r>
          </a:p>
        </p:txBody>
      </p:sp>
    </p:spTree>
    <p:extLst>
      <p:ext uri="{BB962C8B-B14F-4D97-AF65-F5344CB8AC3E}">
        <p14:creationId xmlns:p14="http://schemas.microsoft.com/office/powerpoint/2010/main" val="1923614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CA0E1-3D3F-9A47-BEE0-1E0C3A7FB0C9}"/>
              </a:ext>
            </a:extLst>
          </p:cNvPr>
          <p:cNvSpPr>
            <a:spLocks noGrp="1"/>
          </p:cNvSpPr>
          <p:nvPr>
            <p:ph type="title"/>
          </p:nvPr>
        </p:nvSpPr>
        <p:spPr>
          <a:xfrm>
            <a:off x="838200" y="365125"/>
            <a:ext cx="10515600" cy="808919"/>
          </a:xfrm>
        </p:spPr>
        <p:txBody>
          <a:bodyPr>
            <a:normAutofit/>
          </a:bodyPr>
          <a:lstStyle/>
          <a:p>
            <a:r>
              <a:rPr lang="el-GR" sz="4000" dirty="0">
                <a:latin typeface="Arial" panose="020B0604020202020204" pitchFamily="34" charset="0"/>
                <a:cs typeface="Arial" panose="020B0604020202020204" pitchFamily="34" charset="0"/>
              </a:rPr>
              <a:t>Πλεονεκτήματα (2/2)</a:t>
            </a:r>
          </a:p>
        </p:txBody>
      </p:sp>
      <p:sp>
        <p:nvSpPr>
          <p:cNvPr id="3" name="Content Placeholder 2">
            <a:extLst>
              <a:ext uri="{FF2B5EF4-FFF2-40B4-BE49-F238E27FC236}">
                <a16:creationId xmlns:a16="http://schemas.microsoft.com/office/drawing/2014/main" id="{C8823F0F-7EA0-9ECA-C323-1218042B4F73}"/>
              </a:ext>
            </a:extLst>
          </p:cNvPr>
          <p:cNvSpPr>
            <a:spLocks noGrp="1"/>
          </p:cNvSpPr>
          <p:nvPr>
            <p:ph idx="1"/>
          </p:nvPr>
        </p:nvSpPr>
        <p:spPr>
          <a:xfrm>
            <a:off x="838200" y="1354666"/>
            <a:ext cx="10515600" cy="5407377"/>
          </a:xfrm>
        </p:spPr>
        <p:txBody>
          <a:bodyPr>
            <a:normAutofit fontScale="92500" lnSpcReduction="20000"/>
          </a:bodyPr>
          <a:lstStyle/>
          <a:p>
            <a:pPr>
              <a:lnSpc>
                <a:spcPct val="150000"/>
              </a:lnSpc>
            </a:pPr>
            <a:r>
              <a:rPr lang="el-GR" sz="2600" dirty="0">
                <a:latin typeface="Arial" panose="020B0604020202020204" pitchFamily="34" charset="0"/>
                <a:cs typeface="Arial" panose="020B0604020202020204" pitchFamily="34" charset="0"/>
              </a:rPr>
              <a:t>Φορολογικά/ οικονομικά</a:t>
            </a:r>
          </a:p>
          <a:p>
            <a:pPr lvl="1">
              <a:lnSpc>
                <a:spcPct val="150000"/>
              </a:lnSpc>
            </a:pPr>
            <a:r>
              <a:rPr lang="el-GR" dirty="0">
                <a:latin typeface="Arial" panose="020B0604020202020204" pitchFamily="34" charset="0"/>
                <a:cs typeface="Arial" panose="020B0604020202020204" pitchFamily="34" charset="0"/>
              </a:rPr>
              <a:t>Το 5% των κερδών που κεφαλαιοποιείται ως αποθεματικό είναι αφορολόγητο</a:t>
            </a:r>
          </a:p>
          <a:p>
            <a:pPr lvl="1">
              <a:lnSpc>
                <a:spcPct val="150000"/>
              </a:lnSpc>
            </a:pPr>
            <a:r>
              <a:rPr lang="el-GR" dirty="0">
                <a:latin typeface="Arial" panose="020B0604020202020204" pitchFamily="34" charset="0"/>
                <a:cs typeface="Arial" panose="020B0604020202020204" pitchFamily="34" charset="0"/>
              </a:rPr>
              <a:t>Απαλλαγή από το τέλος επιτηδεύματος για τα 5 πρώτα έτη λειτουργίας (άρθρο 73)</a:t>
            </a:r>
          </a:p>
          <a:p>
            <a:pPr lvl="1">
              <a:lnSpc>
                <a:spcPct val="150000"/>
              </a:lnSpc>
            </a:pPr>
            <a:r>
              <a:rPr lang="el-GR" dirty="0">
                <a:latin typeface="Arial" panose="020B0604020202020204" pitchFamily="34" charset="0"/>
                <a:cs typeface="Arial" panose="020B0604020202020204" pitchFamily="34" charset="0"/>
              </a:rPr>
              <a:t>Τήρηση απλογραφικών βιβλίων, κατά κανόνα</a:t>
            </a:r>
          </a:p>
          <a:p>
            <a:pPr lvl="1">
              <a:lnSpc>
                <a:spcPct val="150000"/>
              </a:lnSpc>
            </a:pPr>
            <a:r>
              <a:rPr lang="el-GR" dirty="0">
                <a:latin typeface="Arial" panose="020B0604020202020204" pitchFamily="34" charset="0"/>
                <a:cs typeface="Arial" panose="020B0604020202020204" pitchFamily="34" charset="0"/>
              </a:rPr>
              <a:t>Η δυνατότητα σύναψης προγραμματικών συμβάσεων με φορείς του δημοσίου (για παράδειγμα ΟΤΑ)</a:t>
            </a:r>
          </a:p>
          <a:p>
            <a:pPr lvl="1">
              <a:lnSpc>
                <a:spcPct val="150000"/>
              </a:lnSpc>
            </a:pPr>
            <a:r>
              <a:rPr lang="el-GR" dirty="0">
                <a:latin typeface="Arial" panose="020B0604020202020204" pitchFamily="34" charset="0"/>
                <a:cs typeface="Arial" panose="020B0604020202020204" pitchFamily="34" charset="0"/>
              </a:rPr>
              <a:t>Η δυνατότητα δωρεάν παραχώρησης κινητής και ακίνητης δημοτικής περιουσίας</a:t>
            </a:r>
          </a:p>
          <a:p>
            <a:pPr lvl="1">
              <a:lnSpc>
                <a:spcPct val="150000"/>
              </a:lnSpc>
            </a:pPr>
            <a:r>
              <a:rPr lang="el-GR" dirty="0">
                <a:latin typeface="Arial" panose="020B0604020202020204" pitchFamily="34" charset="0"/>
                <a:cs typeface="Arial" panose="020B0604020202020204" pitchFamily="34" charset="0"/>
              </a:rPr>
              <a:t>Ευνοϊκό πλαίσιο συμμετοχής των Κοιν.Σ.Επ. σε δημόσιους διαγωνισμούς (Ν. 4412/2016)</a:t>
            </a:r>
          </a:p>
        </p:txBody>
      </p:sp>
    </p:spTree>
    <p:extLst>
      <p:ext uri="{BB962C8B-B14F-4D97-AF65-F5344CB8AC3E}">
        <p14:creationId xmlns:p14="http://schemas.microsoft.com/office/powerpoint/2010/main" val="452689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29268-BBDE-5880-84A9-0D9855964B0D}"/>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Βήματα ίδρυσης</a:t>
            </a:r>
          </a:p>
        </p:txBody>
      </p:sp>
      <p:sp>
        <p:nvSpPr>
          <p:cNvPr id="3" name="Content Placeholder 2">
            <a:extLst>
              <a:ext uri="{FF2B5EF4-FFF2-40B4-BE49-F238E27FC236}">
                <a16:creationId xmlns:a16="http://schemas.microsoft.com/office/drawing/2014/main" id="{2BC7A9D3-1AB6-F885-C49A-6DDA43851CA4}"/>
              </a:ext>
            </a:extLst>
          </p:cNvPr>
          <p:cNvSpPr>
            <a:spLocks noGrp="1"/>
          </p:cNvSpPr>
          <p:nvPr>
            <p:ph idx="1"/>
          </p:nvPr>
        </p:nvSpPr>
        <p:spPr/>
        <p:txBody>
          <a:bodyPr>
            <a:normAutofit/>
          </a:bodyPr>
          <a:lstStyle/>
          <a:p>
            <a:pPr>
              <a:lnSpc>
                <a:spcPct val="150000"/>
              </a:lnSpc>
            </a:pPr>
            <a:r>
              <a:rPr lang="el-GR" sz="2400" dirty="0">
                <a:latin typeface="Arial" panose="020B0604020202020204" pitchFamily="34" charset="0"/>
                <a:cs typeface="Arial" panose="020B0604020202020204" pitchFamily="34" charset="0"/>
              </a:rPr>
              <a:t>Έγκριση καταστατικού</a:t>
            </a:r>
          </a:p>
          <a:p>
            <a:pPr>
              <a:lnSpc>
                <a:spcPct val="150000"/>
              </a:lnSpc>
            </a:pPr>
            <a:r>
              <a:rPr lang="el-GR" sz="2400" dirty="0">
                <a:latin typeface="Arial" panose="020B0604020202020204" pitchFamily="34" charset="0"/>
                <a:cs typeface="Arial" panose="020B0604020202020204" pitchFamily="34" charset="0"/>
              </a:rPr>
              <a:t>Ηλεκτρονική εγγραφή στο μητρώο ΚΑΛΟ</a:t>
            </a:r>
          </a:p>
        </p:txBody>
      </p:sp>
    </p:spTree>
    <p:extLst>
      <p:ext uri="{BB962C8B-B14F-4D97-AF65-F5344CB8AC3E}">
        <p14:creationId xmlns:p14="http://schemas.microsoft.com/office/powerpoint/2010/main" val="2708063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67715-1C1A-069B-D61E-1A059C8915A2}"/>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Πόροι Κοιν.Σ.Επ.</a:t>
            </a:r>
          </a:p>
        </p:txBody>
      </p:sp>
      <p:sp>
        <p:nvSpPr>
          <p:cNvPr id="3" name="Content Placeholder 2">
            <a:extLst>
              <a:ext uri="{FF2B5EF4-FFF2-40B4-BE49-F238E27FC236}">
                <a16:creationId xmlns:a16="http://schemas.microsoft.com/office/drawing/2014/main" id="{73E2604E-41DD-0C32-732E-1F302193A179}"/>
              </a:ext>
            </a:extLst>
          </p:cNvPr>
          <p:cNvSpPr>
            <a:spLocks noGrp="1"/>
          </p:cNvSpPr>
          <p:nvPr>
            <p:ph idx="1"/>
          </p:nvPr>
        </p:nvSpPr>
        <p:spPr/>
        <p:txBody>
          <a:bodyPr>
            <a:normAutofit/>
          </a:bodyPr>
          <a:lstStyle/>
          <a:p>
            <a:pPr>
              <a:lnSpc>
                <a:spcPct val="150000"/>
              </a:lnSpc>
            </a:pPr>
            <a:r>
              <a:rPr lang="el-GR" sz="2400" dirty="0">
                <a:latin typeface="Arial" panose="020B0604020202020204" pitchFamily="34" charset="0"/>
                <a:cs typeface="Arial" panose="020B0604020202020204" pitchFamily="34" charset="0"/>
              </a:rPr>
              <a:t>Ίδια κεφάλαια</a:t>
            </a:r>
          </a:p>
          <a:p>
            <a:pPr>
              <a:lnSpc>
                <a:spcPct val="150000"/>
              </a:lnSpc>
            </a:pPr>
            <a:r>
              <a:rPr lang="el-GR" sz="2400" dirty="0">
                <a:latin typeface="Arial" panose="020B0604020202020204" pitchFamily="34" charset="0"/>
                <a:cs typeface="Arial" panose="020B0604020202020204" pitchFamily="34" charset="0"/>
              </a:rPr>
              <a:t>Έσοδα από επιχειρηματική δραστηριότητα</a:t>
            </a:r>
          </a:p>
          <a:p>
            <a:pPr>
              <a:lnSpc>
                <a:spcPct val="150000"/>
              </a:lnSpc>
            </a:pPr>
            <a:r>
              <a:rPr lang="el-GR" sz="2400" dirty="0">
                <a:latin typeface="Arial" panose="020B0604020202020204" pitchFamily="34" charset="0"/>
                <a:cs typeface="Arial" panose="020B0604020202020204" pitchFamily="34" charset="0"/>
              </a:rPr>
              <a:t>Δωρεές τρίτων</a:t>
            </a:r>
          </a:p>
          <a:p>
            <a:pPr>
              <a:lnSpc>
                <a:spcPct val="150000"/>
              </a:lnSpc>
            </a:pPr>
            <a:r>
              <a:rPr lang="el-GR" sz="2400" dirty="0">
                <a:latin typeface="Arial" panose="020B0604020202020204" pitchFamily="34" charset="0"/>
                <a:cs typeface="Arial" panose="020B0604020202020204" pitchFamily="34" charset="0"/>
              </a:rPr>
              <a:t>Επιχορηγήσεις του προγράμματος δημοσίων επενδύσεων από και την ΕΕ και κάθε άλλο έσοδο βάσει καταστατικού. </a:t>
            </a:r>
          </a:p>
        </p:txBody>
      </p:sp>
    </p:spTree>
    <p:extLst>
      <p:ext uri="{BB962C8B-B14F-4D97-AF65-F5344CB8AC3E}">
        <p14:creationId xmlns:p14="http://schemas.microsoft.com/office/powerpoint/2010/main" val="1928126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17E35-E675-C50F-23E3-95B45D57EBCA}"/>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Ευθύνη των ετέρων</a:t>
            </a:r>
          </a:p>
        </p:txBody>
      </p:sp>
      <p:sp>
        <p:nvSpPr>
          <p:cNvPr id="3" name="Content Placeholder 2">
            <a:extLst>
              <a:ext uri="{FF2B5EF4-FFF2-40B4-BE49-F238E27FC236}">
                <a16:creationId xmlns:a16="http://schemas.microsoft.com/office/drawing/2014/main" id="{61663A9B-811A-E3A4-6C2C-F0C4644012A1}"/>
              </a:ext>
            </a:extLst>
          </p:cNvPr>
          <p:cNvSpPr>
            <a:spLocks noGrp="1"/>
          </p:cNvSpPr>
          <p:nvPr>
            <p:ph idx="1"/>
          </p:nvPr>
        </p:nvSpPr>
        <p:spPr/>
        <p:txBody>
          <a:bodyPr>
            <a:normAutofit/>
          </a:bodyPr>
          <a:lstStyle/>
          <a:p>
            <a:pPr>
              <a:lnSpc>
                <a:spcPct val="150000"/>
              </a:lnSpc>
            </a:pPr>
            <a:r>
              <a:rPr lang="el-GR" sz="2400" dirty="0">
                <a:latin typeface="Arial" panose="020B0604020202020204" pitchFamily="34" charset="0"/>
                <a:cs typeface="Arial" panose="020B0604020202020204" pitchFamily="34" charset="0"/>
              </a:rPr>
              <a:t>Από οφειλές προς ιδιώτες: Αστικός Κώδικας</a:t>
            </a:r>
          </a:p>
          <a:p>
            <a:pPr>
              <a:lnSpc>
                <a:spcPct val="150000"/>
              </a:lnSpc>
            </a:pPr>
            <a:r>
              <a:rPr lang="el-GR" sz="2400" dirty="0">
                <a:latin typeface="Arial" panose="020B0604020202020204" pitchFamily="34" charset="0"/>
                <a:cs typeface="Arial" panose="020B0604020202020204" pitchFamily="34" charset="0"/>
              </a:rPr>
              <a:t>Από οφειλές στο δημόσιο: Αλληλέγγυα και εις ολόκληρον ευθύνη των διοικούντων, με δικαίωμα αναγωγής προς τα λοιπά μέλη του συνεταιρισμού (άρθρο 16 παρ. 5)</a:t>
            </a:r>
          </a:p>
        </p:txBody>
      </p:sp>
    </p:spTree>
    <p:extLst>
      <p:ext uri="{BB962C8B-B14F-4D97-AF65-F5344CB8AC3E}">
        <p14:creationId xmlns:p14="http://schemas.microsoft.com/office/powerpoint/2010/main" val="433397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D11FB-702E-6A9E-532E-2E1877385AEF}"/>
              </a:ext>
            </a:extLst>
          </p:cNvPr>
          <p:cNvSpPr>
            <a:spLocks noGrp="1"/>
          </p:cNvSpPr>
          <p:nvPr>
            <p:ph type="title"/>
          </p:nvPr>
        </p:nvSpPr>
        <p:spPr/>
        <p:txBody>
          <a:bodyPr>
            <a:normAutofit/>
          </a:bodyPr>
          <a:lstStyle/>
          <a:p>
            <a:pPr algn="ctr"/>
            <a:r>
              <a:rPr lang="el-GR" sz="4000" dirty="0">
                <a:latin typeface="Arial" panose="020B0604020202020204" pitchFamily="34" charset="0"/>
                <a:ea typeface="Calibri" panose="020F0502020204030204" pitchFamily="34" charset="0"/>
                <a:cs typeface="Arial" panose="020B0604020202020204" pitchFamily="34" charset="0"/>
              </a:rPr>
              <a:t>Σας ευχαριστούμε για την προσοχή σας!</a:t>
            </a:r>
            <a:endParaRPr lang="el-GR" sz="4000" dirty="0">
              <a:latin typeface="Arial" panose="020B0604020202020204" pitchFamily="34" charset="0"/>
              <a:cs typeface="Arial" panose="020B0604020202020204" pitchFamily="34" charset="0"/>
            </a:endParaRPr>
          </a:p>
        </p:txBody>
      </p:sp>
      <p:pic>
        <p:nvPicPr>
          <p:cNvPr id="6" name="Picture 2" descr="Εικόνα από κινούμενα σχεδία που αναγράφει &quot;How lucky I am to have something that makes saying goodbye so hard&quot;">
            <a:extLst>
              <a:ext uri="{FF2B5EF4-FFF2-40B4-BE49-F238E27FC236}">
                <a16:creationId xmlns:a16="http://schemas.microsoft.com/office/drawing/2014/main" id="{C86564CA-65F1-D730-C9AD-572730D1EE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72179" y="1406664"/>
            <a:ext cx="5743956" cy="52557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479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74A36-CC12-9BF7-8AD8-601E4631CB33}"/>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Εννοιολογική οριοθέτηση</a:t>
            </a:r>
          </a:p>
        </p:txBody>
      </p:sp>
      <p:sp>
        <p:nvSpPr>
          <p:cNvPr id="3" name="Content Placeholder 2">
            <a:extLst>
              <a:ext uri="{FF2B5EF4-FFF2-40B4-BE49-F238E27FC236}">
                <a16:creationId xmlns:a16="http://schemas.microsoft.com/office/drawing/2014/main" id="{EC1453DC-98FD-B338-1D28-67F3667DCD44}"/>
              </a:ext>
            </a:extLst>
          </p:cNvPr>
          <p:cNvSpPr>
            <a:spLocks noGrp="1"/>
          </p:cNvSpPr>
          <p:nvPr>
            <p:ph idx="1"/>
          </p:nvPr>
        </p:nvSpPr>
        <p:spPr/>
        <p:txBody>
          <a:bodyPr>
            <a:normAutofit/>
          </a:bodyPr>
          <a:lstStyle/>
          <a:p>
            <a:pPr marL="0" indent="0">
              <a:lnSpc>
                <a:spcPct val="150000"/>
              </a:lnSpc>
              <a:spcBef>
                <a:spcPts val="0"/>
              </a:spcBef>
              <a:buNone/>
            </a:pPr>
            <a:r>
              <a:rPr lang="el-GR" sz="2400" dirty="0">
                <a:latin typeface="Arial" panose="020B0604020202020204" pitchFamily="34" charset="0"/>
                <a:cs typeface="Arial" panose="020B0604020202020204" pitchFamily="34" charset="0"/>
              </a:rPr>
              <a:t>Επιχειρηματικότητα = η συστημική καινοτομία που συνδέεται με την έρευνα για αλλαγές και η συστηματική ανάλυση των ευκαιριών που δίνουν  οι αλλαγές για κοινωνικές και οικονομικές καινοτομίες (</a:t>
            </a:r>
            <a:r>
              <a:rPr lang="en-US" sz="2400" dirty="0">
                <a:latin typeface="Arial" panose="020B0604020202020204" pitchFamily="34" charset="0"/>
                <a:cs typeface="Arial" panose="020B0604020202020204" pitchFamily="34" charset="0"/>
              </a:rPr>
              <a:t>Peter</a:t>
            </a:r>
            <a:r>
              <a:rPr lang="el-GR"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Drucker</a:t>
            </a:r>
            <a:r>
              <a:rPr lang="el-GR"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8870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9AF9E-7BD7-19A9-2289-75C976D46FE7}"/>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Νομική θεμελίωση του δικαιώματος σε επιχειρηματική δραστηριοποίηση</a:t>
            </a:r>
          </a:p>
        </p:txBody>
      </p:sp>
      <p:sp>
        <p:nvSpPr>
          <p:cNvPr id="3" name="Content Placeholder 2">
            <a:extLst>
              <a:ext uri="{FF2B5EF4-FFF2-40B4-BE49-F238E27FC236}">
                <a16:creationId xmlns:a16="http://schemas.microsoft.com/office/drawing/2014/main" id="{A9A3CA40-3FD7-036F-A7FD-34CEFCE49DB3}"/>
              </a:ext>
            </a:extLst>
          </p:cNvPr>
          <p:cNvSpPr>
            <a:spLocks noGrp="1"/>
          </p:cNvSpPr>
          <p:nvPr>
            <p:ph idx="1"/>
          </p:nvPr>
        </p:nvSpPr>
        <p:spPr>
          <a:xfrm>
            <a:off x="838200" y="1690688"/>
            <a:ext cx="10515600" cy="4953530"/>
          </a:xfrm>
        </p:spPr>
        <p:txBody>
          <a:bodyPr>
            <a:noAutofit/>
          </a:bodyPr>
          <a:lstStyle/>
          <a:p>
            <a:pPr marL="0" indent="0">
              <a:lnSpc>
                <a:spcPct val="150000"/>
              </a:lnSpc>
              <a:spcBef>
                <a:spcPts val="0"/>
              </a:spcBef>
              <a:buNone/>
            </a:pPr>
            <a:r>
              <a:rPr lang="el-GR" sz="2400" b="1" dirty="0">
                <a:latin typeface="Arial" panose="020B0604020202020204" pitchFamily="34" charset="0"/>
                <a:cs typeface="Arial" panose="020B0604020202020204" pitchFamily="34" charset="0"/>
              </a:rPr>
              <a:t>Α. Σύνταγμα</a:t>
            </a:r>
          </a:p>
          <a:p>
            <a:pPr>
              <a:lnSpc>
                <a:spcPct val="150000"/>
              </a:lnSpc>
              <a:spcBef>
                <a:spcPts val="0"/>
              </a:spcBef>
            </a:pPr>
            <a:r>
              <a:rPr lang="el-GR" sz="2400" dirty="0">
                <a:latin typeface="Arial" panose="020B0604020202020204" pitchFamily="34" charset="0"/>
                <a:cs typeface="Arial" panose="020B0604020202020204" pitchFamily="34" charset="0"/>
              </a:rPr>
              <a:t>άρθρο 4 «ισότητα»</a:t>
            </a:r>
          </a:p>
          <a:p>
            <a:pPr>
              <a:lnSpc>
                <a:spcPct val="150000"/>
              </a:lnSpc>
              <a:spcBef>
                <a:spcPts val="0"/>
              </a:spcBef>
            </a:pPr>
            <a:r>
              <a:rPr lang="el-GR" sz="2400" dirty="0">
                <a:latin typeface="Arial" panose="020B0604020202020204" pitchFamily="34" charset="0"/>
                <a:cs typeface="Arial" panose="020B0604020202020204" pitchFamily="34" charset="0"/>
              </a:rPr>
              <a:t>άρθρο 5 «Προσωπική ελευθερία»</a:t>
            </a:r>
          </a:p>
          <a:p>
            <a:pPr>
              <a:lnSpc>
                <a:spcPct val="150000"/>
              </a:lnSpc>
              <a:spcBef>
                <a:spcPts val="0"/>
              </a:spcBef>
            </a:pPr>
            <a:r>
              <a:rPr lang="el-GR" sz="2400" dirty="0">
                <a:latin typeface="Arial" panose="020B0604020202020204" pitchFamily="34" charset="0"/>
                <a:cs typeface="Arial" panose="020B0604020202020204" pitchFamily="34" charset="0"/>
              </a:rPr>
              <a:t>άρθρο 5Α «Δικαίωμα στην πληροφόρηση»</a:t>
            </a:r>
          </a:p>
          <a:p>
            <a:pPr>
              <a:lnSpc>
                <a:spcPct val="150000"/>
              </a:lnSpc>
              <a:spcBef>
                <a:spcPts val="0"/>
              </a:spcBef>
            </a:pPr>
            <a:r>
              <a:rPr lang="el-GR" sz="2400" dirty="0">
                <a:latin typeface="Arial" panose="020B0604020202020204" pitchFamily="34" charset="0"/>
                <a:cs typeface="Arial" panose="020B0604020202020204" pitchFamily="34" charset="0"/>
              </a:rPr>
              <a:t>άρθρο 12 παρ. 4 «Δικαίωμα στο συνεταιρίζεσθαι»</a:t>
            </a:r>
          </a:p>
          <a:p>
            <a:pPr>
              <a:lnSpc>
                <a:spcPct val="150000"/>
              </a:lnSpc>
              <a:spcBef>
                <a:spcPts val="0"/>
              </a:spcBef>
            </a:pPr>
            <a:r>
              <a:rPr lang="el-GR" sz="2400" dirty="0">
                <a:latin typeface="Arial" panose="020B0604020202020204" pitchFamily="34" charset="0"/>
                <a:cs typeface="Arial" panose="020B0604020202020204" pitchFamily="34" charset="0"/>
              </a:rPr>
              <a:t>άρθρο 21 παρ. 6 «Δικαίωμα των ατόμων  με αναπηρία σε λήψη μέτρων για την αυτόνομη διαβίωση, την επαγγελματικής ένταξη και γενικά την ισότιμη συμμετοχή τους στην κοινωνική, οικονομική και πολιτική ζωή της Χώρας</a:t>
            </a:r>
          </a:p>
        </p:txBody>
      </p:sp>
    </p:spTree>
    <p:extLst>
      <p:ext uri="{BB962C8B-B14F-4D97-AF65-F5344CB8AC3E}">
        <p14:creationId xmlns:p14="http://schemas.microsoft.com/office/powerpoint/2010/main" val="295190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433C0-8E06-2835-94FC-BD3F7F37F2D8}"/>
              </a:ext>
            </a:extLst>
          </p:cNvPr>
          <p:cNvSpPr>
            <a:spLocks noGrp="1"/>
          </p:cNvSpPr>
          <p:nvPr>
            <p:ph type="title"/>
          </p:nvPr>
        </p:nvSpPr>
        <p:spPr>
          <a:xfrm>
            <a:off x="838200" y="365126"/>
            <a:ext cx="10515600" cy="944386"/>
          </a:xfrm>
        </p:spPr>
        <p:txBody>
          <a:bodyPr>
            <a:normAutofit/>
          </a:bodyPr>
          <a:lstStyle/>
          <a:p>
            <a:r>
              <a:rPr lang="el-GR" sz="4000" dirty="0">
                <a:latin typeface="Arial" panose="020B0604020202020204" pitchFamily="34" charset="0"/>
                <a:cs typeface="Arial" panose="020B0604020202020204" pitchFamily="34" charset="0"/>
              </a:rPr>
              <a:t>Νομική θεμελίωση (1/2)</a:t>
            </a:r>
          </a:p>
        </p:txBody>
      </p:sp>
      <p:sp>
        <p:nvSpPr>
          <p:cNvPr id="3" name="Content Placeholder 2">
            <a:extLst>
              <a:ext uri="{FF2B5EF4-FFF2-40B4-BE49-F238E27FC236}">
                <a16:creationId xmlns:a16="http://schemas.microsoft.com/office/drawing/2014/main" id="{F837CFC5-B908-5DB5-8B54-F72EA1879E43}"/>
              </a:ext>
            </a:extLst>
          </p:cNvPr>
          <p:cNvSpPr>
            <a:spLocks noGrp="1"/>
          </p:cNvSpPr>
          <p:nvPr>
            <p:ph idx="1"/>
          </p:nvPr>
        </p:nvSpPr>
        <p:spPr/>
        <p:txBody>
          <a:bodyPr>
            <a:noAutofit/>
          </a:bodyPr>
          <a:lstStyle/>
          <a:p>
            <a:pPr marL="0" indent="0">
              <a:lnSpc>
                <a:spcPct val="150000"/>
              </a:lnSpc>
              <a:buNone/>
            </a:pPr>
            <a:r>
              <a:rPr lang="el-GR" sz="2400" b="1" dirty="0">
                <a:latin typeface="Arial" panose="020B0604020202020204" pitchFamily="34" charset="0"/>
                <a:cs typeface="Arial" panose="020B0604020202020204" pitchFamily="34" charset="0"/>
              </a:rPr>
              <a:t>Β. Διεθνές δίκαιο</a:t>
            </a:r>
          </a:p>
          <a:p>
            <a:pPr>
              <a:lnSpc>
                <a:spcPct val="150000"/>
              </a:lnSpc>
            </a:pPr>
            <a:r>
              <a:rPr lang="el-GR" sz="2400" dirty="0">
                <a:latin typeface="Arial" panose="020B0604020202020204" pitchFamily="34" charset="0"/>
                <a:cs typeface="Arial" panose="020B0604020202020204" pitchFamily="34" charset="0"/>
              </a:rPr>
              <a:t>Σύμβαση για τα δικαιώματα των ατόμων με αναπηρία (Ν. Υόρκη 30.3.2007)</a:t>
            </a:r>
          </a:p>
          <a:p>
            <a:pPr lvl="1">
              <a:lnSpc>
                <a:spcPct val="150000"/>
              </a:lnSpc>
            </a:pPr>
            <a:r>
              <a:rPr lang="el-GR" sz="2200" dirty="0">
                <a:latin typeface="Arial" panose="020B0604020202020204" pitchFamily="34" charset="0"/>
                <a:cs typeface="Arial" panose="020B0604020202020204" pitchFamily="34" charset="0"/>
              </a:rPr>
              <a:t>άρθρο 27 «δικαίωμα στην εργασία»</a:t>
            </a:r>
          </a:p>
          <a:p>
            <a:pPr>
              <a:lnSpc>
                <a:spcPct val="150000"/>
              </a:lnSpc>
            </a:pPr>
            <a:r>
              <a:rPr lang="el-GR" sz="2400" dirty="0">
                <a:latin typeface="Arial" panose="020B0604020202020204" pitchFamily="34" charset="0"/>
                <a:cs typeface="Arial" panose="020B0604020202020204" pitchFamily="34" charset="0"/>
              </a:rPr>
              <a:t>Προαιρετικό πρωτόκολλο στην ως άνω Σύμβαση (Ν. Υόρκη 27.12.2010)</a:t>
            </a:r>
            <a:endParaRPr lang="en-US" sz="2400" dirty="0">
              <a:latin typeface="Arial" panose="020B0604020202020204" pitchFamily="34" charset="0"/>
              <a:cs typeface="Arial" panose="020B0604020202020204" pitchFamily="34" charset="0"/>
            </a:endParaRPr>
          </a:p>
          <a:p>
            <a:pPr marL="0" indent="0">
              <a:lnSpc>
                <a:spcPct val="150000"/>
              </a:lnSpc>
              <a:buNone/>
            </a:pPr>
            <a:r>
              <a:rPr lang="el-GR" sz="2400" dirty="0">
                <a:latin typeface="Arial" panose="020B0604020202020204" pitchFamily="34" charset="0"/>
                <a:cs typeface="Arial" panose="020B0604020202020204" pitchFamily="34" charset="0"/>
              </a:rPr>
              <a:t>Σημείωση: ενσωμάτωση στην ελληνική έννομη τάξη με Ν. 4074/2012 (Α88)</a:t>
            </a:r>
          </a:p>
        </p:txBody>
      </p:sp>
    </p:spTree>
    <p:extLst>
      <p:ext uri="{BB962C8B-B14F-4D97-AF65-F5344CB8AC3E}">
        <p14:creationId xmlns:p14="http://schemas.microsoft.com/office/powerpoint/2010/main" val="2929961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908B-CB3C-712F-AD18-A60CDF5D74AF}"/>
              </a:ext>
            </a:extLst>
          </p:cNvPr>
          <p:cNvSpPr>
            <a:spLocks noGrp="1"/>
          </p:cNvSpPr>
          <p:nvPr>
            <p:ph type="title"/>
          </p:nvPr>
        </p:nvSpPr>
        <p:spPr>
          <a:xfrm>
            <a:off x="838200" y="365126"/>
            <a:ext cx="10515600" cy="865364"/>
          </a:xfrm>
        </p:spPr>
        <p:txBody>
          <a:bodyPr>
            <a:normAutofit/>
          </a:bodyPr>
          <a:lstStyle/>
          <a:p>
            <a:r>
              <a:rPr lang="el-GR" sz="4000" dirty="0">
                <a:latin typeface="Arial" panose="020B0604020202020204" pitchFamily="34" charset="0"/>
                <a:cs typeface="Arial" panose="020B0604020202020204" pitchFamily="34" charset="0"/>
              </a:rPr>
              <a:t>Νομική θεμελίωση (2/2)</a:t>
            </a:r>
          </a:p>
        </p:txBody>
      </p:sp>
      <p:sp>
        <p:nvSpPr>
          <p:cNvPr id="3" name="Content Placeholder 2">
            <a:extLst>
              <a:ext uri="{FF2B5EF4-FFF2-40B4-BE49-F238E27FC236}">
                <a16:creationId xmlns:a16="http://schemas.microsoft.com/office/drawing/2014/main" id="{1CD44D15-5C3A-EF2D-06B1-D98E53690502}"/>
              </a:ext>
            </a:extLst>
          </p:cNvPr>
          <p:cNvSpPr>
            <a:spLocks noGrp="1"/>
          </p:cNvSpPr>
          <p:nvPr>
            <p:ph idx="1"/>
          </p:nvPr>
        </p:nvSpPr>
        <p:spPr>
          <a:xfrm>
            <a:off x="838200" y="1543402"/>
            <a:ext cx="10515600" cy="5032375"/>
          </a:xfrm>
        </p:spPr>
        <p:txBody>
          <a:bodyPr>
            <a:noAutofit/>
          </a:bodyPr>
          <a:lstStyle/>
          <a:p>
            <a:pPr marL="0" indent="0">
              <a:buNone/>
            </a:pPr>
            <a:r>
              <a:rPr lang="el-GR" sz="2400" b="1" dirty="0">
                <a:latin typeface="Arial" panose="020B0604020202020204" pitchFamily="34" charset="0"/>
                <a:cs typeface="Arial" panose="020B0604020202020204" pitchFamily="34" charset="0"/>
              </a:rPr>
              <a:t>Γ. Ευρωπαϊκό δίκαιο</a:t>
            </a:r>
          </a:p>
          <a:p>
            <a:r>
              <a:rPr lang="el-GR" sz="2400" dirty="0">
                <a:latin typeface="Arial" panose="020B0604020202020204" pitchFamily="34" charset="0"/>
                <a:cs typeface="Arial" panose="020B0604020202020204" pitchFamily="34" charset="0"/>
              </a:rPr>
              <a:t>Αναθεωρημένος Ευρωπαϊκός Κοινωνικός Χάρτης (Στρασβούργο 3.5.1996)</a:t>
            </a:r>
          </a:p>
          <a:p>
            <a:pPr lvl="1"/>
            <a:r>
              <a:rPr lang="el-GR" sz="2200" dirty="0">
                <a:latin typeface="Arial" panose="020B0604020202020204" pitchFamily="34" charset="0"/>
                <a:cs typeface="Arial" panose="020B0604020202020204" pitchFamily="34" charset="0"/>
              </a:rPr>
              <a:t>άρθρο 15 «Δικαίωμα των ατόμων με αναπηρία στην ανεξαρτησία, την κοινωνική ένταξη και τη συμμετοχή στην κοινωνική ζωή»</a:t>
            </a:r>
          </a:p>
          <a:p>
            <a:pPr lvl="1"/>
            <a:r>
              <a:rPr lang="el-GR" sz="2200" dirty="0">
                <a:latin typeface="Arial" panose="020B0604020202020204" pitchFamily="34" charset="0"/>
                <a:cs typeface="Arial" panose="020B0604020202020204" pitchFamily="34" charset="0"/>
              </a:rPr>
              <a:t>άρθρο Ε΄ του μέρους IV «η μη διάκριση»</a:t>
            </a:r>
          </a:p>
          <a:p>
            <a:pPr marL="457200" lvl="1" indent="0">
              <a:buNone/>
            </a:pPr>
            <a:r>
              <a:rPr lang="el-GR" dirty="0">
                <a:latin typeface="Arial" panose="020B0604020202020204" pitchFamily="34" charset="0"/>
                <a:cs typeface="Arial" panose="020B0604020202020204" pitchFamily="34" charset="0"/>
              </a:rPr>
              <a:t>σημείωση: ενσωμάτωση στο ελληνικό δίκαιο με Ν. 4359/2016 (Α5)</a:t>
            </a:r>
          </a:p>
          <a:p>
            <a:r>
              <a:rPr lang="el-GR" sz="2400" dirty="0">
                <a:latin typeface="Arial" panose="020B0604020202020204" pitchFamily="34" charset="0"/>
                <a:cs typeface="Arial" panose="020B0604020202020204" pitchFamily="34" charset="0"/>
              </a:rPr>
              <a:t>Χάρτης Θεμελιωδών δικαιωμάτων της ΕΕ</a:t>
            </a:r>
          </a:p>
          <a:p>
            <a:pPr lvl="1"/>
            <a:r>
              <a:rPr lang="el-GR" sz="2200" dirty="0">
                <a:latin typeface="Arial" panose="020B0604020202020204" pitchFamily="34" charset="0"/>
                <a:cs typeface="Arial" panose="020B0604020202020204" pitchFamily="34" charset="0"/>
              </a:rPr>
              <a:t>άρθρο 16 «Επιχειρηματική ελευθερία»</a:t>
            </a:r>
          </a:p>
          <a:p>
            <a:pPr lvl="1"/>
            <a:r>
              <a:rPr lang="el-GR" sz="2200" dirty="0">
                <a:latin typeface="Arial" panose="020B0604020202020204" pitchFamily="34" charset="0"/>
                <a:cs typeface="Arial" panose="020B0604020202020204" pitchFamily="34" charset="0"/>
              </a:rPr>
              <a:t>άρθρο 21 «η αρχή της μη διάκρισης»</a:t>
            </a:r>
          </a:p>
          <a:p>
            <a:pPr lvl="1"/>
            <a:r>
              <a:rPr lang="el-GR" sz="2200" dirty="0">
                <a:latin typeface="Arial" panose="020B0604020202020204" pitchFamily="34" charset="0"/>
                <a:cs typeface="Arial" panose="020B0604020202020204" pitchFamily="34" charset="0"/>
              </a:rPr>
              <a:t>άρθρο 26 «Η Ευρωπαϊκή Ένωση αναγνωρίζει και σέβεται το δικαίωμα των ατόμων με ειδικές ανάγκες να επωφελούνται μέτρων που θα τους εξασφαλίζουν την αυτονομία, την κοινωνική και επαγγελματική ένταξη και τη συμμετοχή στον κοινοτικό βίο»</a:t>
            </a:r>
          </a:p>
          <a:p>
            <a:pPr lvl="1"/>
            <a:r>
              <a:rPr lang="el-GR" sz="2200" dirty="0">
                <a:latin typeface="Arial" panose="020B0604020202020204" pitchFamily="34" charset="0"/>
                <a:cs typeface="Arial" panose="020B0604020202020204" pitchFamily="34" charset="0"/>
              </a:rPr>
              <a:t>άρθρο 42 «δικαίωμα πληροφόρησης»</a:t>
            </a:r>
          </a:p>
        </p:txBody>
      </p:sp>
    </p:spTree>
    <p:extLst>
      <p:ext uri="{BB962C8B-B14F-4D97-AF65-F5344CB8AC3E}">
        <p14:creationId xmlns:p14="http://schemas.microsoft.com/office/powerpoint/2010/main" val="238789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D7B0-CA66-6DF5-1900-DB38313584F5}"/>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Εφαρμογή στην πράξη του δικαιώματος του επιχειρείν (1/2)</a:t>
            </a:r>
          </a:p>
        </p:txBody>
      </p:sp>
      <p:sp>
        <p:nvSpPr>
          <p:cNvPr id="3" name="Content Placeholder 2">
            <a:extLst>
              <a:ext uri="{FF2B5EF4-FFF2-40B4-BE49-F238E27FC236}">
                <a16:creationId xmlns:a16="http://schemas.microsoft.com/office/drawing/2014/main" id="{BB71FA8C-3E45-F797-50E6-14CC3EAF180C}"/>
              </a:ext>
            </a:extLst>
          </p:cNvPr>
          <p:cNvSpPr>
            <a:spLocks noGrp="1"/>
          </p:cNvSpPr>
          <p:nvPr>
            <p:ph idx="1"/>
          </p:nvPr>
        </p:nvSpPr>
        <p:spPr/>
        <p:txBody>
          <a:bodyPr>
            <a:normAutofit/>
          </a:bodyPr>
          <a:lstStyle/>
          <a:p>
            <a:pPr marL="0" indent="0">
              <a:lnSpc>
                <a:spcPct val="150000"/>
              </a:lnSpc>
              <a:spcBef>
                <a:spcPts val="0"/>
              </a:spcBef>
              <a:buNone/>
            </a:pPr>
            <a:r>
              <a:rPr lang="el-GR" sz="2400" b="1" dirty="0">
                <a:latin typeface="Arial" panose="020B0604020202020204" pitchFamily="34" charset="0"/>
                <a:cs typeface="Arial" panose="020B0604020202020204" pitchFamily="34" charset="0"/>
              </a:rPr>
              <a:t>Εμπόδια/ προκλήσεις</a:t>
            </a:r>
            <a:endParaRPr lang="el-GR" sz="2400" dirty="0">
              <a:latin typeface="Arial" panose="020B0604020202020204" pitchFamily="34" charset="0"/>
              <a:cs typeface="Arial" panose="020B0604020202020204" pitchFamily="34" charset="0"/>
            </a:endParaRPr>
          </a:p>
          <a:p>
            <a:pPr>
              <a:lnSpc>
                <a:spcPct val="160000"/>
              </a:lnSpc>
              <a:spcBef>
                <a:spcPts val="0"/>
              </a:spcBef>
            </a:pPr>
            <a:r>
              <a:rPr lang="el-GR" sz="2400" dirty="0">
                <a:latin typeface="Arial" panose="020B0604020202020204" pitchFamily="34" charset="0"/>
                <a:cs typeface="Arial" panose="020B0604020202020204" pitchFamily="34" charset="0"/>
              </a:rPr>
              <a:t>Κοινωνικά στερεότυπα έναντι των ΑμεΑ, των γυναικών, των προσφύγων κ.λπ.</a:t>
            </a:r>
          </a:p>
          <a:p>
            <a:pPr>
              <a:lnSpc>
                <a:spcPct val="160000"/>
              </a:lnSpc>
              <a:spcBef>
                <a:spcPts val="0"/>
              </a:spcBef>
            </a:pPr>
            <a:r>
              <a:rPr lang="el-GR" sz="2400" dirty="0">
                <a:latin typeface="Arial" panose="020B0604020202020204" pitchFamily="34" charset="0"/>
                <a:cs typeface="Arial" panose="020B0604020202020204" pitchFamily="34" charset="0"/>
              </a:rPr>
              <a:t>Έλλειψη προσβασιμότητας των ΑμεΑ στο φυσικό και το ψηφιακό περιβάλλον</a:t>
            </a:r>
          </a:p>
          <a:p>
            <a:pPr>
              <a:lnSpc>
                <a:spcPct val="160000"/>
              </a:lnSpc>
              <a:spcBef>
                <a:spcPts val="0"/>
              </a:spcBef>
            </a:pPr>
            <a:r>
              <a:rPr lang="el-GR" sz="2400" dirty="0">
                <a:latin typeface="Arial" panose="020B0604020202020204" pitchFamily="34" charset="0"/>
                <a:cs typeface="Arial" panose="020B0604020202020204" pitchFamily="34" charset="0"/>
              </a:rPr>
              <a:t>Ελλιπής πληροφόρηση και μειωμένη πρόσβαση σε επαγγελματική κατάρτιση λόγω γεωμορφολογικών χαρακτηριστικών του τόπου κατοικίας</a:t>
            </a:r>
          </a:p>
        </p:txBody>
      </p:sp>
    </p:spTree>
    <p:extLst>
      <p:ext uri="{BB962C8B-B14F-4D97-AF65-F5344CB8AC3E}">
        <p14:creationId xmlns:p14="http://schemas.microsoft.com/office/powerpoint/2010/main" val="1548031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DE39D-27AD-371B-9502-F19147880C5B}"/>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Εφαρμογή στην πράξη του δικαιώματος του επιχειρείν (2/2)</a:t>
            </a:r>
          </a:p>
        </p:txBody>
      </p:sp>
      <p:sp>
        <p:nvSpPr>
          <p:cNvPr id="3" name="Content Placeholder 2">
            <a:extLst>
              <a:ext uri="{FF2B5EF4-FFF2-40B4-BE49-F238E27FC236}">
                <a16:creationId xmlns:a16="http://schemas.microsoft.com/office/drawing/2014/main" id="{93C2D033-D809-13C9-B804-D6B4ADF31856}"/>
              </a:ext>
            </a:extLst>
          </p:cNvPr>
          <p:cNvSpPr>
            <a:spLocks noGrp="1"/>
          </p:cNvSpPr>
          <p:nvPr>
            <p:ph idx="1"/>
          </p:nvPr>
        </p:nvSpPr>
        <p:spPr>
          <a:xfrm>
            <a:off x="838200" y="1825624"/>
            <a:ext cx="10515600" cy="5032375"/>
          </a:xfrm>
        </p:spPr>
        <p:txBody>
          <a:bodyPr>
            <a:normAutofit fontScale="85000" lnSpcReduction="10000"/>
          </a:bodyPr>
          <a:lstStyle/>
          <a:p>
            <a:pPr marL="0" indent="0">
              <a:lnSpc>
                <a:spcPct val="150000"/>
              </a:lnSpc>
              <a:buNone/>
            </a:pPr>
            <a:r>
              <a:rPr lang="el-GR" b="1" dirty="0">
                <a:latin typeface="Arial" panose="020B0604020202020204" pitchFamily="34" charset="0"/>
                <a:cs typeface="Arial" panose="020B0604020202020204" pitchFamily="34" charset="0"/>
              </a:rPr>
              <a:t>Άρση των εμποδίων</a:t>
            </a:r>
          </a:p>
          <a:p>
            <a:pPr>
              <a:lnSpc>
                <a:spcPct val="150000"/>
              </a:lnSpc>
            </a:pPr>
            <a:r>
              <a:rPr lang="el-GR" dirty="0">
                <a:latin typeface="Arial" panose="020B0604020202020204" pitchFamily="34" charset="0"/>
                <a:cs typeface="Arial" panose="020B0604020202020204" pitchFamily="34" charset="0"/>
              </a:rPr>
              <a:t>Το Κράτος υποχρεούται σε:</a:t>
            </a:r>
          </a:p>
          <a:p>
            <a:pPr lvl="1">
              <a:lnSpc>
                <a:spcPct val="150000"/>
              </a:lnSpc>
            </a:pPr>
            <a:r>
              <a:rPr lang="el-GR" dirty="0">
                <a:latin typeface="Arial" panose="020B0604020202020204" pitchFamily="34" charset="0"/>
                <a:cs typeface="Arial" panose="020B0604020202020204" pitchFamily="34" charset="0"/>
              </a:rPr>
              <a:t>παράλειψη κάθε ενέργειας που παρεμποδίζει την άσκηση του δικαιώματος</a:t>
            </a:r>
          </a:p>
          <a:p>
            <a:pPr lvl="1">
              <a:lnSpc>
                <a:spcPct val="150000"/>
              </a:lnSpc>
            </a:pPr>
            <a:r>
              <a:rPr lang="el-GR" dirty="0">
                <a:latin typeface="Arial" panose="020B0604020202020204" pitchFamily="34" charset="0"/>
                <a:cs typeface="Arial" panose="020B0604020202020204" pitchFamily="34" charset="0"/>
              </a:rPr>
              <a:t>λήψη θετικών μέτρων δράσης για την ενίσχυση της επιχειρηματικότητας.</a:t>
            </a:r>
          </a:p>
          <a:p>
            <a:pPr>
              <a:lnSpc>
                <a:spcPct val="150000"/>
              </a:lnSpc>
            </a:pPr>
            <a:r>
              <a:rPr lang="el-GR" dirty="0">
                <a:latin typeface="Arial" panose="020B0604020202020204" pitchFamily="34" charset="0"/>
                <a:cs typeface="Arial" panose="020B0604020202020204" pitchFamily="34" charset="0"/>
              </a:rPr>
              <a:t>Θετικά μέτρα δράσης:</a:t>
            </a:r>
          </a:p>
          <a:p>
            <a:pPr lvl="1">
              <a:lnSpc>
                <a:spcPct val="150000"/>
              </a:lnSpc>
            </a:pPr>
            <a:r>
              <a:rPr lang="el-GR" dirty="0">
                <a:latin typeface="Arial" panose="020B0604020202020204" pitchFamily="34" charset="0"/>
                <a:cs typeface="Arial" panose="020B0604020202020204" pitchFamily="34" charset="0"/>
              </a:rPr>
              <a:t>Άμεση χρηματοδότηση (δάνεια με ευνοϊκούς όρους, επιδοτήσεις κλπ.)</a:t>
            </a:r>
          </a:p>
          <a:p>
            <a:pPr lvl="1">
              <a:lnSpc>
                <a:spcPct val="150000"/>
              </a:lnSpc>
            </a:pPr>
            <a:r>
              <a:rPr lang="el-GR" dirty="0">
                <a:latin typeface="Arial" panose="020B0604020202020204" pitchFamily="34" charset="0"/>
                <a:cs typeface="Arial" panose="020B0604020202020204" pitchFamily="34" charset="0"/>
              </a:rPr>
              <a:t>Έμμεσα επενδυτικά, φορολογικά και κοινωνικοασφαλιστικά κίνητρα για έναρξη και λειτουργία επιχειρήσεων και</a:t>
            </a:r>
          </a:p>
          <a:p>
            <a:pPr lvl="1">
              <a:lnSpc>
                <a:spcPct val="150000"/>
              </a:lnSpc>
            </a:pPr>
            <a:r>
              <a:rPr lang="el-GR" dirty="0">
                <a:latin typeface="Arial" panose="020B0604020202020204" pitchFamily="34" charset="0"/>
                <a:cs typeface="Arial" panose="020B0604020202020204" pitchFamily="34" charset="0"/>
              </a:rPr>
              <a:t>Ίδρυση του θεσμού των Κοινωνικών συνεταιριστικών επιχειρήσεων (Κοιν.Σ.Επ.)</a:t>
            </a:r>
          </a:p>
        </p:txBody>
      </p:sp>
    </p:spTree>
    <p:extLst>
      <p:ext uri="{BB962C8B-B14F-4D97-AF65-F5344CB8AC3E}">
        <p14:creationId xmlns:p14="http://schemas.microsoft.com/office/powerpoint/2010/main" val="2581583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194E2-1DE9-1C8A-BEA9-B37D43F24E5F}"/>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Ορισμός Κοιν.Σ.Επ.</a:t>
            </a:r>
          </a:p>
        </p:txBody>
      </p:sp>
      <p:sp>
        <p:nvSpPr>
          <p:cNvPr id="3" name="Content Placeholder 2">
            <a:extLst>
              <a:ext uri="{FF2B5EF4-FFF2-40B4-BE49-F238E27FC236}">
                <a16:creationId xmlns:a16="http://schemas.microsoft.com/office/drawing/2014/main" id="{30D616CE-482A-363C-E633-F60F560B8650}"/>
              </a:ext>
            </a:extLst>
          </p:cNvPr>
          <p:cNvSpPr>
            <a:spLocks noGrp="1"/>
          </p:cNvSpPr>
          <p:nvPr>
            <p:ph idx="1"/>
          </p:nvPr>
        </p:nvSpPr>
        <p:spPr/>
        <p:txBody>
          <a:bodyPr>
            <a:noAutofit/>
          </a:bodyPr>
          <a:lstStyle/>
          <a:p>
            <a:pPr marL="0" indent="0">
              <a:lnSpc>
                <a:spcPct val="150000"/>
              </a:lnSpc>
              <a:spcBef>
                <a:spcPts val="0"/>
              </a:spcBef>
              <a:buNone/>
            </a:pPr>
            <a:r>
              <a:rPr lang="el-GR" sz="2400" dirty="0">
                <a:latin typeface="Arial" panose="020B0604020202020204" pitchFamily="34" charset="0"/>
                <a:cs typeface="Arial" panose="020B0604020202020204" pitchFamily="34" charset="0"/>
              </a:rPr>
              <a:t>Κοινωνική επιχείρηση είναι ένας φορέας της κοινωνικής οικονομίας, του οποίου πρωταρχικός σκοπός είναι η ύπαρξη θετικού κοινωνικού αντίκτυπου.</a:t>
            </a:r>
          </a:p>
        </p:txBody>
      </p:sp>
    </p:spTree>
    <p:extLst>
      <p:ext uri="{BB962C8B-B14F-4D97-AF65-F5344CB8AC3E}">
        <p14:creationId xmlns:p14="http://schemas.microsoft.com/office/powerpoint/2010/main" val="406035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5E5E0-2E9C-3AFF-79DC-A0902CF2DB47}"/>
              </a:ext>
            </a:extLst>
          </p:cNvPr>
          <p:cNvSpPr>
            <a:spLocks noGrp="1"/>
          </p:cNvSpPr>
          <p:nvPr>
            <p:ph type="title"/>
          </p:nvPr>
        </p:nvSpPr>
        <p:spPr/>
        <p:txBody>
          <a:bodyPr>
            <a:normAutofit/>
          </a:bodyPr>
          <a:lstStyle/>
          <a:p>
            <a:r>
              <a:rPr lang="el-GR" sz="4000" dirty="0">
                <a:latin typeface="Arial" panose="020B0604020202020204" pitchFamily="34" charset="0"/>
                <a:cs typeface="Arial" panose="020B0604020202020204" pitchFamily="34" charset="0"/>
              </a:rPr>
              <a:t>Εθνική νομοθεσία</a:t>
            </a:r>
          </a:p>
        </p:txBody>
      </p:sp>
      <p:sp>
        <p:nvSpPr>
          <p:cNvPr id="3" name="Content Placeholder 2">
            <a:extLst>
              <a:ext uri="{FF2B5EF4-FFF2-40B4-BE49-F238E27FC236}">
                <a16:creationId xmlns:a16="http://schemas.microsoft.com/office/drawing/2014/main" id="{47CD8063-8047-CFF1-7F48-45AA264C5C94}"/>
              </a:ext>
            </a:extLst>
          </p:cNvPr>
          <p:cNvSpPr>
            <a:spLocks noGrp="1"/>
          </p:cNvSpPr>
          <p:nvPr>
            <p:ph idx="1"/>
          </p:nvPr>
        </p:nvSpPr>
        <p:spPr/>
        <p:txBody>
          <a:bodyPr>
            <a:normAutofit/>
          </a:bodyPr>
          <a:lstStyle/>
          <a:p>
            <a:pPr marL="0" indent="0">
              <a:lnSpc>
                <a:spcPct val="150000"/>
              </a:lnSpc>
              <a:spcBef>
                <a:spcPts val="0"/>
              </a:spcBef>
              <a:buNone/>
            </a:pPr>
            <a:r>
              <a:rPr lang="el-GR" sz="2400" dirty="0">
                <a:latin typeface="Arial" panose="020B0604020202020204" pitchFamily="34" charset="0"/>
                <a:cs typeface="Arial" panose="020B0604020202020204" pitchFamily="34" charset="0"/>
              </a:rPr>
              <a:t>Οι Κοιν.Σ.Επ. ρυθμίζονται με τις διατάξεις των αρ.14-23 του Ν.4430/2016 (Α205) και του Ν. 1667/1986 (Α196) περί αστικών συνεταιρισμών όπου υπάρχει απευθείας νομοθετική παραπομπή.</a:t>
            </a:r>
          </a:p>
        </p:txBody>
      </p:sp>
    </p:spTree>
    <p:extLst>
      <p:ext uri="{BB962C8B-B14F-4D97-AF65-F5344CB8AC3E}">
        <p14:creationId xmlns:p14="http://schemas.microsoft.com/office/powerpoint/2010/main" val="747655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801</Words>
  <Application>Microsoft Office PowerPoint</Application>
  <PresentationFormat>Widescreen</PresentationFormat>
  <Paragraphs>86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Ενίσχυση της επιχειρηματικότητας για άτομα με έντυπο-αναπηρία στην Ελλάδα </vt:lpstr>
      <vt:lpstr>Εννοιολογική οριοθέτηση</vt:lpstr>
      <vt:lpstr>Νομική θεμελίωση του δικαιώματος σε επιχειρηματική δραστηριοποίηση</vt:lpstr>
      <vt:lpstr>Νομική θεμελίωση (1/2)</vt:lpstr>
      <vt:lpstr>Νομική θεμελίωση (2/2)</vt:lpstr>
      <vt:lpstr>Εφαρμογή στην πράξη του δικαιώματος του επιχειρείν (1/2)</vt:lpstr>
      <vt:lpstr>Εφαρμογή στην πράξη του δικαιώματος του επιχειρείν (2/2)</vt:lpstr>
      <vt:lpstr>Ορισμός Κοιν.Σ.Επ.</vt:lpstr>
      <vt:lpstr>Εθνική νομοθεσία</vt:lpstr>
      <vt:lpstr>Ποιοι έχουν δικαίωμα να ιδρύσουν Κοιν.Σ.Επ.</vt:lpstr>
      <vt:lpstr>Προϋποθέσεις ίδρυσης</vt:lpstr>
      <vt:lpstr>Διακρίσεις σύμφωνα με το σκοπό</vt:lpstr>
      <vt:lpstr>Πλεονεκτήματα (1/2)</vt:lpstr>
      <vt:lpstr>Πλεονεκτήματα (2/2)</vt:lpstr>
      <vt:lpstr>Βήματα ίδρυσης</vt:lpstr>
      <vt:lpstr>Πόροι Κοιν.Σ.Επ.</vt:lpstr>
      <vt:lpstr>Ευθύνη των ετέρων</vt:lpstr>
      <vt:lpstr>Σας ευχαριστούμε για την προσοχή σας!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Ενίσχυση της επιχειρηματικότητας για άτομα με έντυπο-αναπηρία στην Ελλάδα </dc:title>
  <cp:lastModifiedBy>Μηλιτσοπούλου Χρυσάνθη</cp:lastModifiedBy>
  <cp:revision>87</cp:revision>
  <dcterms:created xsi:type="dcterms:W3CDTF">2023-09-26T17:42:44Z</dcterms:created>
  <dcterms:modified xsi:type="dcterms:W3CDTF">2023-09-27T09:00:20Z</dcterms:modified>
</cp:coreProperties>
</file>