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7" r:id="rId1"/>
  </p:sldMasterIdLst>
  <p:notesMasterIdLst>
    <p:notesMasterId r:id="rId33"/>
  </p:notesMasterIdLst>
  <p:sldIdLst>
    <p:sldId id="262" r:id="rId2"/>
    <p:sldId id="263" r:id="rId3"/>
    <p:sldId id="264" r:id="rId4"/>
    <p:sldId id="265" r:id="rId5"/>
    <p:sldId id="266" r:id="rId6"/>
    <p:sldId id="267" r:id="rId7"/>
    <p:sldId id="268" r:id="rId8"/>
    <p:sldId id="269" r:id="rId9"/>
    <p:sldId id="270" r:id="rId10"/>
    <p:sldId id="271" r:id="rId11"/>
    <p:sldId id="272" r:id="rId12"/>
    <p:sldId id="273" r:id="rId13"/>
    <p:sldId id="274"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2" r:id="rId31"/>
    <p:sldId id="291"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Μηλιτσοπούλου Χρυσάνθη" initials="ΜΧ" lastIdx="1" clrIdx="0">
    <p:extLst>
      <p:ext uri="{19B8F6BF-5375-455C-9EA6-DF929625EA0E}">
        <p15:presenceInfo xmlns:p15="http://schemas.microsoft.com/office/powerpoint/2012/main" userId="Μηλιτσοπούλου Χρυσάνθη"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33"/>
    <a:srgbClr val="9088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B07EB72-8258-4ABB-AB23-0A8243099437}" v="2" dt="2022-10-24T08:12:54.1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D27102A9-8310-4765-A935-A1911B00CA55}" styleName="Light Style 1 - Accent 4">
    <a:wholeTbl>
      <a:tcTxStyle>
        <a:fontRef idx="minor">
          <a:scrgbClr r="0" g="0" b="0"/>
        </a:fontRef>
        <a:schemeClr val="tx1"/>
      </a:tcTxStyle>
      <a:tcStyle>
        <a:tcBdr>
          <a:left>
            <a:ln>
              <a:noFill/>
            </a:ln>
          </a:left>
          <a:right>
            <a:ln>
              <a:noFill/>
            </a:ln>
          </a:right>
          <a:top>
            <a:ln w="12700" cmpd="sng">
              <a:solidFill>
                <a:schemeClr val="accent4"/>
              </a:solidFill>
            </a:ln>
          </a:top>
          <a:bottom>
            <a:ln w="12700" cmpd="sng">
              <a:solidFill>
                <a:schemeClr val="accent4"/>
              </a:solidFill>
            </a:ln>
          </a:bottom>
          <a:insideH>
            <a:ln>
              <a:noFill/>
            </a:ln>
          </a:insideH>
          <a:insideV>
            <a:ln>
              <a:noFill/>
            </a:ln>
          </a:insideV>
        </a:tcBdr>
        <a:fill>
          <a:noFill/>
        </a:fill>
      </a:tcStyle>
    </a:wholeTbl>
    <a:band1H>
      <a:tcStyle>
        <a:tcBdr/>
        <a:fill>
          <a:solidFill>
            <a:schemeClr val="accent4">
              <a:alpha val="20000"/>
            </a:schemeClr>
          </a:solidFill>
        </a:fill>
      </a:tcStyle>
    </a:band1H>
    <a:band2H>
      <a:tcStyle>
        <a:tcBdr/>
      </a:tcStyle>
    </a:band2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12700" cmpd="sng">
              <a:solidFill>
                <a:schemeClr val="accent4"/>
              </a:solidFill>
            </a:ln>
          </a:top>
        </a:tcBdr>
        <a:fill>
          <a:noFill/>
        </a:fill>
      </a:tcStyle>
    </a:lastRow>
    <a:firstRow>
      <a:tcTxStyle b="on"/>
      <a:tcStyle>
        <a:tcBdr>
          <a:bottom>
            <a:ln w="12700" cmpd="sng">
              <a:solidFill>
                <a:schemeClr val="accent4"/>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63" autoAdjust="0"/>
    <p:restoredTop sz="95256" autoAdjust="0"/>
  </p:normalViewPr>
  <p:slideViewPr>
    <p:cSldViewPr snapToGrid="0">
      <p:cViewPr varScale="1">
        <p:scale>
          <a:sx n="105" d="100"/>
          <a:sy n="105" d="100"/>
        </p:scale>
        <p:origin x="912" y="114"/>
      </p:cViewPr>
      <p:guideLst/>
    </p:cSldViewPr>
  </p:slideViewPr>
  <p:outlineViewPr>
    <p:cViewPr>
      <p:scale>
        <a:sx n="33" d="100"/>
        <a:sy n="33" d="100"/>
      </p:scale>
      <p:origin x="0" y="-41674"/>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microsoft.com/office/2015/10/relationships/revisionInfo" Target="revisionInfo.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F8770B-D572-4571-8AA3-AE95C2B45ACB}" type="datetimeFigureOut">
              <a:rPr lang="en-US" smtClean="0"/>
              <a:t>7/18/2023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06F7DD5-44AB-4999-BB4B-7C1FEB646335}" type="slidenum">
              <a:rPr lang="en-US" smtClean="0"/>
              <a:t>‹#›</a:t>
            </a:fld>
            <a:endParaRPr lang="en-US"/>
          </a:p>
        </p:txBody>
      </p:sp>
    </p:spTree>
    <p:extLst>
      <p:ext uri="{BB962C8B-B14F-4D97-AF65-F5344CB8AC3E}">
        <p14:creationId xmlns:p14="http://schemas.microsoft.com/office/powerpoint/2010/main" val="28934374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3FEA57E-7C1A-457B-A4CD-5DCEB057B502}" type="datetime1">
              <a:rPr lang="en-US" smtClean="0"/>
              <a:t>7/18/2023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0657814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7/18/2023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1680160412"/>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FE42E8-8B57-452D-A122-4DCE9AC771EF}" type="datetime1">
              <a:rPr lang="en-US" smtClean="0"/>
              <a:t>7/18/2023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E28480-1C08-4458-AD97-0283E6FFD09D}"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351367511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7/18/2023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132955039"/>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7/18/2023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a:ln w="3175" cmpd="sng">
                  <a:noFill/>
                </a:ln>
                <a:solidFill>
                  <a:schemeClr val="accent1"/>
                </a:solidFill>
                <a:effectLst/>
                <a:latin typeface="Arial"/>
              </a:rPr>
              <a:t>”</a:t>
            </a:r>
          </a:p>
        </p:txBody>
      </p:sp>
    </p:spTree>
    <p:extLst>
      <p:ext uri="{BB962C8B-B14F-4D97-AF65-F5344CB8AC3E}">
        <p14:creationId xmlns:p14="http://schemas.microsoft.com/office/powerpoint/2010/main" val="4040941843"/>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D3FE42E8-8B57-452D-A122-4DCE9AC771EF}" type="datetime1">
              <a:rPr lang="en-US" smtClean="0"/>
              <a:t>7/18/2023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pPr/>
              <a:t>‹#›</a:t>
            </a:fld>
            <a:endParaRPr lang="en-US"/>
          </a:p>
        </p:txBody>
      </p:sp>
    </p:spTree>
    <p:extLst>
      <p:ext uri="{BB962C8B-B14F-4D97-AF65-F5344CB8AC3E}">
        <p14:creationId xmlns:p14="http://schemas.microsoft.com/office/powerpoint/2010/main" val="21832006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1789749-A4CD-447F-8298-2B7988C91CEA}" type="datetime1">
              <a:rPr lang="en-US" smtClean="0"/>
              <a:t>7/18/2023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409466730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A0444D3-C0BA-4587-A56C-581AB9F841BE}" type="datetime1">
              <a:rPr lang="en-US" smtClean="0"/>
              <a:t>7/18/2023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417763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01AF2CE-4F37-411C-A3EE-BBBE223265BF}" type="datetime1">
              <a:rPr lang="en-US" smtClean="0"/>
              <a:t>7/18/2023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1511934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96083D4-708C-4BB5-B4FD-30CE9FA12FD5}" type="datetime1">
              <a:rPr lang="en-US" smtClean="0"/>
              <a:t>7/18/2023</a:t>
            </a:fld>
            <a:endParaRPr lang="en-US"/>
          </a:p>
        </p:txBody>
      </p:sp>
      <p:sp>
        <p:nvSpPr>
          <p:cNvPr id="5" name="Footer Placeholder 4"/>
          <p:cNvSpPr>
            <a:spLocks noGrp="1"/>
          </p:cNvSpPr>
          <p:nvPr>
            <p:ph type="ftr" sz="quarter" idx="11"/>
          </p:nvPr>
        </p:nvSpPr>
        <p:spPr/>
        <p:txBody>
          <a:bodyPr/>
          <a:lstStyle/>
          <a:p>
            <a:r>
              <a:rPr lang="en-US"/>
              <a:t>Sample Footer Text</a:t>
            </a: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263790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0D239B2-65BC-4C2A-A62B-3EABFE9590E4}" type="datetime1">
              <a:rPr lang="en-US" smtClean="0"/>
              <a:t>7/18/2023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692925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E05F5A-E4A3-476F-A89E-C2B73F2431E4}" type="datetime1">
              <a:rPr lang="en-US" smtClean="0"/>
              <a:t>7/18/2023</a:t>
            </a:fld>
            <a:endParaRPr lang="en-US"/>
          </a:p>
        </p:txBody>
      </p:sp>
      <p:sp>
        <p:nvSpPr>
          <p:cNvPr id="8" name="Footer Placeholder 7"/>
          <p:cNvSpPr>
            <a:spLocks noGrp="1"/>
          </p:cNvSpPr>
          <p:nvPr>
            <p:ph type="ftr" sz="quarter" idx="11"/>
          </p:nvPr>
        </p:nvSpPr>
        <p:spPr/>
        <p:txBody>
          <a:bodyPr/>
          <a:lstStyle/>
          <a:p>
            <a:r>
              <a:rPr lang="en-US"/>
              <a:t>Sample Footer Text</a:t>
            </a: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989633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761515-4A26-4F31-9F61-5A10B1FABBFC}" type="datetime1">
              <a:rPr lang="en-US" smtClean="0"/>
              <a:t>7/18/2023</a:t>
            </a:fld>
            <a:endParaRPr lang="en-US"/>
          </a:p>
        </p:txBody>
      </p:sp>
      <p:sp>
        <p:nvSpPr>
          <p:cNvPr id="4" name="Footer Placeholder 3"/>
          <p:cNvSpPr>
            <a:spLocks noGrp="1"/>
          </p:cNvSpPr>
          <p:nvPr>
            <p:ph type="ftr" sz="quarter" idx="11"/>
          </p:nvPr>
        </p:nvSpPr>
        <p:spPr/>
        <p:txBody>
          <a:bodyPr/>
          <a:lstStyle/>
          <a:p>
            <a:r>
              <a:rPr lang="en-US"/>
              <a:t>Sample Footer Text</a:t>
            </a: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1864576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A75DC65-7D1F-4BAB-9695-F7E734143E14}" type="datetime1">
              <a:rPr lang="en-US" smtClean="0"/>
              <a:t>7/18/2023</a:t>
            </a:fld>
            <a:endParaRPr lang="en-US"/>
          </a:p>
        </p:txBody>
      </p:sp>
      <p:sp>
        <p:nvSpPr>
          <p:cNvPr id="3" name="Footer Placeholder 2"/>
          <p:cNvSpPr>
            <a:spLocks noGrp="1"/>
          </p:cNvSpPr>
          <p:nvPr>
            <p:ph type="ftr" sz="quarter" idx="11"/>
          </p:nvPr>
        </p:nvSpPr>
        <p:spPr/>
        <p:txBody>
          <a:bodyPr/>
          <a:lstStyle/>
          <a:p>
            <a:r>
              <a:rPr lang="en-US"/>
              <a:t>Sample Footer Text</a:t>
            </a: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3801387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E624077-BD55-4036-8E92-6558FDF3B653}" type="datetime1">
              <a:rPr lang="en-US" smtClean="0"/>
              <a:t>7/18/2023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8421366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04225F2-7107-4609-BCC2-77C63064A5E8}" type="datetime1">
              <a:rPr lang="en-US" smtClean="0"/>
              <a:t>7/18/2023</a:t>
            </a:fld>
            <a:endParaRPr lang="en-US"/>
          </a:p>
        </p:txBody>
      </p:sp>
      <p:sp>
        <p:nvSpPr>
          <p:cNvPr id="6" name="Footer Placeholder 5"/>
          <p:cNvSpPr>
            <a:spLocks noGrp="1"/>
          </p:cNvSpPr>
          <p:nvPr>
            <p:ph type="ftr" sz="quarter" idx="11"/>
          </p:nvPr>
        </p:nvSpPr>
        <p:spPr/>
        <p:txBody>
          <a:bodyPr/>
          <a:lstStyle/>
          <a:p>
            <a:r>
              <a:rPr lang="en-US"/>
              <a:t>Sample Footer Text</a:t>
            </a: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8E28480-1C08-4458-AD97-0283E6FFD09D}" type="slidenum">
              <a:rPr lang="en-US" smtClean="0"/>
              <a:t>‹#›</a:t>
            </a:fld>
            <a:endParaRPr lang="en-US"/>
          </a:p>
        </p:txBody>
      </p:sp>
    </p:spTree>
    <p:extLst>
      <p:ext uri="{BB962C8B-B14F-4D97-AF65-F5344CB8AC3E}">
        <p14:creationId xmlns:p14="http://schemas.microsoft.com/office/powerpoint/2010/main" val="218897338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3FE42E8-8B57-452D-A122-4DCE9AC771EF}" type="datetime1">
              <a:rPr lang="en-US" smtClean="0"/>
              <a:t>7/18/2023</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en-US"/>
              <a:t>Sample Footer Text</a:t>
            </a: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8E28480-1C08-4458-AD97-0283E6FFD09D}" type="slidenum">
              <a:rPr lang="en-US" smtClean="0"/>
              <a:pPr/>
              <a:t>‹#›</a:t>
            </a:fld>
            <a:endParaRPr lang="en-US"/>
          </a:p>
        </p:txBody>
      </p:sp>
    </p:spTree>
    <p:extLst>
      <p:ext uri="{BB962C8B-B14F-4D97-AF65-F5344CB8AC3E}">
        <p14:creationId xmlns:p14="http://schemas.microsoft.com/office/powerpoint/2010/main" val="81596763"/>
      </p:ext>
    </p:extLst>
  </p:cSld>
  <p:clrMap bg1="lt1" tx1="dk1" bg2="lt2" tx2="dk2" accent1="accent1" accent2="accent2" accent3="accent3" accent4="accent4" accent5="accent5" accent6="accent6" hlink="hlink" folHlink="folHlink"/>
  <p:sldLayoutIdLst>
    <p:sldLayoutId id="2147483758" r:id="rId1"/>
    <p:sldLayoutId id="2147483759" r:id="rId2"/>
    <p:sldLayoutId id="2147483760" r:id="rId3"/>
    <p:sldLayoutId id="2147483761" r:id="rId4"/>
    <p:sldLayoutId id="2147483762" r:id="rId5"/>
    <p:sldLayoutId id="2147483763" r:id="rId6"/>
    <p:sldLayoutId id="2147483764" r:id="rId7"/>
    <p:sldLayoutId id="2147483765" r:id="rId8"/>
    <p:sldLayoutId id="2147483766" r:id="rId9"/>
    <p:sldLayoutId id="2147483767" r:id="rId10"/>
    <p:sldLayoutId id="2147483768" r:id="rId11"/>
    <p:sldLayoutId id="2147483769" r:id="rId12"/>
    <p:sldLayoutId id="2147483770" r:id="rId13"/>
    <p:sldLayoutId id="2147483771" r:id="rId14"/>
    <p:sldLayoutId id="2147483772" r:id="rId15"/>
    <p:sldLayoutId id="2147483773" r:id="rId16"/>
  </p:sldLayoutIdLst>
  <p:hf sldNum="0"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6.png"/><Relationship Id="rId2" Type="http://schemas.openxmlformats.org/officeDocument/2006/relationships/image" Target="../media/image1.jp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g"/><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www.pkp.com.gr/wp-content/uploads/2018/11/%CE%9B%CE%AF%CF%83%CF%84%CE%B1-%CE%9A%CE%91%CE%94-%CE%91%CE%91%CE%94%CE%95.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8D3C909-3B04-091A-7DEF-AF0FE23BA91F}"/>
              </a:ext>
            </a:extLst>
          </p:cNvPr>
          <p:cNvSpPr>
            <a:spLocks noGrp="1"/>
          </p:cNvSpPr>
          <p:nvPr>
            <p:ph type="ctrTitle"/>
          </p:nvPr>
        </p:nvSpPr>
        <p:spPr>
          <a:xfrm>
            <a:off x="2518882" y="1614210"/>
            <a:ext cx="8915399" cy="2262781"/>
          </a:xfrm>
        </p:spPr>
        <p:txBody>
          <a:bodyPr>
            <a:normAutofit/>
          </a:bodyPr>
          <a:lstStyle/>
          <a:p>
            <a:pPr marL="0" lvl="0" indent="0" rtl="0">
              <a:lnSpc>
                <a:spcPct val="115000"/>
              </a:lnSpc>
              <a:spcBef>
                <a:spcPts val="0"/>
              </a:spcBef>
              <a:spcAft>
                <a:spcPts val="0"/>
              </a:spcAft>
            </a:pPr>
            <a:r>
              <a:rPr lang="el-GR" sz="4000" dirty="0"/>
              <a:t>Ενότητα 6</a:t>
            </a:r>
            <a:br>
              <a:rPr lang="el-GR" sz="4000" dirty="0"/>
            </a:br>
            <a:r>
              <a:rPr lang="el-GR" sz="4000" b="1" dirty="0"/>
              <a:t>Θεσμικό πλαίσιο κοινωνικής επιχειρηματικότητας</a:t>
            </a:r>
            <a:endParaRPr lang="el-GR" sz="4000" dirty="0"/>
          </a:p>
        </p:txBody>
      </p:sp>
      <p:pic>
        <p:nvPicPr>
          <p:cNvPr id="4" name="Picture 6" descr="Λογότυπο δράσης Interreg Ελλάδα Κύπρος, Όμηρος">
            <a:extLst>
              <a:ext uri="{FF2B5EF4-FFF2-40B4-BE49-F238E27FC236}">
                <a16:creationId xmlns:a16="http://schemas.microsoft.com/office/drawing/2014/main" id="{1EABFAC7-683E-7992-A054-9A00E4C827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18882" y="5633370"/>
            <a:ext cx="6939574" cy="1224630"/>
          </a:xfrm>
          <a:prstGeom prst="rect">
            <a:avLst/>
          </a:prstGeom>
        </p:spPr>
      </p:pic>
      <p:grpSp>
        <p:nvGrpSpPr>
          <p:cNvPr id="5" name="Ομάδα 4" descr="Λογότυπα του Πανεπιστημίου Αιγαίου, της Βιβλιοθήκης Πανεπιστημίου Κύπρου, του Εθνικού Μετσόβιου Πολυτεχνείου, της Παγκύπριας Οργάνωσης Τυφλών, και του Δήμου Μυκόνου">
            <a:extLst>
              <a:ext uri="{FF2B5EF4-FFF2-40B4-BE49-F238E27FC236}">
                <a16:creationId xmlns:a16="http://schemas.microsoft.com/office/drawing/2014/main" id="{46832CDE-523A-5517-A53B-AFCF585A86A9}"/>
              </a:ext>
            </a:extLst>
          </p:cNvPr>
          <p:cNvGrpSpPr/>
          <p:nvPr/>
        </p:nvGrpSpPr>
        <p:grpSpPr>
          <a:xfrm>
            <a:off x="2425576" y="607776"/>
            <a:ext cx="8438224" cy="843135"/>
            <a:chOff x="661387" y="3572329"/>
            <a:chExt cx="6853468" cy="662076"/>
          </a:xfrm>
        </p:grpSpPr>
        <p:pic>
          <p:nvPicPr>
            <p:cNvPr id="6" name="Εικόνα 5">
              <a:extLst>
                <a:ext uri="{FF2B5EF4-FFF2-40B4-BE49-F238E27FC236}">
                  <a16:creationId xmlns:a16="http://schemas.microsoft.com/office/drawing/2014/main" id="{E3A394B5-51D8-41B9-B612-532120584FA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1387" y="3629795"/>
              <a:ext cx="1256190" cy="523414"/>
            </a:xfrm>
            <a:prstGeom prst="rect">
              <a:avLst/>
            </a:prstGeom>
          </p:spPr>
        </p:pic>
        <p:pic>
          <p:nvPicPr>
            <p:cNvPr id="7" name="Εικόνα 6">
              <a:extLst>
                <a:ext uri="{FF2B5EF4-FFF2-40B4-BE49-F238E27FC236}">
                  <a16:creationId xmlns:a16="http://schemas.microsoft.com/office/drawing/2014/main" id="{8E2E31F7-E4B7-BA9A-79E5-C2B4AF8D037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588965" y="3572329"/>
              <a:ext cx="925890" cy="593519"/>
            </a:xfrm>
            <a:prstGeom prst="rect">
              <a:avLst/>
            </a:prstGeom>
          </p:spPr>
        </p:pic>
        <p:pic>
          <p:nvPicPr>
            <p:cNvPr id="8" name="Εικόνα 7">
              <a:extLst>
                <a:ext uri="{FF2B5EF4-FFF2-40B4-BE49-F238E27FC236}">
                  <a16:creationId xmlns:a16="http://schemas.microsoft.com/office/drawing/2014/main" id="{17D40B79-DB35-C5CF-4C55-BD24D123002E}"/>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586155" y="3589863"/>
              <a:ext cx="925890" cy="644542"/>
            </a:xfrm>
            <a:prstGeom prst="rect">
              <a:avLst/>
            </a:prstGeom>
          </p:spPr>
        </p:pic>
        <p:pic>
          <p:nvPicPr>
            <p:cNvPr id="9" name="Εικόνα 8">
              <a:extLst>
                <a:ext uri="{FF2B5EF4-FFF2-40B4-BE49-F238E27FC236}">
                  <a16:creationId xmlns:a16="http://schemas.microsoft.com/office/drawing/2014/main" id="{0B16CC14-E363-010D-57D5-803A1B2B6C56}"/>
                </a:ext>
              </a:extLst>
            </p:cNvPr>
            <p:cNvPicPr>
              <a:picLocks noChangeAspect="1"/>
            </p:cNvPicPr>
            <p:nvPr/>
          </p:nvPicPr>
          <p:blipFill>
            <a:blip r:embed="rId6"/>
            <a:stretch>
              <a:fillRect/>
            </a:stretch>
          </p:blipFill>
          <p:spPr>
            <a:xfrm>
              <a:off x="3587518" y="3684510"/>
              <a:ext cx="1998637" cy="483187"/>
            </a:xfrm>
            <a:prstGeom prst="rect">
              <a:avLst/>
            </a:prstGeom>
          </p:spPr>
        </p:pic>
        <p:pic>
          <p:nvPicPr>
            <p:cNvPr id="10" name="Εικόνα 9">
              <a:extLst>
                <a:ext uri="{FF2B5EF4-FFF2-40B4-BE49-F238E27FC236}">
                  <a16:creationId xmlns:a16="http://schemas.microsoft.com/office/drawing/2014/main" id="{F3C44694-6D7C-6853-D01D-75DA911CB1D5}"/>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994497" y="3642434"/>
              <a:ext cx="1735529" cy="523414"/>
            </a:xfrm>
            <a:prstGeom prst="rect">
              <a:avLst/>
            </a:prstGeom>
          </p:spPr>
        </p:pic>
      </p:grpSp>
      <p:sp>
        <p:nvSpPr>
          <p:cNvPr id="3" name="TextBox 2">
            <a:extLst>
              <a:ext uri="{FF2B5EF4-FFF2-40B4-BE49-F238E27FC236}">
                <a16:creationId xmlns:a16="http://schemas.microsoft.com/office/drawing/2014/main" id="{29744EBA-D004-8E91-5421-14AE2EC33F09}"/>
              </a:ext>
            </a:extLst>
          </p:cNvPr>
          <p:cNvSpPr txBox="1"/>
          <p:nvPr/>
        </p:nvSpPr>
        <p:spPr>
          <a:xfrm>
            <a:off x="2579330" y="4040290"/>
            <a:ext cx="9151167" cy="1384995"/>
          </a:xfrm>
          <a:prstGeom prst="rect">
            <a:avLst/>
          </a:prstGeom>
          <a:noFill/>
          <a:ln>
            <a:solidFill>
              <a:schemeClr val="accent1"/>
            </a:solidFill>
          </a:ln>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Το Πανεπιστήμιο Αιγαίου και η Βιβλιοθήκη του Πανεπιστημίου Κύπρου αναγνωρίζει ότι το παραγόμενο έργο, τα εργαλεία και η μεθοδολογία αποτελεί πνευματική ιδιοκτησία του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Impact</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Hub</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Athens</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 και αποδέκτης του παραγόμενου έργου είναι αποκλειστικά μέλη του Πανεπιστημίου Αιγαίου και την Βιβλιοθήκης του Πανεπιστημίου Κύπρου και των συνεργατών του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consortium</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 για χρήση σχετικά με την υλοποίηση του έργου «Διασυνοριακό Δίκτυο Προώθησης της Επιχειρηματικότητας σε </a:t>
            </a:r>
            <a:r>
              <a:rPr kumimoji="0" lang="el-GR" sz="1200" b="0" i="0" u="none" strike="noStrike" kern="1200" cap="none" spc="0" normalizeH="0" baseline="0" noProof="0" dirty="0" err="1">
                <a:ln>
                  <a:noFill/>
                </a:ln>
                <a:solidFill>
                  <a:prstClr val="black"/>
                </a:solidFill>
                <a:effectLst/>
                <a:uLnTx/>
                <a:uFillTx/>
                <a:latin typeface="Arial" panose="020B0604020202020204"/>
                <a:ea typeface="+mn-ea"/>
                <a:cs typeface="+mn-cs"/>
              </a:rPr>
              <a:t>Εντυπο</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-ανάπηρα Άτομα με χρήση Έξυπνων Εργαλείων πρόσβασης στις Βιβλιοθήκες»</a:t>
            </a:r>
            <a:r>
              <a:rPr kumimoji="0" lang="el-GR" sz="1200" b="1" i="0" u="none" strike="noStrike" kern="1200" cap="none" spc="0" normalizeH="0" baseline="0" noProof="0" dirty="0">
                <a:ln>
                  <a:noFill/>
                </a:ln>
                <a:solidFill>
                  <a:prstClr val="black"/>
                </a:solidFill>
                <a:effectLst/>
                <a:uLnTx/>
                <a:uFillTx/>
                <a:latin typeface="Arial" panose="020B0604020202020204"/>
                <a:ea typeface="+mn-ea"/>
                <a:cs typeface="+mn-cs"/>
              </a:rPr>
              <a:t> </a:t>
            </a: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και του φοιτητικού τους κοινού.</a:t>
            </a:r>
            <a:b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br>
            <a:endPar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rPr>
              <a:t>Η χρήση πέραν των συμφωνημένων σκοπών και ατόμων  δεν επιτρέπεται χωρίς τη σύμφωνη γνώμη της </a:t>
            </a:r>
            <a:r>
              <a:rPr kumimoji="0" lang="el-GR" sz="1200" b="0" i="0" u="none" strike="noStrike" kern="1200" cap="none" spc="0" normalizeH="0" baseline="0" noProof="0" dirty="0" err="1">
                <a:ln>
                  <a:noFill/>
                </a:ln>
                <a:solidFill>
                  <a:srgbClr val="000000"/>
                </a:solidFill>
                <a:effectLst/>
                <a:uLnTx/>
                <a:uFillTx/>
                <a:latin typeface="Arial" panose="020B0604020202020204"/>
                <a:ea typeface="+mn-ea"/>
                <a:cs typeface="+mn-cs"/>
              </a:rPr>
              <a:t>Impact</a:t>
            </a:r>
            <a:r>
              <a:rPr kumimoji="0" lang="el-GR" sz="1200" b="0" i="0" u="none" strike="noStrike" kern="1200" cap="none" spc="0" normalizeH="0" baseline="0" noProof="0" dirty="0">
                <a:ln>
                  <a:noFill/>
                </a:ln>
                <a:solidFill>
                  <a:srgbClr val="000000"/>
                </a:solidFill>
                <a:effectLst/>
                <a:uLnTx/>
                <a:uFillTx/>
                <a:latin typeface="Arial" panose="020B0604020202020204"/>
                <a:ea typeface="+mn-ea"/>
                <a:cs typeface="+mn-cs"/>
              </a:rPr>
              <a:t> </a:t>
            </a:r>
            <a:r>
              <a:rPr kumimoji="0" lang="el-GR" sz="1200" b="0" i="0" u="none" strike="noStrike" kern="1200" cap="none" spc="0" normalizeH="0" baseline="0" noProof="0" dirty="0" err="1">
                <a:ln>
                  <a:noFill/>
                </a:ln>
                <a:solidFill>
                  <a:srgbClr val="000000"/>
                </a:solidFill>
                <a:effectLst/>
                <a:uLnTx/>
                <a:uFillTx/>
                <a:latin typeface="Arial" panose="020B0604020202020204"/>
                <a:ea typeface="+mn-ea"/>
                <a:cs typeface="+mn-cs"/>
              </a:rPr>
              <a:t>Hub</a:t>
            </a:r>
            <a:r>
              <a:rPr kumimoji="0" lang="el-GR" sz="1200" b="0" i="0" u="none" strike="noStrike" kern="1200" cap="none" spc="0" normalizeH="0" baseline="0" noProof="0" dirty="0">
                <a:ln>
                  <a:noFill/>
                </a:ln>
                <a:solidFill>
                  <a:srgbClr val="000000"/>
                </a:solidFill>
                <a:effectLst/>
                <a:uLnTx/>
                <a:uFillTx/>
                <a:latin typeface="Arial" panose="020B0604020202020204"/>
                <a:ea typeface="+mn-ea"/>
                <a:cs typeface="+mn-cs"/>
              </a:rPr>
              <a:t> </a:t>
            </a:r>
            <a:r>
              <a:rPr kumimoji="0" lang="el-GR" sz="1200" b="0" i="0" u="none" strike="noStrike" kern="1200" cap="none" spc="0" normalizeH="0" baseline="0" noProof="0" dirty="0" err="1">
                <a:ln>
                  <a:noFill/>
                </a:ln>
                <a:solidFill>
                  <a:srgbClr val="000000"/>
                </a:solidFill>
                <a:effectLst/>
                <a:uLnTx/>
                <a:uFillTx/>
                <a:latin typeface="Arial" panose="020B0604020202020204"/>
                <a:ea typeface="+mn-ea"/>
                <a:cs typeface="+mn-cs"/>
              </a:rPr>
              <a:t>Athens</a:t>
            </a:r>
            <a:r>
              <a:rPr kumimoji="0" lang="el-GR" sz="1200" b="0" i="0" u="none" strike="noStrike" kern="1200" cap="none" spc="0" normalizeH="0" baseline="0" noProof="0" dirty="0">
                <a:ln>
                  <a:noFill/>
                </a:ln>
                <a:solidFill>
                  <a:srgbClr val="000000"/>
                </a:solidFill>
                <a:effectLst/>
                <a:uLnTx/>
                <a:uFillTx/>
                <a:latin typeface="Arial" panose="020B0604020202020204"/>
                <a:ea typeface="+mn-ea"/>
                <a:cs typeface="+mn-cs"/>
              </a:rPr>
              <a:t>.</a:t>
            </a:r>
            <a:endParaRPr kumimoji="0" lang="el-GR" sz="1200" b="0" i="0" u="none" strike="noStrike" kern="1200" cap="none" spc="0" normalizeH="0" baseline="0" noProof="0" dirty="0">
              <a:ln>
                <a:noFill/>
              </a:ln>
              <a:solidFill>
                <a:prstClr val="black"/>
              </a:solidFill>
              <a:effectLst/>
              <a:uLnTx/>
              <a:uFillTx/>
              <a:latin typeface="Arial" panose="020B0604020202020204"/>
              <a:ea typeface="+mn-ea"/>
              <a:cs typeface="+mn-cs"/>
            </a:endParaRPr>
          </a:p>
        </p:txBody>
      </p:sp>
    </p:spTree>
    <p:extLst>
      <p:ext uri="{BB962C8B-B14F-4D97-AF65-F5344CB8AC3E}">
        <p14:creationId xmlns:p14="http://schemas.microsoft.com/office/powerpoint/2010/main" val="13606746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7B87C8E-5A7A-F473-3E01-BCCD7EDF8F8B}"/>
              </a:ext>
            </a:extLst>
          </p:cNvPr>
          <p:cNvSpPr>
            <a:spLocks noGrp="1"/>
          </p:cNvSpPr>
          <p:nvPr>
            <p:ph type="title"/>
          </p:nvPr>
        </p:nvSpPr>
        <p:spPr/>
        <p:txBody>
          <a:bodyPr/>
          <a:lstStyle/>
          <a:p>
            <a:r>
              <a:rPr lang="en" sz="3000" b="1"/>
              <a:t>Ατομική επιχείρηση</a:t>
            </a:r>
            <a:endParaRPr lang="el-GR" sz="3000" b="1"/>
          </a:p>
        </p:txBody>
      </p:sp>
      <p:sp>
        <p:nvSpPr>
          <p:cNvPr id="3" name="Θέση περιεχομένου 2">
            <a:extLst>
              <a:ext uri="{FF2B5EF4-FFF2-40B4-BE49-F238E27FC236}">
                <a16:creationId xmlns:a16="http://schemas.microsoft.com/office/drawing/2014/main" id="{594D8FB5-7204-E0B2-7177-5A340F5F35AB}"/>
              </a:ext>
            </a:extLst>
          </p:cNvPr>
          <p:cNvSpPr>
            <a:spLocks noGrp="1"/>
          </p:cNvSpPr>
          <p:nvPr>
            <p:ph idx="1"/>
          </p:nvPr>
        </p:nvSpPr>
        <p:spPr>
          <a:xfrm>
            <a:off x="2592925" y="1540188"/>
            <a:ext cx="8915400" cy="5025203"/>
          </a:xfrm>
        </p:spPr>
        <p:txBody>
          <a:bodyPr>
            <a:normAutofit/>
          </a:bodyPr>
          <a:lstStyle/>
          <a:p>
            <a:pPr>
              <a:lnSpc>
                <a:spcPct val="120000"/>
              </a:lnSpc>
            </a:pPr>
            <a:r>
              <a:rPr lang="el-GR"/>
              <a:t>Είναι η πιο απλή μορφή επιχείρησης, ιδρύεται, οργανώνεται και διοικείται από ένα άτομο. </a:t>
            </a:r>
          </a:p>
          <a:p>
            <a:pPr>
              <a:lnSpc>
                <a:spcPct val="120000"/>
              </a:lnSpc>
            </a:pPr>
            <a:r>
              <a:rPr lang="el-GR"/>
              <a:t>Τα πλεονεκτήματα της ατομικής επιχείρησης είναι η ευελιξία ως προς την ίδρυση, τη δραστηριότητα, την επέκταση και τη μετατροπή της σε άλλου τύπου εταιρία​ και ότι δεν απαιτούνται από το νόμο ιδιαίτερες προϋποθέσεις για την σύσταση της. Γρήγορη έναρξη και χαμηλό λειτουργικό κόστος</a:t>
            </a:r>
          </a:p>
          <a:p>
            <a:pPr>
              <a:lnSpc>
                <a:spcPct val="120000"/>
              </a:lnSpc>
            </a:pPr>
            <a:r>
              <a:rPr lang="el-GR"/>
              <a:t>Τα μειονεκτήματα της ατομικής επιχείρησης είναι οι περιορισμένες οικονομικές δυνατότητες και ότι αντιμετωπίζει τον ανταγωνισμό με μειωμένες δυνατότητες ανάπτυξης, καθώς και η απεριόριστη ευθύνη του επιχειρηματία, για τα χρέη προς τρίτους ιδιώτες. </a:t>
            </a:r>
          </a:p>
          <a:p>
            <a:pPr>
              <a:lnSpc>
                <a:spcPct val="120000"/>
              </a:lnSpc>
            </a:pPr>
            <a:r>
              <a:rPr lang="el-GR"/>
              <a:t>Ως προς τα φορολογικά της έχει χαμηλή φορολογία αλλά αυτή εφαρμόζεται από το πρώτο ευρώ, εφαρμόζονται τεκμήρια φορολόγησης, εγείρει υποχρέωση τήρησης απλογραφικών βιβλίων και επιφέρει την υποχρέωση ασφάλισης. </a:t>
            </a:r>
          </a:p>
          <a:p>
            <a:endParaRPr lang="el-GR"/>
          </a:p>
        </p:txBody>
      </p:sp>
    </p:spTree>
    <p:extLst>
      <p:ext uri="{BB962C8B-B14F-4D97-AF65-F5344CB8AC3E}">
        <p14:creationId xmlns:p14="http://schemas.microsoft.com/office/powerpoint/2010/main" val="1636897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126CEF6-BAE8-D3DD-1B8A-ACB6A295DF0E}"/>
              </a:ext>
            </a:extLst>
          </p:cNvPr>
          <p:cNvSpPr>
            <a:spLocks noGrp="1"/>
          </p:cNvSpPr>
          <p:nvPr>
            <p:ph type="title"/>
          </p:nvPr>
        </p:nvSpPr>
        <p:spPr/>
        <p:txBody>
          <a:bodyPr/>
          <a:lstStyle/>
          <a:p>
            <a:r>
              <a:rPr lang="el-GR" sz="3000" b="1"/>
              <a:t>Ομόρρυθμη Εταιρεία (ΟΕ)</a:t>
            </a:r>
          </a:p>
        </p:txBody>
      </p:sp>
      <p:sp>
        <p:nvSpPr>
          <p:cNvPr id="3" name="Θέση περιεχομένου 2">
            <a:extLst>
              <a:ext uri="{FF2B5EF4-FFF2-40B4-BE49-F238E27FC236}">
                <a16:creationId xmlns:a16="http://schemas.microsoft.com/office/drawing/2014/main" id="{E72D8A03-05CB-81F7-5DFF-C1166A831E7A}"/>
              </a:ext>
            </a:extLst>
          </p:cNvPr>
          <p:cNvSpPr>
            <a:spLocks noGrp="1"/>
          </p:cNvSpPr>
          <p:nvPr>
            <p:ph idx="1"/>
          </p:nvPr>
        </p:nvSpPr>
        <p:spPr>
          <a:xfrm>
            <a:off x="2433764" y="1356360"/>
            <a:ext cx="8915400" cy="5501640"/>
          </a:xfrm>
        </p:spPr>
        <p:txBody>
          <a:bodyPr>
            <a:normAutofit fontScale="25000" lnSpcReduction="20000"/>
          </a:bodyPr>
          <a:lstStyle/>
          <a:p>
            <a:pPr>
              <a:lnSpc>
                <a:spcPct val="160000"/>
              </a:lnSpc>
            </a:pPr>
            <a:r>
              <a:rPr lang="el-GR" sz="7200"/>
              <a:t>Για την ίδρυση της Ομόρρυθμης Εταιρείας (ΟΕ) συνιστάται μεταξύ δύο ή περισσότερων (φυσικών ή νομικών) προσώπων που έχουν κοινό σκοπό, κατά την έκφραση του νόμου (άρθρο 741 Αστικού Κώδικα) να συμπορεύονται υπό εταιρική επωνυμία και συμμετέχουν στην εταιρία με ποσοστό βάσει κοινής απόφασής  τους, χωρίς ελάχιστο όριο συμμετοχής. </a:t>
            </a:r>
          </a:p>
          <a:p>
            <a:pPr>
              <a:lnSpc>
                <a:spcPct val="160000"/>
              </a:lnSpc>
            </a:pPr>
            <a:r>
              <a:rPr lang="el-GR" sz="7200"/>
              <a:t>Ο ομόρρυθμος εταίρος ευθύνεται απεριόριστα, ενώ ο ετερόρρυθμος μέχρι το ποσοστό συμμετοχής του στο κεφάλαιο ίδρυσης.</a:t>
            </a:r>
          </a:p>
          <a:p>
            <a:pPr>
              <a:lnSpc>
                <a:spcPct val="160000"/>
              </a:lnSpc>
            </a:pPr>
            <a:r>
              <a:rPr lang="el-GR" sz="7200"/>
              <a:t>Η σύσταση γίνεται μέσω Υπηρεσία μιας στάσης ή μέσω του </a:t>
            </a:r>
            <a:r>
              <a:rPr lang="el-GR" sz="7200" err="1"/>
              <a:t>gov</a:t>
            </a:r>
            <a:r>
              <a:rPr lang="el-GR" sz="7200"/>
              <a:t>​, με τη σύνταξη καταστατικού, ενώ κάθε εταίρος έχει δικαίωμα καταγγελίας ή λύσης μέσω δικαστικής οδού​.</a:t>
            </a:r>
          </a:p>
          <a:p>
            <a:pPr>
              <a:lnSpc>
                <a:spcPct val="160000"/>
              </a:lnSpc>
            </a:pPr>
            <a:r>
              <a:rPr lang="el-GR" sz="7200"/>
              <a:t>Ως προς τα φορολογικά τους, υποχρεούνται σε τήρηση απλογραφικών ή διπλογραφικών βιβλίων, σε καταβολή ​τέλους επιτηδεύματος​ και η διανομή κερδών είναι αφορολόγητη. ​</a:t>
            </a:r>
          </a:p>
          <a:p>
            <a:pPr marL="0" indent="0">
              <a:lnSpc>
                <a:spcPct val="160000"/>
              </a:lnSpc>
              <a:buNone/>
            </a:pPr>
            <a:r>
              <a:rPr lang="el-GR" sz="3800"/>
              <a:t>			</a:t>
            </a:r>
          </a:p>
          <a:p>
            <a:endParaRPr lang="el-GR"/>
          </a:p>
        </p:txBody>
      </p:sp>
    </p:spTree>
    <p:extLst>
      <p:ext uri="{BB962C8B-B14F-4D97-AF65-F5344CB8AC3E}">
        <p14:creationId xmlns:p14="http://schemas.microsoft.com/office/powerpoint/2010/main" val="23906122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A14A589-23AE-36C8-86D0-E45D9C3F7681}"/>
              </a:ext>
            </a:extLst>
          </p:cNvPr>
          <p:cNvSpPr>
            <a:spLocks noGrp="1"/>
          </p:cNvSpPr>
          <p:nvPr>
            <p:ph type="title"/>
          </p:nvPr>
        </p:nvSpPr>
        <p:spPr/>
        <p:txBody>
          <a:bodyPr/>
          <a:lstStyle/>
          <a:p>
            <a:r>
              <a:rPr lang="el-GR" sz="3000" b="1"/>
              <a:t>ΙΚΕ (Ιδιωτική Κεφαλαιουχική Εταιρεία)​</a:t>
            </a:r>
          </a:p>
        </p:txBody>
      </p:sp>
      <p:sp>
        <p:nvSpPr>
          <p:cNvPr id="3" name="Θέση περιεχομένου 2">
            <a:extLst>
              <a:ext uri="{FF2B5EF4-FFF2-40B4-BE49-F238E27FC236}">
                <a16:creationId xmlns:a16="http://schemas.microsoft.com/office/drawing/2014/main" id="{81DC4560-DBDA-F511-1D83-8A487168150F}"/>
              </a:ext>
            </a:extLst>
          </p:cNvPr>
          <p:cNvSpPr>
            <a:spLocks noGrp="1"/>
          </p:cNvSpPr>
          <p:nvPr>
            <p:ph idx="1"/>
          </p:nvPr>
        </p:nvSpPr>
        <p:spPr>
          <a:xfrm>
            <a:off x="2592925" y="1603159"/>
            <a:ext cx="8915400" cy="4724400"/>
          </a:xfrm>
        </p:spPr>
        <p:txBody>
          <a:bodyPr/>
          <a:lstStyle/>
          <a:p>
            <a:pPr>
              <a:lnSpc>
                <a:spcPct val="150000"/>
              </a:lnSpc>
            </a:pPr>
            <a:r>
              <a:rPr lang="el-GR"/>
              <a:t>Για την ίδρυση της Ιδιωτικής Κεφαλαιουχικής Εταιρείας αρκεί ένα πρόσωπο φυσικό η νομικό, χωρίς την προϋπόθεση συγκεκριμένου ποσού κεφαλαίου. Η σύσταση γίνεται μέσω Υπηρεσία μιας στάσης ή μέσω του </a:t>
            </a:r>
            <a:r>
              <a:rPr lang="el-GR" err="1"/>
              <a:t>gov</a:t>
            </a:r>
            <a:r>
              <a:rPr lang="el-GR"/>
              <a:t>​, με τη σύνταξη καταστατικού. και η ευθύνη των εταίρων είναι περιορισμένη για τα χρέη προς τρίτους ιδιώτες.</a:t>
            </a:r>
          </a:p>
          <a:p>
            <a:pPr>
              <a:lnSpc>
                <a:spcPct val="150000"/>
              </a:lnSpc>
            </a:pPr>
            <a:r>
              <a:rPr lang="el-GR"/>
              <a:t>Τα τέλη ίδρυσης και λειτουργίας είναι πολύ μικρότερα σε σχέση με τα αντίστοιχα τέλη των υπολοίπων εταιρειών (ΟΕ, ΕΕ, ΕΠΕ και  ΑΕ), αλλά υποχρεούται σε τήρηση διπλογραφικών βιβλίων. Η διανομή κερδών δεν είναι υποχρεωτική, αλλά πριν από αυτή </a:t>
            </a:r>
            <a:r>
              <a:rPr lang="el-GR" err="1"/>
              <a:t>παρακρατείται</a:t>
            </a:r>
            <a:r>
              <a:rPr lang="el-GR"/>
              <a:t> 5% για σχηματισμό τακτικού αποθεματικού​</a:t>
            </a:r>
          </a:p>
          <a:p>
            <a:pPr>
              <a:lnSpc>
                <a:spcPct val="150000"/>
              </a:lnSpc>
            </a:pPr>
            <a:r>
              <a:rPr lang="el-GR"/>
              <a:t>Η καινοτομία της έγκειται στην αποσύνδεση των εισφορών με το εταιρικό κεφάλαιο​ (μετρητά, προσφορά εργασίας, παροχή γνώσεων)​.</a:t>
            </a:r>
          </a:p>
          <a:p>
            <a:pPr>
              <a:lnSpc>
                <a:spcPct val="150000"/>
              </a:lnSpc>
            </a:pPr>
            <a:endParaRPr lang="el-GR"/>
          </a:p>
        </p:txBody>
      </p:sp>
    </p:spTree>
    <p:extLst>
      <p:ext uri="{BB962C8B-B14F-4D97-AF65-F5344CB8AC3E}">
        <p14:creationId xmlns:p14="http://schemas.microsoft.com/office/powerpoint/2010/main" val="14008984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900A48A-6C11-29B3-8309-8A54875E8235}"/>
              </a:ext>
            </a:extLst>
          </p:cNvPr>
          <p:cNvSpPr>
            <a:spLocks noGrp="1"/>
          </p:cNvSpPr>
          <p:nvPr>
            <p:ph type="title"/>
          </p:nvPr>
        </p:nvSpPr>
        <p:spPr/>
        <p:txBody>
          <a:bodyPr/>
          <a:lstStyle/>
          <a:p>
            <a:r>
              <a:rPr lang="en" sz="3000" b="1"/>
              <a:t>Κοινωνική Συνεταιριστική Επιχείρηση (ΚοινΣΕπ)</a:t>
            </a:r>
            <a:endParaRPr lang="el-GR" sz="3000" b="1"/>
          </a:p>
        </p:txBody>
      </p:sp>
      <p:sp>
        <p:nvSpPr>
          <p:cNvPr id="3" name="Θέση περιεχομένου 2">
            <a:extLst>
              <a:ext uri="{FF2B5EF4-FFF2-40B4-BE49-F238E27FC236}">
                <a16:creationId xmlns:a16="http://schemas.microsoft.com/office/drawing/2014/main" id="{F1009E47-D91F-51F6-5213-0D82E8012A4B}"/>
              </a:ext>
            </a:extLst>
          </p:cNvPr>
          <p:cNvSpPr>
            <a:spLocks noGrp="1"/>
          </p:cNvSpPr>
          <p:nvPr>
            <p:ph idx="1"/>
          </p:nvPr>
        </p:nvSpPr>
        <p:spPr>
          <a:xfrm>
            <a:off x="2592925" y="1866106"/>
            <a:ext cx="8915400" cy="4367784"/>
          </a:xfrm>
        </p:spPr>
        <p:txBody>
          <a:bodyPr>
            <a:normAutofit fontScale="85000" lnSpcReduction="20000"/>
          </a:bodyPr>
          <a:lstStyle/>
          <a:p>
            <a:pPr marL="0" indent="0">
              <a:lnSpc>
                <a:spcPct val="160000"/>
              </a:lnSpc>
              <a:buNone/>
            </a:pPr>
            <a:r>
              <a:rPr lang="el-GR" sz="1900" dirty="0"/>
              <a:t>Είναι αστικός συνεταιρισμός κοινωνικού σκοπού, με περιορισμένη ευθύνη των μελών του και διαθέτει εκ του νόμου την εμπορική ιδιότητα. Διοικείται ισότιμα από τα μέλη της και η λειτουργία της βασίζεται στην επιδίωξη συλλογικού οφέλους (κοινωνικού κυρίως) ενώ το κέρδος της προκύπτει από δράσεις που εξυπηρετούν αποκλειστικά το κοινωνικό συμφέρον.</a:t>
            </a:r>
          </a:p>
          <a:p>
            <a:pPr marL="0" indent="0">
              <a:lnSpc>
                <a:spcPct val="160000"/>
              </a:lnSpc>
              <a:buNone/>
            </a:pPr>
            <a:r>
              <a:rPr lang="el-GR" sz="1900" dirty="0"/>
              <a:t>Ανάλογα με τον ειδικότερο σκοπό τους διακρίνονται σε 2 κατηγορίες:</a:t>
            </a:r>
          </a:p>
          <a:p>
            <a:pPr>
              <a:lnSpc>
                <a:spcPct val="160000"/>
              </a:lnSpc>
            </a:pPr>
            <a:r>
              <a:rPr lang="el-GR" sz="1900" dirty="0"/>
              <a:t>Ένταξης</a:t>
            </a:r>
          </a:p>
          <a:p>
            <a:pPr>
              <a:lnSpc>
                <a:spcPct val="160000"/>
              </a:lnSpc>
            </a:pPr>
            <a:r>
              <a:rPr lang="el-GR" sz="1900" dirty="0"/>
              <a:t>Συλλογικού και Παραγωγικού Σκοπού</a:t>
            </a:r>
          </a:p>
          <a:p>
            <a:pPr marL="0" indent="0">
              <a:lnSpc>
                <a:spcPct val="160000"/>
              </a:lnSpc>
              <a:buNone/>
            </a:pPr>
            <a:r>
              <a:rPr lang="el-GR" sz="1900" dirty="0"/>
              <a:t>Για την ίδρυση χρειάζονται τουλάχιστον πέντε ή εφτά, αυτή γίνεται στο Μητρώο Φορέων ΚΑΛΟ</a:t>
            </a:r>
            <a:r>
              <a:rPr lang="en-US" sz="1900" dirty="0"/>
              <a:t> (</a:t>
            </a:r>
            <a:r>
              <a:rPr lang="el-GR" sz="1900" dirty="0"/>
              <a:t>Κοινωνική και Αλληλέγγυας Οικονομίας), χωρίς έξοδα, ενώ απαλλαγή τέλους επιτηδεύματος για τα 5 χρόνια λειτουργίας της, αλλά τα κέρδη διανέμονται μόνο μέχρι 35% σε εργαζόμενους και τα υπόλοιπα </a:t>
            </a:r>
            <a:r>
              <a:rPr lang="el-GR" sz="1900" dirty="0" err="1"/>
              <a:t>επανεπενδύονται</a:t>
            </a:r>
            <a:r>
              <a:rPr lang="el-GR" sz="1900" dirty="0"/>
              <a:t> στην επιχείρηση.​</a:t>
            </a:r>
          </a:p>
          <a:p>
            <a:pPr>
              <a:lnSpc>
                <a:spcPct val="160000"/>
              </a:lnSpc>
            </a:pPr>
            <a:endParaRPr lang="el-GR" dirty="0"/>
          </a:p>
        </p:txBody>
      </p:sp>
    </p:spTree>
    <p:extLst>
      <p:ext uri="{BB962C8B-B14F-4D97-AF65-F5344CB8AC3E}">
        <p14:creationId xmlns:p14="http://schemas.microsoft.com/office/powerpoint/2010/main" val="20154650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676F256-324C-C87E-C141-B97FB747117C}"/>
              </a:ext>
            </a:extLst>
          </p:cNvPr>
          <p:cNvSpPr>
            <a:spLocks noGrp="1"/>
          </p:cNvSpPr>
          <p:nvPr>
            <p:ph type="title"/>
          </p:nvPr>
        </p:nvSpPr>
        <p:spPr/>
        <p:txBody>
          <a:bodyPr/>
          <a:lstStyle/>
          <a:p>
            <a:r>
              <a:rPr lang="en" sz="3000" b="1"/>
              <a:t>Aστική Εταιρεί</a:t>
            </a:r>
            <a:r>
              <a:rPr lang="el-GR" sz="3000" b="1"/>
              <a:t>α</a:t>
            </a:r>
          </a:p>
        </p:txBody>
      </p:sp>
      <p:sp>
        <p:nvSpPr>
          <p:cNvPr id="3" name="Θέση περιεχομένου 2">
            <a:extLst>
              <a:ext uri="{FF2B5EF4-FFF2-40B4-BE49-F238E27FC236}">
                <a16:creationId xmlns:a16="http://schemas.microsoft.com/office/drawing/2014/main" id="{EBF73B76-FEDF-3F84-CDCF-3538B448A612}"/>
              </a:ext>
            </a:extLst>
          </p:cNvPr>
          <p:cNvSpPr>
            <a:spLocks noGrp="1"/>
          </p:cNvSpPr>
          <p:nvPr>
            <p:ph idx="1"/>
          </p:nvPr>
        </p:nvSpPr>
        <p:spPr>
          <a:xfrm>
            <a:off x="2589212" y="1750163"/>
            <a:ext cx="8915400" cy="4386072"/>
          </a:xfrm>
        </p:spPr>
        <p:txBody>
          <a:bodyPr/>
          <a:lstStyle/>
          <a:p>
            <a:pPr>
              <a:lnSpc>
                <a:spcPct val="150000"/>
              </a:lnSpc>
            </a:pPr>
            <a:r>
              <a:rPr lang="el-GR"/>
              <a:t>Συνήθως είναι μη κερδοσκοπική, με περιορισμένη ευθύνη των μελών της και δε διαθέτει εκ του νόμου την εμπορική ιδιότητα. Το όποιο κέρδος δε διαμοιράζεται. </a:t>
            </a:r>
          </a:p>
          <a:p>
            <a:pPr>
              <a:lnSpc>
                <a:spcPct val="150000"/>
              </a:lnSpc>
            </a:pPr>
            <a:r>
              <a:rPr lang="el-GR"/>
              <a:t>Ο νόμος δεν ορίζει συγκεκριμένο ποσό κεφαλαίου. Τα τέλη ίδρυσης και λειτουργίας είναι πολύ μικρότερα σε σχέση με τα αντίστοιχα τέλη των εμπορικών εταιριών. Τις αποφάσεις τις λαμβάνουν τα μέλη, με τρόπο που θα ορίσουν το καταστατικό. </a:t>
            </a:r>
          </a:p>
          <a:p>
            <a:pPr>
              <a:lnSpc>
                <a:spcPct val="150000"/>
              </a:lnSpc>
            </a:pPr>
            <a:r>
              <a:rPr lang="el-GR" err="1"/>
              <a:t>Διέπεται</a:t>
            </a:r>
            <a:r>
              <a:rPr lang="el-GR"/>
              <a:t> από ευνοϊκό φορολογικό καθεστώς καθώς φορολογούνται μόνο για τις οικονομικές τους δράσεις και όχι για Δωρεές ή οικονομικές ενισχύσεις που λαμβάνουν​ και συστήνεται στο Γενικό Εμπορικό Μητρώο ή στο Πρωτοδικείο, χωρίς ελάχιστο απαιτούμενο κεφάλαιο, με ιδιωτικό συμφωνητικό των μελών.</a:t>
            </a:r>
          </a:p>
          <a:p>
            <a:endParaRPr lang="el-GR"/>
          </a:p>
        </p:txBody>
      </p:sp>
    </p:spTree>
    <p:extLst>
      <p:ext uri="{BB962C8B-B14F-4D97-AF65-F5344CB8AC3E}">
        <p14:creationId xmlns:p14="http://schemas.microsoft.com/office/powerpoint/2010/main" val="23580702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5632E41-2002-4701-21AD-57762B311E10}"/>
              </a:ext>
            </a:extLst>
          </p:cNvPr>
          <p:cNvSpPr>
            <a:spLocks noGrp="1"/>
          </p:cNvSpPr>
          <p:nvPr>
            <p:ph type="title"/>
          </p:nvPr>
        </p:nvSpPr>
        <p:spPr/>
        <p:txBody>
          <a:bodyPr/>
          <a:lstStyle/>
          <a:p>
            <a:r>
              <a:rPr lang="en" sz="3000" b="1"/>
              <a:t>Εντοπισμός Κ</a:t>
            </a:r>
            <a:r>
              <a:rPr lang="el-GR" sz="3000" b="1"/>
              <a:t>ωδικού Αριθμού Δραστηριότητας (ΚΑΔ)</a:t>
            </a:r>
            <a:r>
              <a:rPr lang="en" sz="3000" b="1"/>
              <a:t> </a:t>
            </a:r>
            <a:endParaRPr lang="el-GR" sz="3000" b="1"/>
          </a:p>
        </p:txBody>
      </p:sp>
      <p:sp>
        <p:nvSpPr>
          <p:cNvPr id="3" name="Θέση περιεχομένου 2">
            <a:extLst>
              <a:ext uri="{FF2B5EF4-FFF2-40B4-BE49-F238E27FC236}">
                <a16:creationId xmlns:a16="http://schemas.microsoft.com/office/drawing/2014/main" id="{8B2E127B-1981-3651-636D-D8A6983985AA}"/>
              </a:ext>
            </a:extLst>
          </p:cNvPr>
          <p:cNvSpPr>
            <a:spLocks noGrp="1"/>
          </p:cNvSpPr>
          <p:nvPr>
            <p:ph idx="1"/>
          </p:nvPr>
        </p:nvSpPr>
        <p:spPr>
          <a:xfrm>
            <a:off x="2592925" y="1905000"/>
            <a:ext cx="8915400" cy="3777622"/>
          </a:xfrm>
        </p:spPr>
        <p:txBody>
          <a:bodyPr/>
          <a:lstStyle/>
          <a:p>
            <a:pPr marL="0" indent="0">
              <a:lnSpc>
                <a:spcPct val="150000"/>
              </a:lnSpc>
              <a:buNone/>
            </a:pPr>
            <a:r>
              <a:rPr lang="el-GR" dirty="0"/>
              <a:t>Αφού αποφασίσετε τη δραστηριότητα που πρόκειται να ασκήσετε, θα πρέπει να εντοπίσετε τον σχετικό ΚΑΔ (Κωδικό Αριθμό Δραστηριότητας) που αντιστοιχεί σε αυτό, καθόσον θα σας χρειαστεί για τη διεκπεραίωση της όλης διαδικασίας.</a:t>
            </a:r>
            <a:br>
              <a:rPr lang="el-GR" dirty="0"/>
            </a:br>
            <a:r>
              <a:rPr lang="el-GR" dirty="0"/>
              <a:t> 								</a:t>
            </a:r>
            <a:br>
              <a:rPr lang="el-GR" dirty="0"/>
            </a:br>
            <a:r>
              <a:rPr lang="el-GR" dirty="0"/>
              <a:t>Για την επιλογή του ΚΑΔ, η Φορολογική́ Διοίκηση έχει θεσπίσει συγκεκριμένους κωδικούς αριθμούς (ΚΑΔ) για τις ποίκιλες επιχειρηματικές δραστηριότητες, ομαδοποιημένους κατά κλάδο οικονομικής δραστηριότητας και τους οποίους βρίσκουμε στο σύνδεσμο της </a:t>
            </a:r>
            <a:r>
              <a:rPr lang="el-GR" dirty="0">
                <a:hlinkClick r:id="rId2" tooltip="Λίστα Κωδικών Αριθμών Δραστηριότητας"/>
              </a:rPr>
              <a:t>Λίστας ΚΑΔ</a:t>
            </a:r>
            <a:r>
              <a:rPr lang="el-GR" dirty="0"/>
              <a:t>.</a:t>
            </a:r>
          </a:p>
        </p:txBody>
      </p:sp>
    </p:spTree>
    <p:extLst>
      <p:ext uri="{BB962C8B-B14F-4D97-AF65-F5344CB8AC3E}">
        <p14:creationId xmlns:p14="http://schemas.microsoft.com/office/powerpoint/2010/main" val="31388876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66BB121-B165-BACE-5FB5-64C4F1823DBE}"/>
              </a:ext>
            </a:extLst>
          </p:cNvPr>
          <p:cNvSpPr>
            <a:spLocks noGrp="1"/>
          </p:cNvSpPr>
          <p:nvPr>
            <p:ph type="title"/>
          </p:nvPr>
        </p:nvSpPr>
        <p:spPr/>
        <p:txBody>
          <a:bodyPr/>
          <a:lstStyle/>
          <a:p>
            <a:r>
              <a:rPr lang="en" sz="3000" b="1"/>
              <a:t>Άδεια Ασκήσεως Επαγγέλματος </a:t>
            </a:r>
            <a:endParaRPr lang="el-GR" sz="3000" b="1"/>
          </a:p>
        </p:txBody>
      </p:sp>
      <p:sp>
        <p:nvSpPr>
          <p:cNvPr id="3" name="Θέση περιεχομένου 2">
            <a:extLst>
              <a:ext uri="{FF2B5EF4-FFF2-40B4-BE49-F238E27FC236}">
                <a16:creationId xmlns:a16="http://schemas.microsoft.com/office/drawing/2014/main" id="{8F48A7F2-839F-5D75-2EAE-4FD30DFA76EE}"/>
              </a:ext>
            </a:extLst>
          </p:cNvPr>
          <p:cNvSpPr>
            <a:spLocks noGrp="1"/>
          </p:cNvSpPr>
          <p:nvPr>
            <p:ph idx="1"/>
          </p:nvPr>
        </p:nvSpPr>
        <p:spPr>
          <a:xfrm>
            <a:off x="2589212" y="1557528"/>
            <a:ext cx="8915400" cy="4568952"/>
          </a:xfrm>
        </p:spPr>
        <p:txBody>
          <a:bodyPr>
            <a:normAutofit fontScale="92500" lnSpcReduction="10000"/>
          </a:bodyPr>
          <a:lstStyle/>
          <a:p>
            <a:pPr marL="0" indent="0">
              <a:lnSpc>
                <a:spcPct val="150000"/>
              </a:lnSpc>
              <a:buNone/>
            </a:pPr>
            <a:r>
              <a:rPr lang="el-GR"/>
              <a:t>Ορισμένες κατηγορίες επαγγελματιών υποχρεούνται να έχουν Άδεια Ασκήσεως Επαγγέλματος προκειμένου να δραστηριοποιηθούν επαγγελματικά. </a:t>
            </a:r>
          </a:p>
          <a:p>
            <a:pPr marL="0" indent="0">
              <a:lnSpc>
                <a:spcPct val="150000"/>
              </a:lnSpc>
              <a:buNone/>
            </a:pPr>
            <a:r>
              <a:rPr lang="el-GR"/>
              <a:t>Παραδείγματα επαγγελματιών που υποχρεούνται να έχουν Άδεια Ασκήσεως Επαγγέλματος είναι: </a:t>
            </a:r>
          </a:p>
          <a:p>
            <a:pPr>
              <a:lnSpc>
                <a:spcPct val="150000"/>
              </a:lnSpc>
            </a:pPr>
            <a:r>
              <a:rPr lang="el-GR"/>
              <a:t>Επαγγέλματα σχετικά με ηλεκτρικές συσκευές και εγκαταστάσεις, αυτοκίνητα, μοτοποδήλατα, αεροσκάφη. </a:t>
            </a:r>
          </a:p>
          <a:p>
            <a:pPr>
              <a:lnSpc>
                <a:spcPct val="150000"/>
              </a:lnSpc>
            </a:pPr>
            <a:r>
              <a:rPr lang="el-GR"/>
              <a:t>Επαγγέλματα σχετικά με υδραυλικά, κλιματιστικά, ηλιακούς θερμοσίφωνες. </a:t>
            </a:r>
            <a:r>
              <a:rPr lang="en-US"/>
              <a:t>O</a:t>
            </a:r>
            <a:r>
              <a:rPr lang="el-GR"/>
              <a:t>ι κουρείς-κομμωτές, οπτικά είδη, οδοντοτεχνίτες. Οι Μηχανουργοί και επισκευές μηχανών. </a:t>
            </a:r>
          </a:p>
          <a:p>
            <a:pPr>
              <a:lnSpc>
                <a:spcPct val="150000"/>
              </a:lnSpc>
            </a:pPr>
            <a:r>
              <a:rPr lang="el-GR"/>
              <a:t>Εγκαταστάτες τηλεπικοινωνιακών κέντρων. </a:t>
            </a:r>
          </a:p>
          <a:p>
            <a:pPr>
              <a:lnSpc>
                <a:spcPct val="150000"/>
              </a:lnSpc>
            </a:pPr>
            <a:r>
              <a:rPr lang="el-GR"/>
              <a:t>Επαγγέλματα τουριστικά, υπηρεσίες μεταφορών, περιπτώσεις λιανικού εμπορίου. </a:t>
            </a:r>
          </a:p>
          <a:p>
            <a:endParaRPr lang="el-GR"/>
          </a:p>
        </p:txBody>
      </p:sp>
    </p:spTree>
    <p:extLst>
      <p:ext uri="{BB962C8B-B14F-4D97-AF65-F5344CB8AC3E}">
        <p14:creationId xmlns:p14="http://schemas.microsoft.com/office/powerpoint/2010/main" val="2518750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51A759-54AA-1FA5-5D69-BB83F2EA44A0}"/>
              </a:ext>
            </a:extLst>
          </p:cNvPr>
          <p:cNvSpPr>
            <a:spLocks noGrp="1"/>
          </p:cNvSpPr>
          <p:nvPr>
            <p:ph type="title"/>
          </p:nvPr>
        </p:nvSpPr>
        <p:spPr/>
        <p:txBody>
          <a:bodyPr/>
          <a:lstStyle/>
          <a:p>
            <a:r>
              <a:rPr lang="en" sz="3000" b="1"/>
              <a:t>Ειδική Άδεια Λειτουργίας</a:t>
            </a:r>
            <a:endParaRPr lang="el-GR" sz="3000" b="1"/>
          </a:p>
        </p:txBody>
      </p:sp>
      <p:sp>
        <p:nvSpPr>
          <p:cNvPr id="3" name="Θέση περιεχομένου 2">
            <a:extLst>
              <a:ext uri="{FF2B5EF4-FFF2-40B4-BE49-F238E27FC236}">
                <a16:creationId xmlns:a16="http://schemas.microsoft.com/office/drawing/2014/main" id="{BA59A171-D9C7-415E-4E1D-FA1D0D9C45B4}"/>
              </a:ext>
            </a:extLst>
          </p:cNvPr>
          <p:cNvSpPr>
            <a:spLocks noGrp="1"/>
          </p:cNvSpPr>
          <p:nvPr>
            <p:ph idx="1"/>
          </p:nvPr>
        </p:nvSpPr>
        <p:spPr>
          <a:xfrm>
            <a:off x="2669111" y="1560636"/>
            <a:ext cx="8915400" cy="4541520"/>
          </a:xfrm>
        </p:spPr>
        <p:txBody>
          <a:bodyPr/>
          <a:lstStyle/>
          <a:p>
            <a:pPr marL="0" indent="0">
              <a:lnSpc>
                <a:spcPct val="150000"/>
              </a:lnSpc>
              <a:buNone/>
            </a:pPr>
            <a:r>
              <a:rPr lang="el-GR"/>
              <a:t>Ορισμένες επιχειρήσεις και επαγγελματικές δραστηριότητες υποχρεούνται σε έκδοση Ειδικής Άδειας Λειτουργίας (ανεξάρτητα από την Άδεια Λειτουργίας). </a:t>
            </a:r>
          </a:p>
          <a:p>
            <a:pPr marL="0" indent="0">
              <a:lnSpc>
                <a:spcPct val="150000"/>
              </a:lnSpc>
              <a:buNone/>
            </a:pPr>
            <a:r>
              <a:rPr lang="el-GR"/>
              <a:t>Παραδείγματα επαγγελματικών δραστηριοτήτων που υποχρεούνται να έχουν Ειδική Άδεια Λειτουργίας είναι: </a:t>
            </a:r>
          </a:p>
          <a:p>
            <a:pPr>
              <a:lnSpc>
                <a:spcPct val="150000"/>
              </a:lnSpc>
            </a:pPr>
            <a:r>
              <a:rPr lang="el-GR"/>
              <a:t>Αυτές που έχουν αντικείμενο σχετικό με τρόφιμα, ποτά, φάρμακα, χημικά, λιπάσματα, ιατρική (μηχανήματα και λοιπά), οπτικά. </a:t>
            </a:r>
          </a:p>
          <a:p>
            <a:pPr>
              <a:lnSpc>
                <a:spcPct val="150000"/>
              </a:lnSpc>
            </a:pPr>
            <a:r>
              <a:rPr lang="el-GR"/>
              <a:t>Αυτές που έχουν αντικείμενο σχετικό με τον άνθρωπο γενικότερα (κουρεία και λοιπά), με όπλα, </a:t>
            </a:r>
            <a:r>
              <a:rPr lang="el-GR" err="1"/>
              <a:t>πυρομαχικά</a:t>
            </a:r>
            <a:r>
              <a:rPr lang="el-GR"/>
              <a:t>, εκρηκτικά, με τον τουρισμό. </a:t>
            </a:r>
          </a:p>
          <a:p>
            <a:pPr>
              <a:lnSpc>
                <a:spcPct val="150000"/>
              </a:lnSpc>
            </a:pPr>
            <a:r>
              <a:rPr lang="el-GR"/>
              <a:t>Ορισμένες εμπορικές δραστηριότητες </a:t>
            </a:r>
          </a:p>
          <a:p>
            <a:endParaRPr lang="el-GR"/>
          </a:p>
        </p:txBody>
      </p:sp>
    </p:spTree>
    <p:extLst>
      <p:ext uri="{BB962C8B-B14F-4D97-AF65-F5344CB8AC3E}">
        <p14:creationId xmlns:p14="http://schemas.microsoft.com/office/powerpoint/2010/main" val="3933168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756CE17-D486-2037-292D-C866217ACE37}"/>
              </a:ext>
            </a:extLst>
          </p:cNvPr>
          <p:cNvSpPr>
            <a:spLocks noGrp="1"/>
          </p:cNvSpPr>
          <p:nvPr>
            <p:ph type="title"/>
          </p:nvPr>
        </p:nvSpPr>
        <p:spPr>
          <a:xfrm>
            <a:off x="2518191" y="306280"/>
            <a:ext cx="8911687" cy="1280890"/>
          </a:xfrm>
        </p:spPr>
        <p:txBody>
          <a:bodyPr>
            <a:normAutofit/>
          </a:bodyPr>
          <a:lstStyle/>
          <a:p>
            <a:r>
              <a:rPr lang="en" sz="3000" b="1"/>
              <a:t>Φορολογίας Εισοδήματος και υποβολή δηλώσεων</a:t>
            </a:r>
            <a:endParaRPr lang="el-GR" sz="3000" b="1"/>
          </a:p>
        </p:txBody>
      </p:sp>
      <p:sp>
        <p:nvSpPr>
          <p:cNvPr id="3" name="Θέση περιεχομένου 2">
            <a:extLst>
              <a:ext uri="{FF2B5EF4-FFF2-40B4-BE49-F238E27FC236}">
                <a16:creationId xmlns:a16="http://schemas.microsoft.com/office/drawing/2014/main" id="{1E45987A-E790-838F-E349-B689FF771055}"/>
              </a:ext>
            </a:extLst>
          </p:cNvPr>
          <p:cNvSpPr>
            <a:spLocks noGrp="1"/>
          </p:cNvSpPr>
          <p:nvPr>
            <p:ph idx="1"/>
          </p:nvPr>
        </p:nvSpPr>
        <p:spPr>
          <a:xfrm>
            <a:off x="2514478" y="1587170"/>
            <a:ext cx="8915400" cy="4853126"/>
          </a:xfrm>
        </p:spPr>
        <p:txBody>
          <a:bodyPr>
            <a:noAutofit/>
          </a:bodyPr>
          <a:lstStyle/>
          <a:p>
            <a:pPr marL="0" indent="0">
              <a:lnSpc>
                <a:spcPct val="120000"/>
              </a:lnSpc>
              <a:buNone/>
            </a:pPr>
            <a:r>
              <a:rPr lang="el-GR" sz="1600"/>
              <a:t>Φορολογητέο εισόδημα είναι το εισόδημα που απομένει μετά την αφαίρεση των δαπανών που εκπίπτουν από το ακαθάριστο εισόδημα από επιχειρηματική δραστηριότητα.  </a:t>
            </a:r>
          </a:p>
          <a:p>
            <a:pPr marL="0" indent="0">
              <a:lnSpc>
                <a:spcPct val="120000"/>
              </a:lnSpc>
              <a:buNone/>
            </a:pPr>
            <a:r>
              <a:rPr lang="el-GR" sz="1600"/>
              <a:t>Για το εισόδημα που αποκτάται από επιχειρηματική δραστηριότητα υποβάλλεται δήλωση φορολογίας εισοδήματος, μέχρι και την 30ή Ιουνίου του τρέχοντος έτους για το φορολογητέο εισόδημα που αποκτήσατε το αμέσως προηγούμενο φορολογικό έτος. Για τον προσδιορισμό του κέρδους από επιχειρηματική δραστηριότητα, εκπίπτουν οι δαπάνες οι οποίες: </a:t>
            </a:r>
          </a:p>
          <a:p>
            <a:pPr>
              <a:lnSpc>
                <a:spcPct val="120000"/>
              </a:lnSpc>
            </a:pPr>
            <a:r>
              <a:rPr lang="el-GR" sz="1600"/>
              <a:t>α) πραγματοποιούνται προς το συμφέρον της επιχείρησης ή κατά τις συνήθεις εμπορικές συναλλαγές της, </a:t>
            </a:r>
          </a:p>
          <a:p>
            <a:pPr>
              <a:lnSpc>
                <a:spcPct val="120000"/>
              </a:lnSpc>
            </a:pPr>
            <a:r>
              <a:rPr lang="el-GR" sz="1600"/>
              <a:t>β) αντιστοιχούν σε πραγματική συναλλαγή και η αξία της συναλλαγής δεν κρίνεται κατώτερη ή ανώτερη της αγοραίας, στη βάση των στοιχείων που διαθέτει η Φορολογική Διοίκηση, </a:t>
            </a:r>
          </a:p>
          <a:p>
            <a:pPr>
              <a:lnSpc>
                <a:spcPct val="120000"/>
              </a:lnSpc>
            </a:pPr>
            <a:r>
              <a:rPr lang="el-GR" sz="1600"/>
              <a:t>γ) εγγράφονται στα τηρούμενα βιβλία απεικόνισης των συναλλαγών της περιόδου κατά την οποία πραγματοποιούνται και αποδεικνύονται με κατάλληλα δικαιολογητικά.</a:t>
            </a:r>
          </a:p>
          <a:p>
            <a:endParaRPr lang="el-GR"/>
          </a:p>
        </p:txBody>
      </p:sp>
    </p:spTree>
    <p:extLst>
      <p:ext uri="{BB962C8B-B14F-4D97-AF65-F5344CB8AC3E}">
        <p14:creationId xmlns:p14="http://schemas.microsoft.com/office/powerpoint/2010/main" val="39642423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A4A831A-BB1F-1E73-416E-AF3F43C60482}"/>
              </a:ext>
            </a:extLst>
          </p:cNvPr>
          <p:cNvSpPr>
            <a:spLocks noGrp="1"/>
          </p:cNvSpPr>
          <p:nvPr>
            <p:ph type="title"/>
          </p:nvPr>
        </p:nvSpPr>
        <p:spPr/>
        <p:txBody>
          <a:bodyPr/>
          <a:lstStyle/>
          <a:p>
            <a:r>
              <a:rPr lang="en" sz="3000" b="1"/>
              <a:t>Υπολογισμός και καταβολή του φόρου</a:t>
            </a:r>
            <a:endParaRPr lang="el-GR" sz="3000" b="1"/>
          </a:p>
        </p:txBody>
      </p:sp>
      <p:sp>
        <p:nvSpPr>
          <p:cNvPr id="3" name="Θέση περιεχομένου 2">
            <a:extLst>
              <a:ext uri="{FF2B5EF4-FFF2-40B4-BE49-F238E27FC236}">
                <a16:creationId xmlns:a16="http://schemas.microsoft.com/office/drawing/2014/main" id="{48D4BE86-8107-E307-5B51-3243A306B91C}"/>
              </a:ext>
            </a:extLst>
          </p:cNvPr>
          <p:cNvSpPr>
            <a:spLocks noGrp="1"/>
          </p:cNvSpPr>
          <p:nvPr>
            <p:ph idx="1"/>
          </p:nvPr>
        </p:nvSpPr>
        <p:spPr>
          <a:xfrm>
            <a:off x="2669111" y="1384048"/>
            <a:ext cx="8915400" cy="4919097"/>
          </a:xfrm>
        </p:spPr>
        <p:txBody>
          <a:bodyPr>
            <a:normAutofit fontScale="92500"/>
          </a:bodyPr>
          <a:lstStyle/>
          <a:p>
            <a:pPr marL="0" indent="0">
              <a:lnSpc>
                <a:spcPct val="150000"/>
              </a:lnSpc>
              <a:buNone/>
            </a:pPr>
            <a:r>
              <a:rPr lang="el-GR"/>
              <a:t>Ο φόρος εισοδήματος υπολογίζεται με βάση τα εισοδήματα που έχουν συμπεριληφθεί στην ετήσια φορολογική δήλωση που υποβάλλεται και το ποσό της φορολογικής οφειλής καθορίζεται αφού αφαιρεθούν: </a:t>
            </a:r>
          </a:p>
          <a:p>
            <a:r>
              <a:rPr lang="el-GR"/>
              <a:t>α) ο φόρος που </a:t>
            </a:r>
            <a:r>
              <a:rPr lang="el-GR" err="1"/>
              <a:t>παρακρατήθηκε</a:t>
            </a:r>
            <a:r>
              <a:rPr lang="el-GR"/>
              <a:t>, </a:t>
            </a:r>
          </a:p>
          <a:p>
            <a:r>
              <a:rPr lang="el-GR"/>
              <a:t>β) ο φόρος που προκαταβλήθηκε, </a:t>
            </a:r>
          </a:p>
          <a:p>
            <a:r>
              <a:rPr lang="el-GR"/>
              <a:t>γ) ο φόρος που καταβλήθηκε στην αλλοδαπή </a:t>
            </a:r>
          </a:p>
          <a:p>
            <a:pPr marL="0" indent="0">
              <a:lnSpc>
                <a:spcPct val="150000"/>
              </a:lnSpc>
              <a:buNone/>
            </a:pPr>
            <a:r>
              <a:rPr lang="el-GR"/>
              <a:t>Σε περίπτωση που το ποσό του φόρου που έχετε προκαταβάλει ή σας έχει </a:t>
            </a:r>
            <a:r>
              <a:rPr lang="el-GR" err="1"/>
              <a:t>παρακρατηθεί</a:t>
            </a:r>
            <a:r>
              <a:rPr lang="el-GR"/>
              <a:t> είναι μεγαλύτερο από τον οφειλόμενο φόρο που προκύπτει, η επιπλέον διαφορά επιστρέφεται. Ο φόρος που προκύπτει από τη δήλωση εισοδήματος βεβαιώνεται σε τρεις (3) ισόποσες διμηνιαίες δόσεις, από τις οποίες η πρώτη καταβάλλεται μέχρι την τελευταία εργάσιμη ημέρα του μηνός Ιουλίου και η καθεμία από τις επόμενες δόσεις μέχρι την τελευταία εργάσιμη ημέρα των μηνών Σεπτεμβρίου και Νοεμβρίου. </a:t>
            </a:r>
          </a:p>
          <a:p>
            <a:endParaRPr lang="el-GR"/>
          </a:p>
        </p:txBody>
      </p:sp>
    </p:spTree>
    <p:extLst>
      <p:ext uri="{BB962C8B-B14F-4D97-AF65-F5344CB8AC3E}">
        <p14:creationId xmlns:p14="http://schemas.microsoft.com/office/powerpoint/2010/main" val="1000114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5A0FA799-98CC-7444-D13D-5B3F6E13C525}"/>
              </a:ext>
            </a:extLst>
          </p:cNvPr>
          <p:cNvSpPr>
            <a:spLocks noGrp="1"/>
          </p:cNvSpPr>
          <p:nvPr>
            <p:ph type="title"/>
          </p:nvPr>
        </p:nvSpPr>
        <p:spPr/>
        <p:txBody>
          <a:bodyPr>
            <a:normAutofit/>
          </a:bodyPr>
          <a:lstStyle/>
          <a:p>
            <a:r>
              <a:rPr lang="en" sz="3000" b="1"/>
              <a:t>Περιεχόμενα</a:t>
            </a:r>
            <a:endParaRPr lang="el-GR" sz="3000"/>
          </a:p>
        </p:txBody>
      </p:sp>
      <p:sp>
        <p:nvSpPr>
          <p:cNvPr id="3" name="Θέση περιεχομένου 2">
            <a:extLst>
              <a:ext uri="{FF2B5EF4-FFF2-40B4-BE49-F238E27FC236}">
                <a16:creationId xmlns:a16="http://schemas.microsoft.com/office/drawing/2014/main" id="{903C2B90-E4E1-F654-D2AB-CC12251DD98F}"/>
              </a:ext>
            </a:extLst>
          </p:cNvPr>
          <p:cNvSpPr>
            <a:spLocks noGrp="1"/>
          </p:cNvSpPr>
          <p:nvPr>
            <p:ph idx="1"/>
          </p:nvPr>
        </p:nvSpPr>
        <p:spPr>
          <a:xfrm>
            <a:off x="2592925" y="1822881"/>
            <a:ext cx="8915400" cy="3777622"/>
          </a:xfrm>
        </p:spPr>
        <p:txBody>
          <a:bodyPr/>
          <a:lstStyle/>
          <a:p>
            <a:pPr>
              <a:lnSpc>
                <a:spcPct val="150000"/>
              </a:lnSpc>
            </a:pPr>
            <a:r>
              <a:rPr lang="el-GR"/>
              <a:t>Εισαγωγή στο θεσμικό πλαίσιο της κοινωνικής επιχειρηματικότητας</a:t>
            </a:r>
          </a:p>
          <a:p>
            <a:pPr>
              <a:lnSpc>
                <a:spcPct val="150000"/>
              </a:lnSpc>
            </a:pPr>
            <a:r>
              <a:rPr lang="el-GR"/>
              <a:t>Βασικές νομικές μορφές επιχειρήσεων με κοινωνικό σκοπό</a:t>
            </a:r>
          </a:p>
          <a:p>
            <a:pPr>
              <a:lnSpc>
                <a:spcPct val="150000"/>
              </a:lnSpc>
            </a:pPr>
            <a:r>
              <a:rPr lang="el-GR"/>
              <a:t>Κριτήρια επιλογής νομικής μορφής</a:t>
            </a:r>
          </a:p>
          <a:p>
            <a:pPr>
              <a:lnSpc>
                <a:spcPct val="150000"/>
              </a:lnSpc>
            </a:pPr>
            <a:r>
              <a:rPr lang="el-GR"/>
              <a:t>Άδειες επιχειρήσεων</a:t>
            </a:r>
          </a:p>
          <a:p>
            <a:pPr>
              <a:lnSpc>
                <a:spcPct val="150000"/>
              </a:lnSpc>
            </a:pPr>
            <a:r>
              <a:rPr lang="el-GR"/>
              <a:t>Βασικές φορολογικές υποχρεώσεις επιχειρήσεων</a:t>
            </a:r>
          </a:p>
          <a:p>
            <a:endParaRPr lang="el-GR"/>
          </a:p>
        </p:txBody>
      </p:sp>
    </p:spTree>
    <p:extLst>
      <p:ext uri="{BB962C8B-B14F-4D97-AF65-F5344CB8AC3E}">
        <p14:creationId xmlns:p14="http://schemas.microsoft.com/office/powerpoint/2010/main" val="2346638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B662B4B-8BA7-D5BE-21E3-134E94EA513A}"/>
              </a:ext>
            </a:extLst>
          </p:cNvPr>
          <p:cNvSpPr>
            <a:spLocks noGrp="1"/>
          </p:cNvSpPr>
          <p:nvPr>
            <p:ph type="title"/>
          </p:nvPr>
        </p:nvSpPr>
        <p:spPr/>
        <p:txBody>
          <a:bodyPr/>
          <a:lstStyle/>
          <a:p>
            <a:r>
              <a:rPr lang="en" sz="3000" b="1"/>
              <a:t>Πληρωμή ετήσιου Τέλους Επιτηδεύματος</a:t>
            </a:r>
            <a:endParaRPr lang="el-GR" sz="3000" b="1"/>
          </a:p>
        </p:txBody>
      </p:sp>
      <p:sp>
        <p:nvSpPr>
          <p:cNvPr id="3" name="Θέση περιεχομένου 2">
            <a:extLst>
              <a:ext uri="{FF2B5EF4-FFF2-40B4-BE49-F238E27FC236}">
                <a16:creationId xmlns:a16="http://schemas.microsoft.com/office/drawing/2014/main" id="{B8344D0E-B2A9-E8A7-7D7D-B5656D010DD6}"/>
              </a:ext>
            </a:extLst>
          </p:cNvPr>
          <p:cNvSpPr>
            <a:spLocks noGrp="1"/>
          </p:cNvSpPr>
          <p:nvPr>
            <p:ph idx="1"/>
          </p:nvPr>
        </p:nvSpPr>
        <p:spPr/>
        <p:txBody>
          <a:bodyPr/>
          <a:lstStyle/>
          <a:p>
            <a:pPr>
              <a:lnSpc>
                <a:spcPct val="150000"/>
              </a:lnSpc>
            </a:pPr>
            <a:r>
              <a:rPr lang="el-GR"/>
              <a:t>Η άσκηση επιχειρηματικής δραστηριότητας υποχρεώνει σε καταβολή ετήσιου τέλους επιτηδεύματος, το οποίο βεβαιώνεται με τη δήλωση φορολογίας εισοδήματος φυσικών προσώπων.  </a:t>
            </a:r>
          </a:p>
          <a:p>
            <a:pPr>
              <a:lnSpc>
                <a:spcPct val="150000"/>
              </a:lnSpc>
            </a:pPr>
            <a:r>
              <a:rPr lang="el-GR"/>
              <a:t>Το τέλος επιτηδεύματος ορίζεται σε 400 έως 650 ευρώ ετησίως και ορίζεται από τον τόπο δραστηριοποίησης, την δραστηριότητα (κερδοσκοπική ή μη), αν υπάρχει υποκατάστημα, αν υπάρχει κάποια αναπηρία και άλλα.</a:t>
            </a:r>
          </a:p>
          <a:p>
            <a:endParaRPr lang="el-GR"/>
          </a:p>
        </p:txBody>
      </p:sp>
    </p:spTree>
    <p:extLst>
      <p:ext uri="{BB962C8B-B14F-4D97-AF65-F5344CB8AC3E}">
        <p14:creationId xmlns:p14="http://schemas.microsoft.com/office/powerpoint/2010/main" val="31911596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CDE5B78-5CFA-CE3D-8290-35E6FD57A3FB}"/>
              </a:ext>
            </a:extLst>
          </p:cNvPr>
          <p:cNvSpPr>
            <a:spLocks noGrp="1"/>
          </p:cNvSpPr>
          <p:nvPr>
            <p:ph type="title"/>
          </p:nvPr>
        </p:nvSpPr>
        <p:spPr/>
        <p:txBody>
          <a:bodyPr/>
          <a:lstStyle/>
          <a:p>
            <a:r>
              <a:rPr lang="en" sz="3000" b="1"/>
              <a:t>Φορολογικοί Συντελεστές Εταιρειών</a:t>
            </a:r>
            <a:endParaRPr lang="el-GR" sz="3000" b="1"/>
          </a:p>
        </p:txBody>
      </p:sp>
      <p:sp>
        <p:nvSpPr>
          <p:cNvPr id="3" name="Θέση περιεχομένου 2">
            <a:extLst>
              <a:ext uri="{FF2B5EF4-FFF2-40B4-BE49-F238E27FC236}">
                <a16:creationId xmlns:a16="http://schemas.microsoft.com/office/drawing/2014/main" id="{B5FC6FE7-211E-5774-3308-7F76E37F6688}"/>
              </a:ext>
            </a:extLst>
          </p:cNvPr>
          <p:cNvSpPr>
            <a:spLocks noGrp="1"/>
          </p:cNvSpPr>
          <p:nvPr>
            <p:ph idx="1"/>
          </p:nvPr>
        </p:nvSpPr>
        <p:spPr>
          <a:xfrm>
            <a:off x="2766765" y="1636451"/>
            <a:ext cx="8915400" cy="3777622"/>
          </a:xfrm>
        </p:spPr>
        <p:txBody>
          <a:bodyPr/>
          <a:lstStyle/>
          <a:p>
            <a:pPr marL="0" indent="0">
              <a:lnSpc>
                <a:spcPct val="150000"/>
              </a:lnSpc>
              <a:buNone/>
            </a:pPr>
            <a:r>
              <a:rPr lang="el-GR"/>
              <a:t>Ο ενιαίος Συντελεστής είναι στο 22%​ των κερδών</a:t>
            </a:r>
          </a:p>
          <a:p>
            <a:pPr marL="0" indent="0">
              <a:lnSpc>
                <a:spcPct val="150000"/>
              </a:lnSpc>
              <a:buNone/>
            </a:pPr>
            <a:r>
              <a:rPr lang="el-GR"/>
              <a:t>Ο Φόρος Μερισμάτων είναι στο 5%​ των μερισμάτων</a:t>
            </a:r>
          </a:p>
          <a:p>
            <a:pPr marL="0" indent="0">
              <a:lnSpc>
                <a:spcPct val="150000"/>
              </a:lnSpc>
              <a:buNone/>
            </a:pPr>
            <a:r>
              <a:rPr lang="el-GR"/>
              <a:t>Για την Προκαταβολή Φόρου, ισχύει </a:t>
            </a:r>
          </a:p>
          <a:p>
            <a:pPr>
              <a:lnSpc>
                <a:spcPct val="150000"/>
              </a:lnSpc>
            </a:pPr>
            <a:r>
              <a:rPr lang="el-GR"/>
              <a:t>Μείωση 50% για Ατομική Επιχείρηση τον Πρώτο Χρόνο Λειτουργίας ​</a:t>
            </a:r>
          </a:p>
          <a:p>
            <a:pPr>
              <a:lnSpc>
                <a:spcPct val="150000"/>
              </a:lnSpc>
            </a:pPr>
            <a:r>
              <a:rPr lang="el-GR"/>
              <a:t>Μείωση 50% για τα τρία πρώτα οικονομικά έτη​</a:t>
            </a:r>
          </a:p>
          <a:p>
            <a:pPr marL="0" indent="0">
              <a:lnSpc>
                <a:spcPct val="150000"/>
              </a:lnSpc>
              <a:buNone/>
            </a:pPr>
            <a:r>
              <a:rPr lang="el-GR"/>
              <a:t>Κατόπιν αίτησης, σε περίπτωση μείωση εισοδήματος άνω 25%, δύναται η μείωση προκαταβολής​.</a:t>
            </a:r>
          </a:p>
          <a:p>
            <a:endParaRPr lang="el-GR"/>
          </a:p>
        </p:txBody>
      </p:sp>
    </p:spTree>
    <p:extLst>
      <p:ext uri="{BB962C8B-B14F-4D97-AF65-F5344CB8AC3E}">
        <p14:creationId xmlns:p14="http://schemas.microsoft.com/office/powerpoint/2010/main" val="13698044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C88AAE3-8273-7D0A-55A6-328F884CDF8C}"/>
              </a:ext>
            </a:extLst>
          </p:cNvPr>
          <p:cNvSpPr>
            <a:spLocks noGrp="1"/>
          </p:cNvSpPr>
          <p:nvPr>
            <p:ph type="title"/>
          </p:nvPr>
        </p:nvSpPr>
        <p:spPr/>
        <p:txBody>
          <a:bodyPr/>
          <a:lstStyle/>
          <a:p>
            <a:r>
              <a:rPr lang="en" sz="3000" b="1"/>
              <a:t>Βιβλία – Στοιχεία</a:t>
            </a:r>
            <a:endParaRPr lang="el-GR" sz="3000" b="1"/>
          </a:p>
        </p:txBody>
      </p:sp>
      <p:sp>
        <p:nvSpPr>
          <p:cNvPr id="3" name="Θέση περιεχομένου 2">
            <a:extLst>
              <a:ext uri="{FF2B5EF4-FFF2-40B4-BE49-F238E27FC236}">
                <a16:creationId xmlns:a16="http://schemas.microsoft.com/office/drawing/2014/main" id="{4E9058A5-49B9-CF0A-B2FF-030B55B8732D}"/>
              </a:ext>
            </a:extLst>
          </p:cNvPr>
          <p:cNvSpPr>
            <a:spLocks noGrp="1"/>
          </p:cNvSpPr>
          <p:nvPr>
            <p:ph idx="1"/>
          </p:nvPr>
        </p:nvSpPr>
        <p:spPr>
          <a:xfrm>
            <a:off x="2589212" y="1357308"/>
            <a:ext cx="8915400" cy="5144075"/>
          </a:xfrm>
        </p:spPr>
        <p:txBody>
          <a:bodyPr>
            <a:normAutofit fontScale="77500" lnSpcReduction="20000"/>
          </a:bodyPr>
          <a:lstStyle/>
          <a:p>
            <a:pPr marL="0" indent="0">
              <a:lnSpc>
                <a:spcPct val="170000"/>
              </a:lnSpc>
              <a:buNone/>
            </a:pPr>
            <a:r>
              <a:rPr lang="el-GR" sz="2100" dirty="0"/>
              <a:t>Το εισόδημα από επιχειρηματική δραστηριότητα τηρείται σε αξιόπιστο λογιστικό σύστημα και κατάλληλα λογιστικά αρχεία, σύμφωνα με τα λογιστικά πρότυπα που προβλέπονται στην ελληνική νομοθεσία, για τη σύνταξη των χρηματοοικονομικών καταστάσεων. </a:t>
            </a:r>
          </a:p>
          <a:p>
            <a:pPr>
              <a:lnSpc>
                <a:spcPct val="170000"/>
              </a:lnSpc>
            </a:pPr>
            <a:r>
              <a:rPr lang="el-GR" sz="2100" dirty="0"/>
              <a:t>Ένα αξιόπιστο λογιστικό σύστημα παρέχει τη δυνατότητα σε ένα πρόσωπο με τις απαιτούμενες γνώσεις και εμπειρία να αποκτά εντός εύλογου χρόνου την κατανόηση του. Συνήθως ανατίθεται σε τρίτο, αλλά αυτό δεν απαλλάσσει από τη σχετική ευθύνη.</a:t>
            </a:r>
          </a:p>
          <a:p>
            <a:pPr>
              <a:lnSpc>
                <a:spcPct val="170000"/>
              </a:lnSpc>
            </a:pPr>
            <a:r>
              <a:rPr lang="el-GR" sz="2100" dirty="0"/>
              <a:t>Τα λογιστικά αρχεία τηρούνται με ηλεκτρονικό ή χειρόγραφο τρόπο.  </a:t>
            </a:r>
          </a:p>
          <a:p>
            <a:pPr>
              <a:lnSpc>
                <a:spcPct val="170000"/>
              </a:lnSpc>
            </a:pPr>
            <a:r>
              <a:rPr lang="el-GR" sz="2100" dirty="0"/>
              <a:t>Τα παραστατικά διακίνησης ή τα τιμολόγια πώλησης ή τις αποδείξεις λιανικής πώλησης θα πρέπει να τεκμηριώνονται.</a:t>
            </a:r>
          </a:p>
          <a:p>
            <a:pPr>
              <a:lnSpc>
                <a:spcPct val="170000"/>
              </a:lnSpc>
            </a:pPr>
            <a:r>
              <a:rPr lang="el-GR" sz="2100" dirty="0"/>
              <a:t>Το παραστατικό διακίνησης περιέχει κατ’ ελάχιστο τις εξής πληροφορίες: πλήρη επωνυμία ή ονοματεπώνυμο, διεύθυνση και ΑΦΜ εμπλεκόμενου μέρους, ποσότητα και είδος διακινούμενων αγαθών και ημερομηνία διακίνησης.</a:t>
            </a:r>
          </a:p>
          <a:p>
            <a:endParaRPr lang="el-GR" dirty="0"/>
          </a:p>
        </p:txBody>
      </p:sp>
    </p:spTree>
    <p:extLst>
      <p:ext uri="{BB962C8B-B14F-4D97-AF65-F5344CB8AC3E}">
        <p14:creationId xmlns:p14="http://schemas.microsoft.com/office/powerpoint/2010/main" val="350310148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84BC6E5-6A83-D4BC-50F1-713A3F3ECD9F}"/>
              </a:ext>
            </a:extLst>
          </p:cNvPr>
          <p:cNvSpPr>
            <a:spLocks noGrp="1"/>
          </p:cNvSpPr>
          <p:nvPr>
            <p:ph type="title"/>
          </p:nvPr>
        </p:nvSpPr>
        <p:spPr/>
        <p:txBody>
          <a:bodyPr/>
          <a:lstStyle/>
          <a:p>
            <a:r>
              <a:rPr lang="en" sz="3000" b="1"/>
              <a:t>ΦΠΑ – Φόρος Προστιθέμενης Αξίας</a:t>
            </a:r>
            <a:endParaRPr lang="el-GR" sz="3000" b="1"/>
          </a:p>
        </p:txBody>
      </p:sp>
      <p:sp>
        <p:nvSpPr>
          <p:cNvPr id="3" name="Θέση περιεχομένου 2">
            <a:extLst>
              <a:ext uri="{FF2B5EF4-FFF2-40B4-BE49-F238E27FC236}">
                <a16:creationId xmlns:a16="http://schemas.microsoft.com/office/drawing/2014/main" id="{FC01E6A9-07ED-B447-4F30-650E74E988DF}"/>
              </a:ext>
            </a:extLst>
          </p:cNvPr>
          <p:cNvSpPr>
            <a:spLocks noGrp="1"/>
          </p:cNvSpPr>
          <p:nvPr>
            <p:ph idx="1"/>
          </p:nvPr>
        </p:nvSpPr>
        <p:spPr>
          <a:xfrm>
            <a:off x="2592925" y="1420368"/>
            <a:ext cx="8915400" cy="5437632"/>
          </a:xfrm>
        </p:spPr>
        <p:txBody>
          <a:bodyPr>
            <a:normAutofit fontScale="92500" lnSpcReduction="10000"/>
          </a:bodyPr>
          <a:lstStyle/>
          <a:p>
            <a:pPr>
              <a:lnSpc>
                <a:spcPct val="160000"/>
              </a:lnSpc>
            </a:pPr>
            <a:r>
              <a:rPr lang="el-GR" dirty="0"/>
              <a:t>Είναι ένας έμμεσος φόρος κατανάλωσης, ο οποίος επιβάλλεται σε διάφορα αγαθά και υπηρεσίες και επιβαρύνει τον αγοραστή τους.​Με τον όρο “αγοραστή” εννοούμε​ τον αγοραστή σε κάθε στάδιο μιας εφοδιαστικής αλυσίδας.​Ο κανονικός συντελεστής ο οποίος ορίζεται σε 24% επί της φορολογητέας αξίας </a:t>
            </a:r>
          </a:p>
          <a:p>
            <a:pPr>
              <a:lnSpc>
                <a:spcPct val="160000"/>
              </a:lnSpc>
            </a:pPr>
            <a:r>
              <a:rPr lang="el-GR" dirty="0"/>
              <a:t>Ο μειωμένος συντελεστής που είναι 13% επί της φορολογητέας αξίας (σε βασικά προϊόντα ευρείας κατανάλωσης όπως ψωμί, γάλα, κρέας, ψάρια, και λοιπά και υπηρεσίες όπως διαμονή σε τουριστικά καταλύματα, παροχή υπηρεσιών κατ’ </a:t>
            </a:r>
            <a:r>
              <a:rPr lang="el-GR" dirty="0" err="1"/>
              <a:t>οίκον</a:t>
            </a:r>
            <a:r>
              <a:rPr lang="el-GR" dirty="0"/>
              <a:t> φροντίδας παιδιών, ηλικιωμένων, ασθενών και λοιπών.)</a:t>
            </a:r>
          </a:p>
          <a:p>
            <a:pPr>
              <a:lnSpc>
                <a:spcPct val="160000"/>
              </a:lnSpc>
            </a:pPr>
            <a:r>
              <a:rPr lang="el-GR" dirty="0"/>
              <a:t>Ο </a:t>
            </a:r>
            <a:r>
              <a:rPr lang="el-GR" dirty="0" err="1"/>
              <a:t>υπερμειωμένος</a:t>
            </a:r>
            <a:r>
              <a:rPr lang="el-GR" dirty="0"/>
              <a:t> συντελεστής που ορίζεται σε 6% επί της φορολογητέας αξίας (σε  φάρμακα, βιβλία, εφημερίδες, περιοδικά, εισιτήρια θεατρικών παραστάσεων και συναυλιών, ηλεκτρική ενέργεια, φυσικό αέριο και λοιπά.). Επιπλέον, οι ανωτέρω συντελεστές εφαρμόζονται μειωμένοι κατά 30% και ορίζονται σε 17%, 9% και 4% αντίστοιχα στα νησιά Λέρο, Λέσβο, Κω, Σάμο, Χίο.</a:t>
            </a:r>
          </a:p>
          <a:p>
            <a:endParaRPr lang="el-GR" dirty="0"/>
          </a:p>
        </p:txBody>
      </p:sp>
    </p:spTree>
    <p:extLst>
      <p:ext uri="{BB962C8B-B14F-4D97-AF65-F5344CB8AC3E}">
        <p14:creationId xmlns:p14="http://schemas.microsoft.com/office/powerpoint/2010/main" val="1941476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7BFF3786-A3B6-64ED-0ADC-251456DC7885}"/>
              </a:ext>
            </a:extLst>
          </p:cNvPr>
          <p:cNvSpPr>
            <a:spLocks noGrp="1"/>
          </p:cNvSpPr>
          <p:nvPr>
            <p:ph type="title"/>
          </p:nvPr>
        </p:nvSpPr>
        <p:spPr/>
        <p:txBody>
          <a:bodyPr/>
          <a:lstStyle/>
          <a:p>
            <a:r>
              <a:rPr lang="en" sz="3000" b="1"/>
              <a:t>Πότε και πώς υποβάλλετε τη δήλωση </a:t>
            </a:r>
            <a:r>
              <a:rPr lang="el-GR" sz="3000" b="1"/>
              <a:t>ΦΠΑ</a:t>
            </a:r>
          </a:p>
        </p:txBody>
      </p:sp>
      <p:sp>
        <p:nvSpPr>
          <p:cNvPr id="3" name="Θέση περιεχομένου 2">
            <a:extLst>
              <a:ext uri="{FF2B5EF4-FFF2-40B4-BE49-F238E27FC236}">
                <a16:creationId xmlns:a16="http://schemas.microsoft.com/office/drawing/2014/main" id="{47D2DAD1-FB94-647F-048A-CD9DF190964B}"/>
              </a:ext>
            </a:extLst>
          </p:cNvPr>
          <p:cNvSpPr>
            <a:spLocks noGrp="1"/>
          </p:cNvSpPr>
          <p:nvPr>
            <p:ph idx="1"/>
          </p:nvPr>
        </p:nvSpPr>
        <p:spPr>
          <a:xfrm>
            <a:off x="2589212" y="1509490"/>
            <a:ext cx="8915400" cy="4724400"/>
          </a:xfrm>
        </p:spPr>
        <p:txBody>
          <a:bodyPr/>
          <a:lstStyle/>
          <a:p>
            <a:pPr marL="0" indent="0">
              <a:lnSpc>
                <a:spcPct val="150000"/>
              </a:lnSpc>
              <a:buNone/>
            </a:pPr>
            <a:r>
              <a:rPr lang="el-GR"/>
              <a:t>Καταληκτική ημερομηνία υποβολής της δήλωσης ΦΠΑ είναι η τελευταία εργάσιμη ημέρα του επόμενου μήνα από τη λήξη κάθε φορολογικής περιόδου. </a:t>
            </a:r>
          </a:p>
          <a:p>
            <a:pPr marL="0" indent="0">
              <a:lnSpc>
                <a:spcPct val="150000"/>
              </a:lnSpc>
              <a:buNone/>
            </a:pPr>
            <a:r>
              <a:rPr lang="el-GR"/>
              <a:t>Πιο συγκεκριμένα, θα πρέπει να υποβάλλετε τη δήλωση:  </a:t>
            </a:r>
          </a:p>
          <a:p>
            <a:pPr>
              <a:lnSpc>
                <a:spcPct val="150000"/>
              </a:lnSpc>
            </a:pPr>
            <a:r>
              <a:rPr lang="el-GR"/>
              <a:t>Μηνιαία όσοι είστε υπόχρεοι να τηρείτε βιβλία και να εκδίδετε στοιχεία με βάση τα πλήρη λογιστικά πρότυπα (διπλογραφικά) και το Δημόσιο όταν ασκεί δραστηριότητες για τις οποίες υπόκεινται στο φόρο,  </a:t>
            </a:r>
          </a:p>
          <a:p>
            <a:pPr>
              <a:lnSpc>
                <a:spcPct val="150000"/>
              </a:lnSpc>
            </a:pPr>
            <a:r>
              <a:rPr lang="el-GR"/>
              <a:t>Τριμηνιαία όσοι είστε υπόχρεοι να τηρείτε βιβλία και να εκδίδετε στοιχεία με βάση τα απλοποιημένα λογιστικά πρότυπα (απλογραφικά) ή δεν είστε υπόχρεοι σε τήρηση βιβλίων και έκδοση στοιχείων.</a:t>
            </a:r>
          </a:p>
          <a:p>
            <a:endParaRPr lang="el-GR"/>
          </a:p>
        </p:txBody>
      </p:sp>
    </p:spTree>
    <p:extLst>
      <p:ext uri="{BB962C8B-B14F-4D97-AF65-F5344CB8AC3E}">
        <p14:creationId xmlns:p14="http://schemas.microsoft.com/office/powerpoint/2010/main" val="1873007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967421C-00AB-1694-4DD5-DDE0C5A36F2D}"/>
              </a:ext>
            </a:extLst>
          </p:cNvPr>
          <p:cNvSpPr>
            <a:spLocks noGrp="1"/>
          </p:cNvSpPr>
          <p:nvPr>
            <p:ph type="title"/>
          </p:nvPr>
        </p:nvSpPr>
        <p:spPr/>
        <p:txBody>
          <a:bodyPr/>
          <a:lstStyle/>
          <a:p>
            <a:r>
              <a:rPr lang="en" sz="3000" b="1"/>
              <a:t>Ο ΦΠΑ στο καθεστώς Μικρών Επιχειρήσεων​</a:t>
            </a:r>
            <a:endParaRPr lang="el-GR" sz="3000" b="1"/>
          </a:p>
        </p:txBody>
      </p:sp>
      <p:sp>
        <p:nvSpPr>
          <p:cNvPr id="3" name="Θέση περιεχομένου 2">
            <a:extLst>
              <a:ext uri="{FF2B5EF4-FFF2-40B4-BE49-F238E27FC236}">
                <a16:creationId xmlns:a16="http://schemas.microsoft.com/office/drawing/2014/main" id="{CC57BF32-CD9E-C084-B622-7C92A431D5FD}"/>
              </a:ext>
            </a:extLst>
          </p:cNvPr>
          <p:cNvSpPr>
            <a:spLocks noGrp="1"/>
          </p:cNvSpPr>
          <p:nvPr>
            <p:ph idx="1"/>
          </p:nvPr>
        </p:nvSpPr>
        <p:spPr>
          <a:xfrm>
            <a:off x="2525204" y="2225040"/>
            <a:ext cx="8915400" cy="3777622"/>
          </a:xfrm>
        </p:spPr>
        <p:txBody>
          <a:bodyPr/>
          <a:lstStyle/>
          <a:p>
            <a:pPr>
              <a:lnSpc>
                <a:spcPct val="150000"/>
              </a:lnSpc>
              <a:buSzPts val="1100"/>
            </a:pPr>
            <a:r>
              <a:rPr lang="el-GR"/>
              <a:t>Απαλλαγή ΦΠΑ κατά την έναρξη και μέχρι​ τζίρο 10.000 €, σε όλες οι μορφές εταιρειών.</a:t>
            </a:r>
          </a:p>
          <a:p>
            <a:pPr>
              <a:lnSpc>
                <a:spcPct val="150000"/>
              </a:lnSpc>
              <a:buSzPts val="1100"/>
            </a:pPr>
            <a:r>
              <a:rPr lang="el-GR"/>
              <a:t>Αυτό προσδίδει ανταγωνιστικότητα στις τιμές​ και απαλλαγή από την υποχρέωση ταμειακής​</a:t>
            </a:r>
          </a:p>
          <a:p>
            <a:pPr>
              <a:lnSpc>
                <a:spcPct val="150000"/>
              </a:lnSpc>
              <a:buSzPts val="1100"/>
            </a:pPr>
            <a:r>
              <a:rPr lang="el-GR"/>
              <a:t>Το ΦΠΑ των εξόδων/αγορών/πωλήσεων είτε μεταφέρεται στο κόστος είτε </a:t>
            </a:r>
            <a:r>
              <a:rPr lang="el-GR" err="1"/>
              <a:t>εξοδοποιείται</a:t>
            </a:r>
            <a:r>
              <a:rPr lang="el-GR"/>
              <a:t>​</a:t>
            </a:r>
          </a:p>
          <a:p>
            <a:endParaRPr lang="el-GR"/>
          </a:p>
        </p:txBody>
      </p:sp>
    </p:spTree>
    <p:extLst>
      <p:ext uri="{BB962C8B-B14F-4D97-AF65-F5344CB8AC3E}">
        <p14:creationId xmlns:p14="http://schemas.microsoft.com/office/powerpoint/2010/main" val="185882729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A1416CD-A013-CCD0-2ED3-0BA872C30AE0}"/>
              </a:ext>
            </a:extLst>
          </p:cNvPr>
          <p:cNvSpPr>
            <a:spLocks noGrp="1"/>
          </p:cNvSpPr>
          <p:nvPr>
            <p:ph type="title"/>
          </p:nvPr>
        </p:nvSpPr>
        <p:spPr/>
        <p:txBody>
          <a:bodyPr/>
          <a:lstStyle/>
          <a:p>
            <a:r>
              <a:rPr lang="en" sz="3000" b="1"/>
              <a:t>Πράξεις που απαλλάσσονται από τον ΦΠΑ</a:t>
            </a:r>
            <a:endParaRPr lang="el-GR" sz="3000" b="1"/>
          </a:p>
        </p:txBody>
      </p:sp>
      <p:sp>
        <p:nvSpPr>
          <p:cNvPr id="3" name="Θέση περιεχομένου 2">
            <a:extLst>
              <a:ext uri="{FF2B5EF4-FFF2-40B4-BE49-F238E27FC236}">
                <a16:creationId xmlns:a16="http://schemas.microsoft.com/office/drawing/2014/main" id="{FA707A08-489D-9C37-DF3C-947A3C681384}"/>
              </a:ext>
            </a:extLst>
          </p:cNvPr>
          <p:cNvSpPr>
            <a:spLocks noGrp="1"/>
          </p:cNvSpPr>
          <p:nvPr>
            <p:ph idx="1"/>
          </p:nvPr>
        </p:nvSpPr>
        <p:spPr>
          <a:xfrm>
            <a:off x="2820031" y="1637506"/>
            <a:ext cx="8915400" cy="4596384"/>
          </a:xfrm>
        </p:spPr>
        <p:txBody>
          <a:bodyPr>
            <a:normAutofit fontScale="92500" lnSpcReduction="10000"/>
          </a:bodyPr>
          <a:lstStyle/>
          <a:p>
            <a:pPr marL="0" indent="0">
              <a:lnSpc>
                <a:spcPct val="150000"/>
              </a:lnSpc>
              <a:buNone/>
            </a:pPr>
            <a:r>
              <a:rPr lang="el-GR"/>
              <a:t>Είναι σημαντικό να γνωρίζετε ότι ορισμένες πράξεις που διενεργείτε μπορεί να απαλλάσσονται από τον ΦΠΑ</a:t>
            </a:r>
          </a:p>
          <a:p>
            <a:pPr marL="0" indent="0">
              <a:lnSpc>
                <a:spcPct val="150000"/>
              </a:lnSpc>
              <a:buNone/>
            </a:pPr>
            <a:r>
              <a:rPr lang="el-GR"/>
              <a:t>Ενδεικτικά, αναφέρονται κάποιες απαλλασσόμενες πράξεις που πραγματοποιούνται στο εσωτερικό της χώρας και για τις οποίες δεν παρέχεται δικαίωμα έκπτωσης του φόρου των εισροών βάσει του άρθρου 22 του Κώδικα ΦΠΑ, όπως:  </a:t>
            </a:r>
          </a:p>
          <a:p>
            <a:pPr>
              <a:lnSpc>
                <a:spcPct val="150000"/>
              </a:lnSpc>
            </a:pPr>
            <a:r>
              <a:rPr lang="el-GR"/>
              <a:t>η παροχή υπηρεσιών ιατρικής και νοσοκομειακής περίθαλψης,  </a:t>
            </a:r>
          </a:p>
          <a:p>
            <a:pPr>
              <a:lnSpc>
                <a:spcPct val="150000"/>
              </a:lnSpc>
            </a:pPr>
            <a:r>
              <a:rPr lang="el-GR"/>
              <a:t>η παροχή υπηρεσιών από γιατρούς, οδοντιάτρους, και λοιπούς,  </a:t>
            </a:r>
          </a:p>
          <a:p>
            <a:pPr>
              <a:lnSpc>
                <a:spcPct val="150000"/>
              </a:lnSpc>
            </a:pPr>
            <a:r>
              <a:rPr lang="el-GR"/>
              <a:t>η παροχή κοινωνικής πρόνοιας και ασφάλισης,  </a:t>
            </a:r>
          </a:p>
          <a:p>
            <a:pPr>
              <a:lnSpc>
                <a:spcPct val="150000"/>
              </a:lnSpc>
            </a:pPr>
            <a:r>
              <a:rPr lang="el-GR"/>
              <a:t>η παροχή υπηρεσιών εκπαίδευσης, αθλητισμού,  </a:t>
            </a:r>
          </a:p>
          <a:p>
            <a:pPr>
              <a:lnSpc>
                <a:spcPct val="150000"/>
              </a:lnSpc>
            </a:pPr>
            <a:r>
              <a:rPr lang="el-GR"/>
              <a:t>οι ασφαλιστικές εργασίες, οι μισθώσεις ακινήτων και λοιπά</a:t>
            </a:r>
          </a:p>
          <a:p>
            <a:pPr>
              <a:lnSpc>
                <a:spcPct val="150000"/>
              </a:lnSpc>
            </a:pPr>
            <a:endParaRPr lang="el-GR"/>
          </a:p>
        </p:txBody>
      </p:sp>
    </p:spTree>
    <p:extLst>
      <p:ext uri="{BB962C8B-B14F-4D97-AF65-F5344CB8AC3E}">
        <p14:creationId xmlns:p14="http://schemas.microsoft.com/office/powerpoint/2010/main" val="45859419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EC23B9D-5786-ACFF-19C0-E423D0C04637}"/>
              </a:ext>
            </a:extLst>
          </p:cNvPr>
          <p:cNvSpPr>
            <a:spLocks noGrp="1"/>
          </p:cNvSpPr>
          <p:nvPr>
            <p:ph type="title"/>
          </p:nvPr>
        </p:nvSpPr>
        <p:spPr/>
        <p:txBody>
          <a:bodyPr/>
          <a:lstStyle/>
          <a:p>
            <a:r>
              <a:rPr lang="en" sz="3000" b="1" dirty="0"/>
              <a:t>Είναι σημαντικό να γνωρίζετε ότι</a:t>
            </a:r>
            <a:r>
              <a:rPr lang="el-GR" sz="3000" b="1" dirty="0"/>
              <a:t> (1/3)</a:t>
            </a:r>
          </a:p>
        </p:txBody>
      </p:sp>
      <p:sp>
        <p:nvSpPr>
          <p:cNvPr id="3" name="Θέση περιεχομένου 2">
            <a:extLst>
              <a:ext uri="{FF2B5EF4-FFF2-40B4-BE49-F238E27FC236}">
                <a16:creationId xmlns:a16="http://schemas.microsoft.com/office/drawing/2014/main" id="{81ACBF0B-E037-739F-DBB2-6FB3518FF021}"/>
              </a:ext>
            </a:extLst>
          </p:cNvPr>
          <p:cNvSpPr>
            <a:spLocks noGrp="1"/>
          </p:cNvSpPr>
          <p:nvPr>
            <p:ph idx="1"/>
          </p:nvPr>
        </p:nvSpPr>
        <p:spPr>
          <a:xfrm>
            <a:off x="2589212" y="1905000"/>
            <a:ext cx="8915400" cy="3777622"/>
          </a:xfrm>
        </p:spPr>
        <p:txBody>
          <a:bodyPr/>
          <a:lstStyle/>
          <a:p>
            <a:pPr>
              <a:lnSpc>
                <a:spcPct val="150000"/>
              </a:lnSpc>
            </a:pPr>
            <a:r>
              <a:rPr lang="el-GR" b="1"/>
              <a:t>Είστε υπόχρεοι τήρησης Συστήματος Καρτών Πληρωμής </a:t>
            </a:r>
            <a:r>
              <a:rPr lang="el-GR"/>
              <a:t>(γνωστό ως «POS») και δήλωσης Επαγγελματικού/ων Λογαριασμού/ων εφόσον, έστω και ένας από τους Κωδικούς Αριθμούς Δραστηριότητάς σας, κύριας ή δευτερεύουσας, περιλαμβάνεται στην λίστα των ΚΑΔ που έχουν οριστεί σε Κοινή Υπουργική Απόφαση από τα Υπουργεία Οικονομίας και Ανάπτυξης και Οικονομικών. Μπορείτε να διαβάσετε αναλυτικά όλους τους ΚΑΔ στην Κοινή Υπουργική Απόφαση 45231 του 2017. </a:t>
            </a:r>
          </a:p>
          <a:p>
            <a:endParaRPr lang="el-GR"/>
          </a:p>
        </p:txBody>
      </p:sp>
    </p:spTree>
    <p:extLst>
      <p:ext uri="{BB962C8B-B14F-4D97-AF65-F5344CB8AC3E}">
        <p14:creationId xmlns:p14="http://schemas.microsoft.com/office/powerpoint/2010/main" val="82967034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6CD518C-1CCB-FC32-CCDC-508F06F5BB5E}"/>
              </a:ext>
            </a:extLst>
          </p:cNvPr>
          <p:cNvSpPr>
            <a:spLocks noGrp="1"/>
          </p:cNvSpPr>
          <p:nvPr>
            <p:ph type="title"/>
          </p:nvPr>
        </p:nvSpPr>
        <p:spPr>
          <a:xfrm>
            <a:off x="2317717" y="570844"/>
            <a:ext cx="8911687" cy="1280890"/>
          </a:xfrm>
        </p:spPr>
        <p:txBody>
          <a:bodyPr>
            <a:normAutofit/>
          </a:bodyPr>
          <a:lstStyle/>
          <a:p>
            <a:r>
              <a:rPr lang="el-GR" sz="3000" b="1" dirty="0"/>
              <a:t>Είναι σημαντικό να γνωρίζετε ότι (2/3)</a:t>
            </a:r>
          </a:p>
        </p:txBody>
      </p:sp>
      <p:sp>
        <p:nvSpPr>
          <p:cNvPr id="3" name="Θέση περιεχομένου 2">
            <a:extLst>
              <a:ext uri="{FF2B5EF4-FFF2-40B4-BE49-F238E27FC236}">
                <a16:creationId xmlns:a16="http://schemas.microsoft.com/office/drawing/2014/main" id="{A1E77A77-A40B-B0E7-679C-2603AE34C30B}"/>
              </a:ext>
            </a:extLst>
          </p:cNvPr>
          <p:cNvSpPr>
            <a:spLocks noGrp="1"/>
          </p:cNvSpPr>
          <p:nvPr>
            <p:ph idx="1"/>
          </p:nvPr>
        </p:nvSpPr>
        <p:spPr/>
        <p:txBody>
          <a:bodyPr/>
          <a:lstStyle/>
          <a:p>
            <a:pPr marL="0" indent="0">
              <a:lnSpc>
                <a:spcPct val="150000"/>
              </a:lnSpc>
              <a:buNone/>
            </a:pPr>
            <a:r>
              <a:rPr lang="el-GR" b="1" dirty="0"/>
              <a:t>Η δήλωση των επαγγελματικών λογαριασμών σας γίνεται μέσω του διαδικτυακού τόπου της ΑΑΔΕ</a:t>
            </a:r>
            <a:r>
              <a:rPr lang="el-GR" dirty="0"/>
              <a:t>, εντός μηνός από την έναρξη άσκησης δραστηριότητας που υπάγεται στους Κωδικούς Αριθμούς Δραστηριότητας (ΚΑΔ) της λίστας. Σε περίπτωση μη δήλωσης ή καθυστέρησης δήλωσης του επαγγελματικού λογαριασμού, επιβάλλεται διοικητικό πρόστιμο. </a:t>
            </a:r>
          </a:p>
          <a:p>
            <a:endParaRPr lang="el-GR" dirty="0"/>
          </a:p>
        </p:txBody>
      </p:sp>
    </p:spTree>
    <p:extLst>
      <p:ext uri="{BB962C8B-B14F-4D97-AF65-F5344CB8AC3E}">
        <p14:creationId xmlns:p14="http://schemas.microsoft.com/office/powerpoint/2010/main" val="224102540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6E092B-D3AE-7A18-AA2F-CB6A5D9CC096}"/>
              </a:ext>
            </a:extLst>
          </p:cNvPr>
          <p:cNvSpPr>
            <a:spLocks noGrp="1"/>
          </p:cNvSpPr>
          <p:nvPr>
            <p:ph type="title"/>
          </p:nvPr>
        </p:nvSpPr>
        <p:spPr/>
        <p:txBody>
          <a:bodyPr/>
          <a:lstStyle/>
          <a:p>
            <a:r>
              <a:rPr lang="en" sz="3000" b="1" dirty="0"/>
              <a:t>Είναι σημαντικό να γνωρίζετε ότ</a:t>
            </a:r>
            <a:r>
              <a:rPr lang="el-GR" sz="3000" b="1" dirty="0"/>
              <a:t>ι (3/3)</a:t>
            </a:r>
          </a:p>
        </p:txBody>
      </p:sp>
      <p:sp>
        <p:nvSpPr>
          <p:cNvPr id="3" name="Θέση περιεχομένου 2">
            <a:extLst>
              <a:ext uri="{FF2B5EF4-FFF2-40B4-BE49-F238E27FC236}">
                <a16:creationId xmlns:a16="http://schemas.microsoft.com/office/drawing/2014/main" id="{7AD80FB9-5F75-FAF4-69D2-A1C73DCBA161}"/>
              </a:ext>
            </a:extLst>
          </p:cNvPr>
          <p:cNvSpPr>
            <a:spLocks noGrp="1"/>
          </p:cNvSpPr>
          <p:nvPr>
            <p:ph idx="1"/>
          </p:nvPr>
        </p:nvSpPr>
        <p:spPr/>
        <p:txBody>
          <a:bodyPr/>
          <a:lstStyle/>
          <a:p>
            <a:pPr>
              <a:lnSpc>
                <a:spcPct val="150000"/>
              </a:lnSpc>
            </a:pPr>
            <a:r>
              <a:rPr lang="el-GR" b="1"/>
              <a:t>Υπάρχει χρηματικό όριο βάσει του οποίου επιτρέπεται η συναλλαγή για πώληση αγαθών ή παροχή υπηρεσιών σε ιδιώτες με μετρητά</a:t>
            </a:r>
            <a:r>
              <a:rPr lang="el-GR"/>
              <a:t>. Οι συναλλαγές μεγαλύτερης αξίας από το εν λόγω χρηματικό όριο εξοφλούνται από τους αγοραστές των αγαθών ή των υπηρεσιών, αποκλειστικά με τη χρήση κάρτας ή άλλου ηλεκτρονικού μέσου πληρωμής όπως τραπεζικό έμβασμα, πληρωμή μέσω e-</a:t>
            </a:r>
            <a:r>
              <a:rPr lang="el-GR" err="1"/>
              <a:t>banking</a:t>
            </a:r>
            <a:r>
              <a:rPr lang="el-GR"/>
              <a:t>, χρήση ηλεκτρονικού πορτοφολιού. </a:t>
            </a:r>
          </a:p>
          <a:p>
            <a:endParaRPr lang="el-GR"/>
          </a:p>
        </p:txBody>
      </p:sp>
    </p:spTree>
    <p:extLst>
      <p:ext uri="{BB962C8B-B14F-4D97-AF65-F5344CB8AC3E}">
        <p14:creationId xmlns:p14="http://schemas.microsoft.com/office/powerpoint/2010/main" val="1386786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3593B8E-3231-5E66-ED0B-4D4009E8AF68}"/>
              </a:ext>
            </a:extLst>
          </p:cNvPr>
          <p:cNvSpPr>
            <a:spLocks noGrp="1"/>
          </p:cNvSpPr>
          <p:nvPr>
            <p:ph type="title"/>
          </p:nvPr>
        </p:nvSpPr>
        <p:spPr/>
        <p:txBody>
          <a:bodyPr/>
          <a:lstStyle/>
          <a:p>
            <a:r>
              <a:rPr lang="en" sz="3000" b="1"/>
              <a:t>Η “κοινωνική επιχείρηση”</a:t>
            </a:r>
            <a:endParaRPr lang="el-GR" sz="3000" b="1"/>
          </a:p>
        </p:txBody>
      </p:sp>
      <p:sp>
        <p:nvSpPr>
          <p:cNvPr id="3" name="Θέση περιεχομένου 2">
            <a:extLst>
              <a:ext uri="{FF2B5EF4-FFF2-40B4-BE49-F238E27FC236}">
                <a16:creationId xmlns:a16="http://schemas.microsoft.com/office/drawing/2014/main" id="{D87DFCB5-3D60-14D0-60C1-683785F28E12}"/>
              </a:ext>
            </a:extLst>
          </p:cNvPr>
          <p:cNvSpPr>
            <a:spLocks noGrp="1"/>
          </p:cNvSpPr>
          <p:nvPr>
            <p:ph idx="1"/>
          </p:nvPr>
        </p:nvSpPr>
        <p:spPr>
          <a:xfrm>
            <a:off x="2589212" y="1540189"/>
            <a:ext cx="8915400" cy="3777622"/>
          </a:xfrm>
        </p:spPr>
        <p:txBody>
          <a:bodyPr/>
          <a:lstStyle/>
          <a:p>
            <a:pPr>
              <a:lnSpc>
                <a:spcPct val="150000"/>
              </a:lnSpc>
              <a:spcAft>
                <a:spcPts val="800"/>
              </a:spcAft>
            </a:pPr>
            <a:r>
              <a:rPr lang="el-GR" sz="1800">
                <a:effectLst/>
                <a:ea typeface="Calibri" panose="020F0502020204030204" pitchFamily="34" charset="0"/>
                <a:cs typeface="Times New Roman" panose="02020603050405020304" pitchFamily="18" charset="0"/>
              </a:rPr>
              <a:t>Η Ευρωπαϊκή Επιτροπή δίνει στον ορό «κοινωνική́ επιχείρηση» το ακόλουθο περιεχόμενο: “ένας φορέας της κοινωνικής οικονομίας, του οποίου πρωταρχικός στόχος είναι όχι η δημιουργία κερδών για τους ιδιοκτήτες ή τους εταίρους της αλλ</a:t>
            </a:r>
            <a:r>
              <a:rPr lang="el-GR">
                <a:ea typeface="Calibri" panose="020F0502020204030204" pitchFamily="34" charset="0"/>
                <a:cs typeface="Times New Roman" panose="02020603050405020304" pitchFamily="18" charset="0"/>
              </a:rPr>
              <a:t>ά</a:t>
            </a:r>
            <a:r>
              <a:rPr lang="el-GR" sz="1800">
                <a:effectLst/>
                <a:ea typeface="Calibri" panose="020F0502020204030204" pitchFamily="34" charset="0"/>
                <a:cs typeface="Times New Roman" panose="02020603050405020304" pitchFamily="18" charset="0"/>
              </a:rPr>
              <a:t> η ύπαρξη θετικο</a:t>
            </a:r>
            <a:r>
              <a:rPr lang="el-GR">
                <a:ea typeface="Calibri" panose="020F0502020204030204" pitchFamily="34" charset="0"/>
                <a:cs typeface="Times New Roman" panose="02020603050405020304" pitchFamily="18" charset="0"/>
              </a:rPr>
              <a:t>ύ</a:t>
            </a:r>
            <a:r>
              <a:rPr lang="el-GR" sz="1800">
                <a:effectLst/>
                <a:ea typeface="Calibri" panose="020F0502020204030204" pitchFamily="34" charset="0"/>
                <a:cs typeface="Times New Roman" panose="02020603050405020304" pitchFamily="18" charset="0"/>
              </a:rPr>
              <a:t> κοινωνικού αντίκτυπου. Δραστηριοποιείται στην αγορά παρέχοντας αγαθά και υπηρεσίες με επιχειρηματικό και καινοτόμο τρόπο, και χρησιμοποιεί τα κέρδη κυρίως για κοινωνικούς σκοπούς. Υπόκειται σε υπεύθυνη και διαφαν</a:t>
            </a:r>
            <a:r>
              <a:rPr lang="el-GR">
                <a:ea typeface="Calibri" panose="020F0502020204030204" pitchFamily="34" charset="0"/>
                <a:cs typeface="Times New Roman" panose="02020603050405020304" pitchFamily="18" charset="0"/>
              </a:rPr>
              <a:t>ή</a:t>
            </a:r>
            <a:r>
              <a:rPr lang="el-GR" sz="1800">
                <a:effectLst/>
                <a:ea typeface="Calibri" panose="020F0502020204030204" pitchFamily="34" charset="0"/>
                <a:cs typeface="Times New Roman" panose="02020603050405020304" pitchFamily="18" charset="0"/>
              </a:rPr>
              <a:t> διαχείριση, ιδίως ενθαρρύνοντας τη συμμετοχ</a:t>
            </a:r>
            <a:r>
              <a:rPr lang="el-GR">
                <a:ea typeface="Calibri" panose="020F0502020204030204" pitchFamily="34" charset="0"/>
                <a:cs typeface="Times New Roman" panose="02020603050405020304" pitchFamily="18" charset="0"/>
              </a:rPr>
              <a:t>ή</a:t>
            </a:r>
            <a:r>
              <a:rPr lang="el-GR" sz="1800">
                <a:effectLst/>
                <a:ea typeface="Calibri" panose="020F0502020204030204" pitchFamily="34" charset="0"/>
                <a:cs typeface="Times New Roman" panose="02020603050405020304" pitchFamily="18" charset="0"/>
              </a:rPr>
              <a:t> εργαζομένων, καταναλωτών και παραγόντων”.</a:t>
            </a:r>
          </a:p>
          <a:p>
            <a:endParaRPr lang="el-GR"/>
          </a:p>
          <a:p>
            <a:endParaRPr lang="el-GR"/>
          </a:p>
        </p:txBody>
      </p:sp>
    </p:spTree>
    <p:extLst>
      <p:ext uri="{BB962C8B-B14F-4D97-AF65-F5344CB8AC3E}">
        <p14:creationId xmlns:p14="http://schemas.microsoft.com/office/powerpoint/2010/main" val="25619472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BE517D9-783D-73B5-CFBC-3AC169688777}"/>
              </a:ext>
            </a:extLst>
          </p:cNvPr>
          <p:cNvSpPr>
            <a:spLocks noGrp="1"/>
          </p:cNvSpPr>
          <p:nvPr>
            <p:ph type="title"/>
          </p:nvPr>
        </p:nvSpPr>
        <p:spPr/>
        <p:txBody>
          <a:bodyPr>
            <a:normAutofit/>
          </a:bodyPr>
          <a:lstStyle/>
          <a:p>
            <a:r>
              <a:rPr lang="el-GR" sz="3000" b="1" i="0" u="none" strike="noStrike" dirty="0">
                <a:solidFill>
                  <a:srgbClr val="000000"/>
                </a:solidFill>
                <a:effectLst/>
                <a:latin typeface="Arial" panose="020B0604020202020204" pitchFamily="34" charset="0"/>
              </a:rPr>
              <a:t>Κλείνοντας…</a:t>
            </a:r>
            <a:endParaRPr lang="el-GR" sz="3000" dirty="0"/>
          </a:p>
        </p:txBody>
      </p:sp>
      <p:sp>
        <p:nvSpPr>
          <p:cNvPr id="3" name="Θέση περιεχομένου 2">
            <a:extLst>
              <a:ext uri="{FF2B5EF4-FFF2-40B4-BE49-F238E27FC236}">
                <a16:creationId xmlns:a16="http://schemas.microsoft.com/office/drawing/2014/main" id="{AF941F8B-A950-152A-375D-00AD687BD4E2}"/>
              </a:ext>
            </a:extLst>
          </p:cNvPr>
          <p:cNvSpPr>
            <a:spLocks noGrp="1"/>
          </p:cNvSpPr>
          <p:nvPr>
            <p:ph idx="1"/>
          </p:nvPr>
        </p:nvSpPr>
        <p:spPr/>
        <p:txBody>
          <a:bodyPr/>
          <a:lstStyle/>
          <a:p>
            <a:pPr rtl="0">
              <a:spcBef>
                <a:spcPts val="0"/>
              </a:spcBef>
              <a:spcAft>
                <a:spcPts val="1200"/>
              </a:spcAft>
            </a:pPr>
            <a:r>
              <a:rPr lang="el-GR" sz="1800" b="0" i="0" u="none" strike="noStrike" dirty="0">
                <a:solidFill>
                  <a:srgbClr val="000000"/>
                </a:solidFill>
                <a:effectLst/>
                <a:latin typeface="Arial" panose="020B0604020202020204" pitchFamily="34" charset="0"/>
              </a:rPr>
              <a:t>Επιλέγουμε νομική μορφή για την εταιρία μας, αφότου έχουμε αποφασίσει βασικές λειτουργίες του επιχειρηματικού μας μοντέλου</a:t>
            </a:r>
            <a:endParaRPr lang="el-GR" dirty="0">
              <a:effectLst/>
            </a:endParaRPr>
          </a:p>
          <a:p>
            <a:pPr rtl="0">
              <a:spcBef>
                <a:spcPts val="0"/>
              </a:spcBef>
              <a:spcAft>
                <a:spcPts val="1200"/>
              </a:spcAft>
            </a:pPr>
            <a:r>
              <a:rPr lang="el-GR" sz="1800" b="0" i="0" u="none" strike="noStrike" dirty="0">
                <a:solidFill>
                  <a:srgbClr val="000000"/>
                </a:solidFill>
                <a:effectLst/>
                <a:latin typeface="Arial" panose="020B0604020202020204" pitchFamily="34" charset="0"/>
              </a:rPr>
              <a:t>Επιλέγουμε με μεγάλη προσοχή τους Κωδικούς Αριθμούς Δραστηριότητάς μας</a:t>
            </a:r>
            <a:endParaRPr lang="el-GR" dirty="0">
              <a:effectLst/>
            </a:endParaRPr>
          </a:p>
          <a:p>
            <a:pPr rtl="0">
              <a:spcBef>
                <a:spcPts val="0"/>
              </a:spcBef>
              <a:spcAft>
                <a:spcPts val="1200"/>
              </a:spcAft>
            </a:pPr>
            <a:r>
              <a:rPr lang="el-GR" sz="1800" b="0" i="0" u="none" strike="noStrike" dirty="0">
                <a:solidFill>
                  <a:srgbClr val="000000"/>
                </a:solidFill>
                <a:effectLst/>
                <a:latin typeface="Arial" panose="020B0604020202020204" pitchFamily="34" charset="0"/>
              </a:rPr>
              <a:t>Μελετάμε σε βάθος, και με τη βοήθεια ειδικών, τις φορολογικές υποχρεώσεις και τα ενδεχόμενα προνόμια της επιχείρησής μας.</a:t>
            </a:r>
            <a:endParaRPr lang="el-GR" dirty="0">
              <a:effectLst/>
            </a:endParaRPr>
          </a:p>
          <a:p>
            <a:pPr rtl="0">
              <a:spcBef>
                <a:spcPts val="0"/>
              </a:spcBef>
              <a:spcAft>
                <a:spcPts val="1200"/>
              </a:spcAft>
            </a:pPr>
            <a:r>
              <a:rPr lang="el-GR" sz="1800" b="0" i="0" u="none" strike="noStrike" dirty="0">
                <a:solidFill>
                  <a:srgbClr val="000000"/>
                </a:solidFill>
                <a:effectLst/>
                <a:latin typeface="Arial" panose="020B0604020202020204" pitchFamily="34" charset="0"/>
              </a:rPr>
              <a:t>Οι νομικές και φορολογικές υποχρεώσεις είναι θέματα για το οποία συμβουλευόμαστε ειδικούς επαγγελματίες των κλάδων, ωστόσο κι εμείς ως επιχειρηματίες οφείλουμε να μπορούμε να παρακολουθήσουμε, μέσα από αντίστοιχες εκπαιδεύσεις.</a:t>
            </a:r>
            <a:endParaRPr lang="el-GR" dirty="0">
              <a:effectLst/>
            </a:endParaRPr>
          </a:p>
          <a:p>
            <a:endParaRPr lang="el-GR" dirty="0"/>
          </a:p>
        </p:txBody>
      </p:sp>
    </p:spTree>
    <p:extLst>
      <p:ext uri="{BB962C8B-B14F-4D97-AF65-F5344CB8AC3E}">
        <p14:creationId xmlns:p14="http://schemas.microsoft.com/office/powerpoint/2010/main" val="209098669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2FA6832-A86B-2314-B2D3-23FFA423C8D1}"/>
              </a:ext>
            </a:extLst>
          </p:cNvPr>
          <p:cNvSpPr>
            <a:spLocks noGrp="1"/>
          </p:cNvSpPr>
          <p:nvPr>
            <p:ph type="title"/>
          </p:nvPr>
        </p:nvSpPr>
        <p:spPr>
          <a:xfrm>
            <a:off x="2504148" y="3216389"/>
            <a:ext cx="8911687" cy="1280890"/>
          </a:xfrm>
        </p:spPr>
        <p:txBody>
          <a:bodyPr/>
          <a:lstStyle/>
          <a:p>
            <a:r>
              <a:rPr lang="el-GR" sz="3600" b="1">
                <a:solidFill>
                  <a:schemeClr val="dk1"/>
                </a:solidFill>
                <a:latin typeface="Arial"/>
                <a:ea typeface="Arial"/>
                <a:cs typeface="Arial"/>
                <a:sym typeface="Arial"/>
              </a:rPr>
              <a:t>Ευχαριστούμε για την προσοχή σας!</a:t>
            </a:r>
            <a:br>
              <a:rPr lang="el-GR" sz="3600" b="1">
                <a:solidFill>
                  <a:schemeClr val="dk1"/>
                </a:solidFill>
                <a:latin typeface="Arial"/>
                <a:ea typeface="Arial"/>
                <a:cs typeface="Arial"/>
                <a:sym typeface="Arial"/>
              </a:rPr>
            </a:br>
            <a:endParaRPr lang="el-GR"/>
          </a:p>
        </p:txBody>
      </p:sp>
    </p:spTree>
    <p:extLst>
      <p:ext uri="{BB962C8B-B14F-4D97-AF65-F5344CB8AC3E}">
        <p14:creationId xmlns:p14="http://schemas.microsoft.com/office/powerpoint/2010/main" val="29731722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00BCFD2-BB92-1DEB-C61D-4B619775BA9B}"/>
              </a:ext>
            </a:extLst>
          </p:cNvPr>
          <p:cNvSpPr>
            <a:spLocks noGrp="1"/>
          </p:cNvSpPr>
          <p:nvPr>
            <p:ph type="title"/>
          </p:nvPr>
        </p:nvSpPr>
        <p:spPr/>
        <p:txBody>
          <a:bodyPr/>
          <a:lstStyle/>
          <a:p>
            <a:r>
              <a:rPr lang="en" sz="3000" b="1" dirty="0"/>
              <a:t>Οι προϋποθέσεις στο ευρωπαϊκό θεσμικό πλαίσιο </a:t>
            </a:r>
            <a:endParaRPr lang="el-GR" sz="3000" b="1" dirty="0"/>
          </a:p>
        </p:txBody>
      </p:sp>
      <p:sp>
        <p:nvSpPr>
          <p:cNvPr id="3" name="Θέση περιεχομένου 2">
            <a:extLst>
              <a:ext uri="{FF2B5EF4-FFF2-40B4-BE49-F238E27FC236}">
                <a16:creationId xmlns:a16="http://schemas.microsoft.com/office/drawing/2014/main" id="{DC5315B8-AD08-D844-A00B-0B4C71DAA0B5}"/>
              </a:ext>
            </a:extLst>
          </p:cNvPr>
          <p:cNvSpPr>
            <a:spLocks noGrp="1"/>
          </p:cNvSpPr>
          <p:nvPr>
            <p:ph idx="1"/>
          </p:nvPr>
        </p:nvSpPr>
        <p:spPr>
          <a:xfrm>
            <a:off x="2695744" y="1760738"/>
            <a:ext cx="8915400" cy="3777622"/>
          </a:xfrm>
        </p:spPr>
        <p:txBody>
          <a:bodyPr/>
          <a:lstStyle/>
          <a:p>
            <a:pPr>
              <a:lnSpc>
                <a:spcPct val="150000"/>
              </a:lnSpc>
            </a:pPr>
            <a:r>
              <a:rPr lang="el-GR" b="1"/>
              <a:t>Κοινωνικός σκοπός: </a:t>
            </a:r>
            <a:r>
              <a:rPr lang="el-GR"/>
              <a:t>Ο επιδιωκόμενος στόχος είναι σκόπιμα κοινωνικός και αναφέρεται ρητά ως τέτοιος στο καταστατικό (και σε άλλα έγγραφα).</a:t>
            </a:r>
          </a:p>
          <a:p>
            <a:pPr>
              <a:lnSpc>
                <a:spcPct val="150000"/>
              </a:lnSpc>
            </a:pPr>
            <a:r>
              <a:rPr lang="el-GR" b="1"/>
              <a:t>Οικονομική διάσταση</a:t>
            </a:r>
            <a:r>
              <a:rPr lang="el-GR"/>
              <a:t>: H παραγωγή αγαθών και υπηρεσιών οφείλει να είναι συνεχής και σταθερή, ώστε η επιχείρηση να μην εξαρτάται αποκλειστικά από εθελοντική εργασία ή πόρους που δεν προέρχονται από εμπορική δραστηριότητα.</a:t>
            </a:r>
          </a:p>
          <a:p>
            <a:pPr>
              <a:lnSpc>
                <a:spcPct val="150000"/>
              </a:lnSpc>
            </a:pPr>
            <a:r>
              <a:rPr lang="el-GR" b="1"/>
              <a:t>Συμπεριληπτική διακυβέρνηση</a:t>
            </a:r>
            <a:r>
              <a:rPr lang="el-GR"/>
              <a:t>: Τα συμφέροντα όλων των μερών οφείλουν εκπροσωπούνται κατά τη λήψη αποφάσεων, ώστε ο κοινωνικός σκοπός της επιχείρησης πρέπει να διατηρηθεί, ανεξάρτητα από την κατανομή των κερδών.</a:t>
            </a:r>
          </a:p>
          <a:p>
            <a:endParaRPr lang="el-GR"/>
          </a:p>
        </p:txBody>
      </p:sp>
    </p:spTree>
    <p:extLst>
      <p:ext uri="{BB962C8B-B14F-4D97-AF65-F5344CB8AC3E}">
        <p14:creationId xmlns:p14="http://schemas.microsoft.com/office/powerpoint/2010/main" val="4117430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4E4AE035-9210-4331-99A2-89529F50EA96}"/>
              </a:ext>
            </a:extLst>
          </p:cNvPr>
          <p:cNvSpPr>
            <a:spLocks noGrp="1"/>
          </p:cNvSpPr>
          <p:nvPr>
            <p:ph type="title"/>
          </p:nvPr>
        </p:nvSpPr>
        <p:spPr/>
        <p:txBody>
          <a:bodyPr/>
          <a:lstStyle/>
          <a:p>
            <a:r>
              <a:rPr lang="en" sz="3000" b="1"/>
              <a:t>Το πρόσφατα θεσμισμένο ελληνικό πλαίσιο</a:t>
            </a:r>
            <a:endParaRPr lang="el-GR" sz="3000" b="1"/>
          </a:p>
        </p:txBody>
      </p:sp>
      <p:sp>
        <p:nvSpPr>
          <p:cNvPr id="3" name="Θέση περιεχομένου 2">
            <a:extLst>
              <a:ext uri="{FF2B5EF4-FFF2-40B4-BE49-F238E27FC236}">
                <a16:creationId xmlns:a16="http://schemas.microsoft.com/office/drawing/2014/main" id="{E7501FC2-558E-D82B-C19A-2144A1C15B7F}"/>
              </a:ext>
            </a:extLst>
          </p:cNvPr>
          <p:cNvSpPr>
            <a:spLocks noGrp="1"/>
          </p:cNvSpPr>
          <p:nvPr>
            <p:ph idx="1"/>
          </p:nvPr>
        </p:nvSpPr>
        <p:spPr>
          <a:xfrm>
            <a:off x="2592925" y="1725227"/>
            <a:ext cx="8915400" cy="4248912"/>
          </a:xfrm>
        </p:spPr>
        <p:txBody>
          <a:bodyPr>
            <a:normAutofit lnSpcReduction="10000"/>
          </a:bodyPr>
          <a:lstStyle/>
          <a:p>
            <a:pPr marL="0" indent="0">
              <a:lnSpc>
                <a:spcPct val="150000"/>
              </a:lnSpc>
              <a:buNone/>
            </a:pPr>
            <a:r>
              <a:rPr lang="el-GR" dirty="0"/>
              <a:t>Ο νόμος 4430 του 2016 για την κοινωνική επιχειρηματικότητα στη χώρα επιδιώκει:</a:t>
            </a:r>
          </a:p>
          <a:p>
            <a:pPr>
              <a:lnSpc>
                <a:spcPct val="150000"/>
              </a:lnSpc>
              <a:buFont typeface="+mj-lt"/>
              <a:buAutoNum type="arabicPeriod"/>
            </a:pPr>
            <a:r>
              <a:rPr lang="el-GR" dirty="0"/>
              <a:t>να αποσαφηνίσει το εννοιολογικό και θεσμικό πλαίσιο της κοινωνικής επιχειρηματικότητας, </a:t>
            </a:r>
          </a:p>
          <a:p>
            <a:pPr>
              <a:lnSpc>
                <a:spcPct val="150000"/>
              </a:lnSpc>
              <a:buFont typeface="+mj-lt"/>
              <a:buAutoNum type="arabicPeriod"/>
            </a:pPr>
            <a:r>
              <a:rPr lang="el-GR" dirty="0"/>
              <a:t>να διευρύνει το πεδίο εφαρμογής της, πέραν του </a:t>
            </a:r>
            <a:r>
              <a:rPr lang="el-GR" dirty="0" err="1"/>
              <a:t>προνοιακού</a:t>
            </a:r>
            <a:r>
              <a:rPr lang="el-GR" dirty="0"/>
              <a:t> και ενταξιακού χαρακτήρα σε όλο το φάσμα της οικονομικής δραστηριότητας, </a:t>
            </a:r>
          </a:p>
          <a:p>
            <a:pPr>
              <a:lnSpc>
                <a:spcPct val="150000"/>
              </a:lnSpc>
              <a:buFont typeface="+mj-lt"/>
              <a:buAutoNum type="arabicPeriod"/>
            </a:pPr>
            <a:r>
              <a:rPr lang="el-GR" dirty="0"/>
              <a:t>να </a:t>
            </a:r>
            <a:r>
              <a:rPr lang="el-GR" dirty="0" err="1"/>
              <a:t>αποταυτίσει</a:t>
            </a:r>
            <a:r>
              <a:rPr lang="el-GR" dirty="0"/>
              <a:t> την κοινωνική επιχειρηματικότητα από το νομικό σχήμα της Κοινωνικής Συνεταιριστικής Επιχείρησης και να το ανοίξει σε όλες τις νομικές μορφές</a:t>
            </a:r>
          </a:p>
          <a:p>
            <a:pPr>
              <a:lnSpc>
                <a:spcPct val="150000"/>
              </a:lnSpc>
              <a:buFont typeface="+mj-lt"/>
              <a:buAutoNum type="arabicPeriod"/>
            </a:pPr>
            <a:r>
              <a:rPr lang="el-GR" dirty="0"/>
              <a:t>να δημιουργήσει τα κίνητρα για τη δικτύωση των εγχειρημάτων.</a:t>
            </a:r>
          </a:p>
          <a:p>
            <a:endParaRPr lang="el-GR" dirty="0"/>
          </a:p>
        </p:txBody>
      </p:sp>
    </p:spTree>
    <p:extLst>
      <p:ext uri="{BB962C8B-B14F-4D97-AF65-F5344CB8AC3E}">
        <p14:creationId xmlns:p14="http://schemas.microsoft.com/office/powerpoint/2010/main" val="22930647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ADD295-5E6A-2A03-C8E6-0FE553D9E213}"/>
              </a:ext>
            </a:extLst>
          </p:cNvPr>
          <p:cNvSpPr>
            <a:spLocks noGrp="1"/>
          </p:cNvSpPr>
          <p:nvPr>
            <p:ph type="title"/>
          </p:nvPr>
        </p:nvSpPr>
        <p:spPr/>
        <p:txBody>
          <a:bodyPr/>
          <a:lstStyle/>
          <a:p>
            <a:r>
              <a:rPr lang="en" sz="3000" b="1" dirty="0"/>
              <a:t>Οι 4 προϋποθέσεις στο ελληνικό θεσμικό πλαίσιο </a:t>
            </a:r>
            <a:r>
              <a:rPr lang="el-GR" sz="3000" b="1" dirty="0"/>
              <a:t>(1/2)</a:t>
            </a:r>
          </a:p>
        </p:txBody>
      </p:sp>
      <p:sp>
        <p:nvSpPr>
          <p:cNvPr id="3" name="Θέση περιεχομένου 2">
            <a:extLst>
              <a:ext uri="{FF2B5EF4-FFF2-40B4-BE49-F238E27FC236}">
                <a16:creationId xmlns:a16="http://schemas.microsoft.com/office/drawing/2014/main" id="{6352A742-AD57-506B-1D2A-DC53BD087E6C}"/>
              </a:ext>
            </a:extLst>
          </p:cNvPr>
          <p:cNvSpPr>
            <a:spLocks noGrp="1"/>
          </p:cNvSpPr>
          <p:nvPr>
            <p:ph idx="1"/>
          </p:nvPr>
        </p:nvSpPr>
        <p:spPr>
          <a:xfrm>
            <a:off x="2592925" y="1905000"/>
            <a:ext cx="8915400" cy="4431792"/>
          </a:xfrm>
        </p:spPr>
        <p:txBody>
          <a:bodyPr>
            <a:normAutofit/>
          </a:bodyPr>
          <a:lstStyle/>
          <a:p>
            <a:pPr marL="0" indent="0">
              <a:lnSpc>
                <a:spcPct val="150000"/>
              </a:lnSpc>
              <a:buNone/>
            </a:pPr>
            <a:r>
              <a:rPr lang="el-GR"/>
              <a:t>Όλες οι νομικές μορφές μπορεί να αφορούν τις κοινωνικές επιχειρήσεις, αρκεί να έχουν:</a:t>
            </a:r>
          </a:p>
          <a:p>
            <a:pPr>
              <a:lnSpc>
                <a:spcPct val="150000"/>
              </a:lnSpc>
            </a:pPr>
            <a:r>
              <a:rPr lang="el-GR" b="1"/>
              <a:t>Κοινωνικό σκοπό: </a:t>
            </a:r>
            <a:r>
              <a:rPr lang="el-GR"/>
              <a:t>Ο επιδιωκόμενος στόχος είναι σκόπιμα κοινωνικός και αναφέρεται ρητά ως τέτοιος στο καταστατικό (και σε άλλα έγγραφα), είτε αφορά στην υποστήριξη ατόμων σε ευάλωτες καταστάσεις και τη συμβολή στον αγώνα κατά των αποκλεισμών και των ανισοτήτων είτε προωθεί τη βιώσιμη ανάπτυξη.</a:t>
            </a:r>
          </a:p>
          <a:p>
            <a:pPr>
              <a:lnSpc>
                <a:spcPct val="150000"/>
              </a:lnSpc>
            </a:pPr>
            <a:r>
              <a:rPr lang="el-GR" b="1"/>
              <a:t>Οικονομική διάσταση</a:t>
            </a:r>
            <a:r>
              <a:rPr lang="el-GR"/>
              <a:t>: H παραγωγή αγαθών και υπηρεσιών οφείλει να είναι συνεχής και σταθερή, ώστε η επιχείρηση να μην εξαρτάται αποκλειστικά από δημόσιους πόρους. </a:t>
            </a:r>
          </a:p>
          <a:p>
            <a:endParaRPr lang="el-GR"/>
          </a:p>
        </p:txBody>
      </p:sp>
    </p:spTree>
    <p:extLst>
      <p:ext uri="{BB962C8B-B14F-4D97-AF65-F5344CB8AC3E}">
        <p14:creationId xmlns:p14="http://schemas.microsoft.com/office/powerpoint/2010/main" val="36836728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FF00268-C9D2-C263-8F34-1B827BC211A4}"/>
              </a:ext>
            </a:extLst>
          </p:cNvPr>
          <p:cNvSpPr>
            <a:spLocks noGrp="1"/>
          </p:cNvSpPr>
          <p:nvPr>
            <p:ph type="title"/>
          </p:nvPr>
        </p:nvSpPr>
        <p:spPr/>
        <p:txBody>
          <a:bodyPr/>
          <a:lstStyle/>
          <a:p>
            <a:r>
              <a:rPr lang="en" sz="3000" b="1" dirty="0"/>
              <a:t>Οι 4 προϋποθέσεις στο ελληνικό θεσμικό πλαίσιο </a:t>
            </a:r>
            <a:r>
              <a:rPr lang="el-GR" sz="3000" b="1" dirty="0"/>
              <a:t>(2/2)</a:t>
            </a:r>
          </a:p>
        </p:txBody>
      </p:sp>
      <p:sp>
        <p:nvSpPr>
          <p:cNvPr id="3" name="Θέση περιεχομένου 2">
            <a:extLst>
              <a:ext uri="{FF2B5EF4-FFF2-40B4-BE49-F238E27FC236}">
                <a16:creationId xmlns:a16="http://schemas.microsoft.com/office/drawing/2014/main" id="{28896F95-C26C-D5F3-B777-EBFD0AA56023}"/>
              </a:ext>
            </a:extLst>
          </p:cNvPr>
          <p:cNvSpPr>
            <a:spLocks noGrp="1"/>
          </p:cNvSpPr>
          <p:nvPr>
            <p:ph idx="1"/>
          </p:nvPr>
        </p:nvSpPr>
        <p:spPr/>
        <p:txBody>
          <a:bodyPr/>
          <a:lstStyle/>
          <a:p>
            <a:pPr>
              <a:lnSpc>
                <a:spcPct val="150000"/>
              </a:lnSpc>
            </a:pPr>
            <a:r>
              <a:rPr lang="el-GR" b="1"/>
              <a:t>Περιορισμούς στη διανομή κερδών</a:t>
            </a:r>
            <a:r>
              <a:rPr lang="el-GR"/>
              <a:t>: το μεγαλύτερο μέρος (60 %) των κερδών πρέπει να χρησιμοποιηθεί για τη διατήρηση και την ανάπτυξη των δραστηριοτήτων της επιχείρησης και δε διαμοιράζεται στους μετόχους εν </a:t>
            </a:r>
            <a:r>
              <a:rPr lang="el-GR" err="1"/>
              <a:t>είδει</a:t>
            </a:r>
            <a:r>
              <a:rPr lang="el-GR"/>
              <a:t> μερίσματος.</a:t>
            </a:r>
          </a:p>
          <a:p>
            <a:pPr>
              <a:lnSpc>
                <a:spcPct val="150000"/>
              </a:lnSpc>
            </a:pPr>
            <a:r>
              <a:rPr lang="el-GR" b="1"/>
              <a:t>Συμπεριληπτική διακυβέρνηση</a:t>
            </a:r>
            <a:r>
              <a:rPr lang="el-GR"/>
              <a:t>: Η διακυβέρνηση έχει σαν αρχή την ενημέρωση και τη συμμετοχή των συνεργατών, των εργαζομένων και των ενδιαφερομένων στα αποτελέσματα και τις διαδικασίες λήψης αποφάσεων της επιχείρησης.</a:t>
            </a:r>
          </a:p>
          <a:p>
            <a:pPr>
              <a:lnSpc>
                <a:spcPct val="150000"/>
              </a:lnSpc>
            </a:pPr>
            <a:r>
              <a:rPr lang="el-GR"/>
              <a:t>*σωρευτικά και τα 4 κριτήρια</a:t>
            </a:r>
          </a:p>
          <a:p>
            <a:endParaRPr lang="el-GR"/>
          </a:p>
        </p:txBody>
      </p:sp>
    </p:spTree>
    <p:extLst>
      <p:ext uri="{BB962C8B-B14F-4D97-AF65-F5344CB8AC3E}">
        <p14:creationId xmlns:p14="http://schemas.microsoft.com/office/powerpoint/2010/main" val="23404911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B0B4B8DF-3019-5D11-FC5D-6057D36E32C9}"/>
              </a:ext>
            </a:extLst>
          </p:cNvPr>
          <p:cNvSpPr>
            <a:spLocks noGrp="1"/>
          </p:cNvSpPr>
          <p:nvPr>
            <p:ph type="title"/>
          </p:nvPr>
        </p:nvSpPr>
        <p:spPr/>
        <p:txBody>
          <a:bodyPr/>
          <a:lstStyle/>
          <a:p>
            <a:r>
              <a:rPr lang="en" sz="3000" b="1"/>
              <a:t>Επιλογή νομικής μορφής</a:t>
            </a:r>
            <a:endParaRPr lang="el-GR" sz="3000" b="1"/>
          </a:p>
        </p:txBody>
      </p:sp>
      <p:sp>
        <p:nvSpPr>
          <p:cNvPr id="3" name="Θέση περιεχομένου 2">
            <a:extLst>
              <a:ext uri="{FF2B5EF4-FFF2-40B4-BE49-F238E27FC236}">
                <a16:creationId xmlns:a16="http://schemas.microsoft.com/office/drawing/2014/main" id="{450B1F06-C907-C095-11EC-6327D35F4216}"/>
              </a:ext>
            </a:extLst>
          </p:cNvPr>
          <p:cNvSpPr>
            <a:spLocks noGrp="1"/>
          </p:cNvSpPr>
          <p:nvPr>
            <p:ph idx="1"/>
          </p:nvPr>
        </p:nvSpPr>
        <p:spPr>
          <a:xfrm>
            <a:off x="2589212" y="1421345"/>
            <a:ext cx="8915400" cy="5017008"/>
          </a:xfrm>
        </p:spPr>
        <p:txBody>
          <a:bodyPr>
            <a:normAutofit fontScale="85000" lnSpcReduction="10000"/>
          </a:bodyPr>
          <a:lstStyle/>
          <a:p>
            <a:pPr marL="0" indent="0">
              <a:lnSpc>
                <a:spcPct val="150000"/>
              </a:lnSpc>
              <a:buNone/>
            </a:pPr>
            <a:r>
              <a:rPr lang="el-GR" dirty="0"/>
              <a:t>Συνήθης τρόπος διάκρισης των επιμέρους νομικών μορφών είναι αυτή που εδράζεται στο σκοπό, το ιδιοκτησιακό καθεστώς και το μέγεθος της επιχείρησης κι επομένως στα δικαιώματα και υποχρεώσεις που δημιουργεί στους συμμετέχοντες. Μπορούμε, λοιπόν, να διακρίνουμε τέσσερις μεγάλες κατηγορίες:</a:t>
            </a:r>
          </a:p>
          <a:p>
            <a:pPr>
              <a:lnSpc>
                <a:spcPct val="150000"/>
              </a:lnSpc>
              <a:buFont typeface="+mj-lt"/>
              <a:buAutoNum type="arabicPeriod"/>
            </a:pPr>
            <a:r>
              <a:rPr lang="el-GR" dirty="0"/>
              <a:t>Κεφαλαιουχικές εταιρείες (έχουν ελάχιστο όριο αρχικού κεφαλαίου και είναι οι Ιδιωτικές Κεφαλαιουχικές Εταιρίες (ΙΚΕ), οι Εταιρίες Περιορισμένης Ευθύνης (ΕΠΕ), και οι Ανώνυμες Εταιρίες (ΑΕ))</a:t>
            </a:r>
          </a:p>
          <a:p>
            <a:pPr>
              <a:lnSpc>
                <a:spcPct val="150000"/>
              </a:lnSpc>
              <a:buFont typeface="+mj-lt"/>
              <a:buAutoNum type="arabicPeriod"/>
            </a:pPr>
            <a:r>
              <a:rPr lang="el-GR" dirty="0"/>
              <a:t>Προσωπικές εταιρείες (κανένα όριο αρχικού κεφαλαίου και είναι οι Ομόρρυθμες Εταιρίες (ΟΕ), οι Ετερόρρυθμες Εταιρίες (ΕΕ), και η ατομική επιχείρηση)</a:t>
            </a:r>
          </a:p>
          <a:p>
            <a:pPr>
              <a:lnSpc>
                <a:spcPct val="150000"/>
              </a:lnSpc>
              <a:buFont typeface="+mj-lt"/>
              <a:buAutoNum type="arabicPeriod"/>
            </a:pPr>
            <a:r>
              <a:rPr lang="el-GR" dirty="0"/>
              <a:t>Συνεταιρισμοί (πολυμελείς οργανισμοί, και είναι οι αστικοί και αγροτικοί συνεταιρισμοί, οι Κοινωνικοί Συνεταιρισμοί Περιορισμένης Ευθύνης (ΚΟΙΣΠΕ), οι Κοινωνικές Συνεταιριστικές  Επιχειρήσεις (ΚΟΙΝΣΕΠ), ο Συνεταιρισμός Εργαζομένων)</a:t>
            </a:r>
          </a:p>
          <a:p>
            <a:pPr>
              <a:lnSpc>
                <a:spcPct val="150000"/>
              </a:lnSpc>
              <a:buFont typeface="+mj-lt"/>
              <a:buAutoNum type="arabicPeriod"/>
            </a:pPr>
            <a:r>
              <a:rPr lang="el-GR" dirty="0"/>
              <a:t>Αστικές εταιρείες (μη εμπορικές δραστηριότητες που είναι οι Αστικές Μη </a:t>
            </a:r>
            <a:r>
              <a:rPr lang="el-GR"/>
              <a:t>Κερδοσκοπικές Εταιρίες (ΑΜΚΕ), και τα </a:t>
            </a:r>
            <a:r>
              <a:rPr lang="el-GR" dirty="0"/>
              <a:t>σωματεία)</a:t>
            </a:r>
          </a:p>
          <a:p>
            <a:endParaRPr lang="el-GR" dirty="0"/>
          </a:p>
        </p:txBody>
      </p:sp>
    </p:spTree>
    <p:extLst>
      <p:ext uri="{BB962C8B-B14F-4D97-AF65-F5344CB8AC3E}">
        <p14:creationId xmlns:p14="http://schemas.microsoft.com/office/powerpoint/2010/main" val="21775526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BEC9F9-AE46-5F4F-51F9-C91F4763DF34}"/>
              </a:ext>
            </a:extLst>
          </p:cNvPr>
          <p:cNvSpPr>
            <a:spLocks noGrp="1"/>
          </p:cNvSpPr>
          <p:nvPr>
            <p:ph type="title"/>
          </p:nvPr>
        </p:nvSpPr>
        <p:spPr/>
        <p:txBody>
          <a:bodyPr/>
          <a:lstStyle/>
          <a:p>
            <a:r>
              <a:rPr lang="en" sz="3000" b="1"/>
              <a:t>Κριτήρια</a:t>
            </a:r>
            <a:r>
              <a:rPr lang="en" sz="3600" b="1"/>
              <a:t> </a:t>
            </a:r>
            <a:r>
              <a:rPr lang="en" sz="3000" b="1"/>
              <a:t>επιλογής</a:t>
            </a:r>
            <a:r>
              <a:rPr lang="en" sz="3600" b="1"/>
              <a:t> </a:t>
            </a:r>
            <a:r>
              <a:rPr lang="en" sz="3000" b="1"/>
              <a:t>νομικής</a:t>
            </a:r>
            <a:r>
              <a:rPr lang="en" sz="3600" b="1"/>
              <a:t> </a:t>
            </a:r>
            <a:r>
              <a:rPr lang="en" sz="3000" b="1"/>
              <a:t>μορφής</a:t>
            </a:r>
            <a:endParaRPr lang="el-GR" sz="3000" b="1"/>
          </a:p>
        </p:txBody>
      </p:sp>
      <p:sp>
        <p:nvSpPr>
          <p:cNvPr id="3" name="Θέση περιεχομένου 2">
            <a:extLst>
              <a:ext uri="{FF2B5EF4-FFF2-40B4-BE49-F238E27FC236}">
                <a16:creationId xmlns:a16="http://schemas.microsoft.com/office/drawing/2014/main" id="{D6D5E34E-62C9-0760-F337-A973C5479AA8}"/>
              </a:ext>
            </a:extLst>
          </p:cNvPr>
          <p:cNvSpPr>
            <a:spLocks noGrp="1"/>
          </p:cNvSpPr>
          <p:nvPr>
            <p:ph idx="1"/>
          </p:nvPr>
        </p:nvSpPr>
        <p:spPr>
          <a:xfrm>
            <a:off x="2589212" y="1905000"/>
            <a:ext cx="8915400" cy="3777622"/>
          </a:xfrm>
        </p:spPr>
        <p:txBody>
          <a:bodyPr/>
          <a:lstStyle/>
          <a:p>
            <a:pPr>
              <a:lnSpc>
                <a:spcPct val="150000"/>
              </a:lnSpc>
            </a:pPr>
            <a:r>
              <a:rPr lang="el-GR" dirty="0"/>
              <a:t>Αριθμός ιδρυτών ( αν απαιτούνται τουλάχιστον δύο ή αρκεί και ένας)</a:t>
            </a:r>
          </a:p>
          <a:p>
            <a:pPr>
              <a:lnSpc>
                <a:spcPct val="150000"/>
              </a:lnSpc>
            </a:pPr>
            <a:r>
              <a:rPr lang="el-GR" dirty="0"/>
              <a:t>Κεφάλαιο ίδρυσης (απαιτείται ή όχι και ποιο το ποσό)</a:t>
            </a:r>
          </a:p>
          <a:p>
            <a:pPr>
              <a:lnSpc>
                <a:spcPct val="150000"/>
              </a:lnSpc>
            </a:pPr>
            <a:r>
              <a:rPr lang="el-GR" dirty="0"/>
              <a:t>Ετήσια φορολογικά (διατήρηση μερίδας στο ΓΕΜΗ, φορολογικός συντελεστής, και άλλα)</a:t>
            </a:r>
          </a:p>
          <a:p>
            <a:pPr>
              <a:lnSpc>
                <a:spcPct val="150000"/>
              </a:lnSpc>
            </a:pPr>
            <a:r>
              <a:rPr lang="el-GR" dirty="0"/>
              <a:t>Ασφαλιστικά έξοδα (υποχρεωτική ασφάλιση εταίρων)</a:t>
            </a:r>
          </a:p>
          <a:p>
            <a:pPr>
              <a:lnSpc>
                <a:spcPct val="150000"/>
              </a:lnSpc>
            </a:pPr>
            <a:r>
              <a:rPr lang="el-GR" dirty="0"/>
              <a:t>Ευθύνη εταίρων (με ατομική περιουσία ή όχι, προσοχή στα χρέη στο δημόσιο)</a:t>
            </a:r>
          </a:p>
          <a:p>
            <a:pPr>
              <a:lnSpc>
                <a:spcPct val="150000"/>
              </a:lnSpc>
            </a:pPr>
            <a:r>
              <a:rPr lang="el-GR" dirty="0"/>
              <a:t>Επιχειρηματικό μοντέλο (</a:t>
            </a:r>
            <a:r>
              <a:rPr lang="el-GR" dirty="0" err="1"/>
              <a:t>revenues</a:t>
            </a:r>
            <a:r>
              <a:rPr lang="el-GR" dirty="0"/>
              <a:t>)</a:t>
            </a:r>
          </a:p>
          <a:p>
            <a:endParaRPr lang="el-GR" dirty="0"/>
          </a:p>
        </p:txBody>
      </p:sp>
    </p:spTree>
    <p:extLst>
      <p:ext uri="{BB962C8B-B14F-4D97-AF65-F5344CB8AC3E}">
        <p14:creationId xmlns:p14="http://schemas.microsoft.com/office/powerpoint/2010/main" val="896234251"/>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2021</TotalTime>
  <Words>2968</Words>
  <Application>Microsoft Office PowerPoint</Application>
  <PresentationFormat>Ευρεία οθόνη</PresentationFormat>
  <Paragraphs>143</Paragraphs>
  <Slides>31</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31</vt:i4>
      </vt:variant>
    </vt:vector>
  </HeadingPairs>
  <TitlesOfParts>
    <vt:vector size="35" baseType="lpstr">
      <vt:lpstr>Arial</vt:lpstr>
      <vt:lpstr>Calibri</vt:lpstr>
      <vt:lpstr>Wingdings 3</vt:lpstr>
      <vt:lpstr>Wisp</vt:lpstr>
      <vt:lpstr>Ενότητα 6 Θεσμικό πλαίσιο κοινωνικής επιχειρηματικότητας</vt:lpstr>
      <vt:lpstr>Περιεχόμενα</vt:lpstr>
      <vt:lpstr>Η “κοινωνική επιχείρηση”</vt:lpstr>
      <vt:lpstr>Οι προϋποθέσεις στο ευρωπαϊκό θεσμικό πλαίσιο </vt:lpstr>
      <vt:lpstr>Το πρόσφατα θεσμισμένο ελληνικό πλαίσιο</vt:lpstr>
      <vt:lpstr>Οι 4 προϋποθέσεις στο ελληνικό θεσμικό πλαίσιο (1/2)</vt:lpstr>
      <vt:lpstr>Οι 4 προϋποθέσεις στο ελληνικό θεσμικό πλαίσιο (2/2)</vt:lpstr>
      <vt:lpstr>Επιλογή νομικής μορφής</vt:lpstr>
      <vt:lpstr>Κριτήρια επιλογής νομικής μορφής</vt:lpstr>
      <vt:lpstr>Ατομική επιχείρηση</vt:lpstr>
      <vt:lpstr>Ομόρρυθμη Εταιρεία (ΟΕ)</vt:lpstr>
      <vt:lpstr>ΙΚΕ (Ιδιωτική Κεφαλαιουχική Εταιρεία)​</vt:lpstr>
      <vt:lpstr>Κοινωνική Συνεταιριστική Επιχείρηση (ΚοινΣΕπ)</vt:lpstr>
      <vt:lpstr>Aστική Εταιρεία</vt:lpstr>
      <vt:lpstr>Εντοπισμός Κωδικού Αριθμού Δραστηριότητας (ΚΑΔ) </vt:lpstr>
      <vt:lpstr>Άδεια Ασκήσεως Επαγγέλματος </vt:lpstr>
      <vt:lpstr>Ειδική Άδεια Λειτουργίας</vt:lpstr>
      <vt:lpstr>Φορολογίας Εισοδήματος και υποβολή δηλώσεων</vt:lpstr>
      <vt:lpstr>Υπολογισμός και καταβολή του φόρου</vt:lpstr>
      <vt:lpstr>Πληρωμή ετήσιου Τέλους Επιτηδεύματος</vt:lpstr>
      <vt:lpstr>Φορολογικοί Συντελεστές Εταιρειών</vt:lpstr>
      <vt:lpstr>Βιβλία – Στοιχεία</vt:lpstr>
      <vt:lpstr>ΦΠΑ – Φόρος Προστιθέμενης Αξίας</vt:lpstr>
      <vt:lpstr>Πότε και πώς υποβάλλετε τη δήλωση ΦΠΑ</vt:lpstr>
      <vt:lpstr>Ο ΦΠΑ στο καθεστώς Μικρών Επιχειρήσεων​</vt:lpstr>
      <vt:lpstr>Πράξεις που απαλλάσσονται από τον ΦΠΑ</vt:lpstr>
      <vt:lpstr>Είναι σημαντικό να γνωρίζετε ότι (1/3)</vt:lpstr>
      <vt:lpstr>Είναι σημαντικό να γνωρίζετε ότι (2/3)</vt:lpstr>
      <vt:lpstr>Είναι σημαντικό να γνωρίζετε ότι (3/3)</vt:lpstr>
      <vt:lpstr>Κλείνοντας…</vt:lpstr>
      <vt:lpstr>Ευχαριστούμε για την προσοχή σας!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Οδηγιες προσβασιμοτητασ για εγγραφα word</dc:title>
  <dc:creator>Μηλιτσοπούλου Χρυσάνθη</dc:creator>
  <cp:lastModifiedBy>Niki Kouri</cp:lastModifiedBy>
  <cp:revision>445</cp:revision>
  <dcterms:created xsi:type="dcterms:W3CDTF">2021-05-10T06:08:03Z</dcterms:created>
  <dcterms:modified xsi:type="dcterms:W3CDTF">2023-07-18T09:01:37Z</dcterms:modified>
</cp:coreProperties>
</file>