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55" r:id="rId3"/>
    <p:sldId id="357" r:id="rId4"/>
    <p:sldId id="358" r:id="rId5"/>
    <p:sldId id="299" r:id="rId6"/>
    <p:sldId id="339" r:id="rId7"/>
    <p:sldId id="331" r:id="rId8"/>
    <p:sldId id="306" r:id="rId9"/>
    <p:sldId id="325" r:id="rId10"/>
    <p:sldId id="332" r:id="rId11"/>
    <p:sldId id="340" r:id="rId12"/>
    <p:sldId id="341" r:id="rId13"/>
    <p:sldId id="343" r:id="rId14"/>
    <p:sldId id="344" r:id="rId15"/>
    <p:sldId id="345" r:id="rId16"/>
    <p:sldId id="346" r:id="rId17"/>
    <p:sldId id="257" r:id="rId18"/>
    <p:sldId id="333" r:id="rId19"/>
    <p:sldId id="269" r:id="rId20"/>
    <p:sldId id="334" r:id="rId21"/>
    <p:sldId id="335" r:id="rId22"/>
    <p:sldId id="350" r:id="rId23"/>
    <p:sldId id="336" r:id="rId24"/>
    <p:sldId id="362" r:id="rId25"/>
    <p:sldId id="338" r:id="rId26"/>
    <p:sldId id="342" r:id="rId27"/>
    <p:sldId id="348" r:id="rId28"/>
    <p:sldId id="349" r:id="rId29"/>
    <p:sldId id="347" r:id="rId30"/>
    <p:sldId id="3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65" autoAdjust="0"/>
  </p:normalViewPr>
  <p:slideViewPr>
    <p:cSldViewPr snapToGrid="0">
      <p:cViewPr varScale="1">
        <p:scale>
          <a:sx n="73" d="100"/>
          <a:sy n="73" d="100"/>
        </p:scale>
        <p:origin x="998" y="67"/>
      </p:cViewPr>
      <p:guideLst/>
    </p:cSldViewPr>
  </p:slideViewPr>
  <p:outlineViewPr>
    <p:cViewPr>
      <p:scale>
        <a:sx n="33" d="100"/>
        <a:sy n="33" d="100"/>
      </p:scale>
      <p:origin x="0" y="-316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25147400053259"/>
          <c:y val="7.7562349787582571E-2"/>
          <c:w val="0.28749705199893494"/>
          <c:h val="0.69477572185842607"/>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F3FF-4447-A6EA-3A12108E44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3FF-4447-A6EA-3A12108E44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F3FF-4447-A6EA-3A12108E447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F3FF-4447-A6EA-3A12108E447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6-F3FF-4447-A6EA-3A12108E447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F3FF-4447-A6EA-3A12108E447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1-F3FF-4447-A6EA-3A12108E447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F3FF-4447-A6EA-3A12108E447B}"/>
              </c:ext>
            </c:extLst>
          </c:dPt>
          <c:dLbls>
            <c:dLbl>
              <c:idx val="0"/>
              <c:layout>
                <c:manualLayout>
                  <c:x val="5.0724637681159333E-2"/>
                  <c:y val="7.004741989705230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3FF-4447-A6EA-3A12108E447B}"/>
                </c:ext>
              </c:extLst>
            </c:dLbl>
            <c:dLbl>
              <c:idx val="1"/>
              <c:layout>
                <c:manualLayout>
                  <c:x val="5.7971014492753624E-2"/>
                  <c:y val="2.9186424957105147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3FF-4447-A6EA-3A12108E447B}"/>
                </c:ext>
              </c:extLst>
            </c:dLbl>
            <c:dLbl>
              <c:idx val="2"/>
              <c:layout>
                <c:manualLayout>
                  <c:x val="-3.6231884057971016E-2"/>
                  <c:y val="1.459321247855257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F3FF-4447-A6EA-3A12108E447B}"/>
                </c:ext>
              </c:extLst>
            </c:dLbl>
            <c:dLbl>
              <c:idx val="3"/>
              <c:layout>
                <c:manualLayout>
                  <c:x val="-2.6570048309178744E-2"/>
                  <c:y val="5.253556492278926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3FF-4447-A6EA-3A12108E447B}"/>
                </c:ext>
              </c:extLst>
            </c:dLbl>
            <c:dLbl>
              <c:idx val="4"/>
              <c:layout>
                <c:manualLayout>
                  <c:x val="6.0386473429952132E-3"/>
                  <c:y val="3.794235244423669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F3FF-4447-A6EA-3A12108E447B}"/>
                </c:ext>
              </c:extLst>
            </c:dLbl>
            <c:dLbl>
              <c:idx val="5"/>
              <c:layout>
                <c:manualLayout>
                  <c:x val="-6.5217391304347824E-2"/>
                  <c:y val="-2.62677824613946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F3FF-4447-A6EA-3A12108E447B}"/>
                </c:ext>
              </c:extLst>
            </c:dLbl>
            <c:dLbl>
              <c:idx val="6"/>
              <c:layout>
                <c:manualLayout>
                  <c:x val="-3.6231884057971015E-3"/>
                  <c:y val="-8.755927487131545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3FF-4447-A6EA-3A12108E447B}"/>
                </c:ext>
              </c:extLst>
            </c:dLbl>
            <c:dLbl>
              <c:idx val="7"/>
              <c:layout>
                <c:manualLayout>
                  <c:x val="4.710144927536223E-2"/>
                  <c:y val="-3.661241668654560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3FF-4447-A6EA-3A12108E447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Περιπετειώδεις εξερευνητές</c:v>
                </c:pt>
                <c:pt idx="1">
                  <c:v>Λάτρεις των αγορών</c:v>
                </c:pt>
                <c:pt idx="2">
                  <c:v>Επιχειρηματικοί χρήστες</c:v>
                </c:pt>
                <c:pt idx="3">
                  <c:v>Καχύποπτοι μαθητευόμενοι</c:v>
                </c:pt>
                <c:pt idx="4">
                  <c:v>Φοβισμένοι περιγηητές</c:v>
                </c:pt>
                <c:pt idx="5">
                  <c:v>Shopping avoiders</c:v>
                </c:pt>
                <c:pt idx="6">
                  <c:v>Τεχνολογικά άσχετοι</c:v>
                </c:pt>
                <c:pt idx="7">
                  <c:v>Αναζητές διασκέδασης</c:v>
                </c:pt>
              </c:strCache>
            </c:strRef>
          </c:cat>
          <c:val>
            <c:numRef>
              <c:f>Sheet1!$B$2:$B$9</c:f>
              <c:numCache>
                <c:formatCode>General</c:formatCode>
                <c:ptCount val="8"/>
                <c:pt idx="0">
                  <c:v>30</c:v>
                </c:pt>
                <c:pt idx="1">
                  <c:v>24</c:v>
                </c:pt>
                <c:pt idx="2">
                  <c:v>19</c:v>
                </c:pt>
                <c:pt idx="3">
                  <c:v>15</c:v>
                </c:pt>
                <c:pt idx="4">
                  <c:v>5</c:v>
                </c:pt>
                <c:pt idx="5">
                  <c:v>3</c:v>
                </c:pt>
                <c:pt idx="6">
                  <c:v>3</c:v>
                </c:pt>
                <c:pt idx="7">
                  <c:v>2</c:v>
                </c:pt>
              </c:numCache>
            </c:numRef>
          </c:val>
          <c:extLst>
            <c:ext xmlns:c16="http://schemas.microsoft.com/office/drawing/2014/chart" uri="{C3380CC4-5D6E-409C-BE32-E72D297353CC}">
              <c16:uniqueId val="{00000000-F3FF-4447-A6EA-3A12108E447B}"/>
            </c:ext>
          </c:extLst>
        </c:ser>
        <c:dLbls>
          <c:showLegendKey val="0"/>
          <c:showVal val="0"/>
          <c:showCatName val="1"/>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381DE4-B12F-44D0-83B6-6370C63512ED}" type="doc">
      <dgm:prSet loTypeId="urn:microsoft.com/office/officeart/2005/8/layout/vProcess5" loCatId="process" qsTypeId="urn:microsoft.com/office/officeart/2005/8/quickstyle/simple5" qsCatId="simple" csTypeId="urn:microsoft.com/office/officeart/2005/8/colors/colorful5" csCatId="colorful" phldr="1"/>
      <dgm:spPr/>
    </dgm:pt>
    <dgm:pt modelId="{406DAD52-8454-41C8-A1B9-60E38C1CCFEC}">
      <dgm:prSet phldrT="[Text]"/>
      <dgm:spPr/>
      <dgm:t>
        <a:bodyPr/>
        <a:lstStyle/>
        <a:p>
          <a:r>
            <a:rPr lang="el-GR" b="1" dirty="0"/>
            <a:t>Στάδιο αναγνώρισης προβλήματος/ανάγκης</a:t>
          </a:r>
          <a:endParaRPr lang="en-US" b="1" dirty="0"/>
        </a:p>
      </dgm:t>
    </dgm:pt>
    <dgm:pt modelId="{E9530731-CAD8-4F07-BC41-FE474D5D2FBA}" type="parTrans" cxnId="{63E00835-4303-4401-BD7B-D8DB2E50AC46}">
      <dgm:prSet/>
      <dgm:spPr/>
      <dgm:t>
        <a:bodyPr/>
        <a:lstStyle/>
        <a:p>
          <a:endParaRPr lang="en-US"/>
        </a:p>
      </dgm:t>
    </dgm:pt>
    <dgm:pt modelId="{47E482DA-D4FA-4607-A25E-70C936E2D252}" type="sibTrans" cxnId="{63E00835-4303-4401-BD7B-D8DB2E50AC46}">
      <dgm:prSet/>
      <dgm:spPr/>
      <dgm:t>
        <a:bodyPr/>
        <a:lstStyle/>
        <a:p>
          <a:endParaRPr lang="en-US" dirty="0"/>
        </a:p>
      </dgm:t>
    </dgm:pt>
    <dgm:pt modelId="{CE765F64-9DF4-48FD-8C9D-4D2495F3131F}">
      <dgm:prSet phldrT="[Text]"/>
      <dgm:spPr/>
      <dgm:t>
        <a:bodyPr/>
        <a:lstStyle/>
        <a:p>
          <a:r>
            <a:rPr lang="el-GR" b="1" dirty="0"/>
            <a:t>Στάδιο εξέτασης</a:t>
          </a:r>
          <a:endParaRPr lang="en-US" b="1" dirty="0"/>
        </a:p>
      </dgm:t>
    </dgm:pt>
    <dgm:pt modelId="{1E661614-F500-4136-909B-939E256FF6EB}" type="parTrans" cxnId="{1869FCA2-26C7-41C9-ACA4-D157526D4DCB}">
      <dgm:prSet/>
      <dgm:spPr/>
      <dgm:t>
        <a:bodyPr/>
        <a:lstStyle/>
        <a:p>
          <a:endParaRPr lang="en-US"/>
        </a:p>
      </dgm:t>
    </dgm:pt>
    <dgm:pt modelId="{DFBE0DF7-8532-416B-B425-F75C47F03D89}" type="sibTrans" cxnId="{1869FCA2-26C7-41C9-ACA4-D157526D4DCB}">
      <dgm:prSet/>
      <dgm:spPr/>
      <dgm:t>
        <a:bodyPr/>
        <a:lstStyle/>
        <a:p>
          <a:endParaRPr lang="en-US" dirty="0"/>
        </a:p>
      </dgm:t>
    </dgm:pt>
    <dgm:pt modelId="{BF7AF304-5B3D-4CB1-9D18-2975B044D771}">
      <dgm:prSet phldrT="[Text]"/>
      <dgm:spPr/>
      <dgm:t>
        <a:bodyPr/>
        <a:lstStyle/>
        <a:p>
          <a:r>
            <a:rPr lang="el-GR" b="1" dirty="0"/>
            <a:t>Στάδιο απόφασης</a:t>
          </a:r>
          <a:endParaRPr lang="en-US" b="1" dirty="0"/>
        </a:p>
      </dgm:t>
    </dgm:pt>
    <dgm:pt modelId="{34BE504E-5BA5-4A26-9ED4-CDED07207A64}" type="parTrans" cxnId="{527B7849-D31B-46FB-9633-99B6A5DD6216}">
      <dgm:prSet/>
      <dgm:spPr/>
      <dgm:t>
        <a:bodyPr/>
        <a:lstStyle/>
        <a:p>
          <a:endParaRPr lang="en-US"/>
        </a:p>
      </dgm:t>
    </dgm:pt>
    <dgm:pt modelId="{0CDBE338-B36B-40A3-8A90-20FC83B01382}" type="sibTrans" cxnId="{527B7849-D31B-46FB-9633-99B6A5DD6216}">
      <dgm:prSet/>
      <dgm:spPr/>
      <dgm:t>
        <a:bodyPr/>
        <a:lstStyle/>
        <a:p>
          <a:endParaRPr lang="en-US"/>
        </a:p>
      </dgm:t>
    </dgm:pt>
    <dgm:pt modelId="{C32B935D-8A17-4456-8353-5CA2FF18132B}" type="pres">
      <dgm:prSet presAssocID="{DA381DE4-B12F-44D0-83B6-6370C63512ED}" presName="outerComposite" presStyleCnt="0">
        <dgm:presLayoutVars>
          <dgm:chMax val="5"/>
          <dgm:dir/>
          <dgm:resizeHandles val="exact"/>
        </dgm:presLayoutVars>
      </dgm:prSet>
      <dgm:spPr/>
    </dgm:pt>
    <dgm:pt modelId="{7C2D3DBD-99F0-4B0B-9466-17852987A665}" type="pres">
      <dgm:prSet presAssocID="{DA381DE4-B12F-44D0-83B6-6370C63512ED}" presName="dummyMaxCanvas" presStyleCnt="0">
        <dgm:presLayoutVars/>
      </dgm:prSet>
      <dgm:spPr/>
    </dgm:pt>
    <dgm:pt modelId="{9CF64002-2AA9-4875-85EE-8656C7AC66BB}" type="pres">
      <dgm:prSet presAssocID="{DA381DE4-B12F-44D0-83B6-6370C63512ED}" presName="ThreeNodes_1" presStyleLbl="node1" presStyleIdx="0" presStyleCnt="3">
        <dgm:presLayoutVars>
          <dgm:bulletEnabled val="1"/>
        </dgm:presLayoutVars>
      </dgm:prSet>
      <dgm:spPr/>
    </dgm:pt>
    <dgm:pt modelId="{F270B813-356E-4952-BD43-DFC6A7B61392}" type="pres">
      <dgm:prSet presAssocID="{DA381DE4-B12F-44D0-83B6-6370C63512ED}" presName="ThreeNodes_2" presStyleLbl="node1" presStyleIdx="1" presStyleCnt="3">
        <dgm:presLayoutVars>
          <dgm:bulletEnabled val="1"/>
        </dgm:presLayoutVars>
      </dgm:prSet>
      <dgm:spPr/>
    </dgm:pt>
    <dgm:pt modelId="{3509E0F0-7146-4CD8-B04D-BA25E31362FA}" type="pres">
      <dgm:prSet presAssocID="{DA381DE4-B12F-44D0-83B6-6370C63512ED}" presName="ThreeNodes_3" presStyleLbl="node1" presStyleIdx="2" presStyleCnt="3">
        <dgm:presLayoutVars>
          <dgm:bulletEnabled val="1"/>
        </dgm:presLayoutVars>
      </dgm:prSet>
      <dgm:spPr/>
    </dgm:pt>
    <dgm:pt modelId="{40A773BE-FA01-48AB-9AFF-77DA5CED697F}" type="pres">
      <dgm:prSet presAssocID="{DA381DE4-B12F-44D0-83B6-6370C63512ED}" presName="ThreeConn_1-2" presStyleLbl="fgAccFollowNode1" presStyleIdx="0" presStyleCnt="2">
        <dgm:presLayoutVars>
          <dgm:bulletEnabled val="1"/>
        </dgm:presLayoutVars>
      </dgm:prSet>
      <dgm:spPr/>
    </dgm:pt>
    <dgm:pt modelId="{94393435-7923-47D4-859C-A8EB288B84BC}" type="pres">
      <dgm:prSet presAssocID="{DA381DE4-B12F-44D0-83B6-6370C63512ED}" presName="ThreeConn_2-3" presStyleLbl="fgAccFollowNode1" presStyleIdx="1" presStyleCnt="2">
        <dgm:presLayoutVars>
          <dgm:bulletEnabled val="1"/>
        </dgm:presLayoutVars>
      </dgm:prSet>
      <dgm:spPr/>
    </dgm:pt>
    <dgm:pt modelId="{3A63EC64-AFC1-4473-A8CF-0AA62D82F38D}" type="pres">
      <dgm:prSet presAssocID="{DA381DE4-B12F-44D0-83B6-6370C63512ED}" presName="ThreeNodes_1_text" presStyleLbl="node1" presStyleIdx="2" presStyleCnt="3">
        <dgm:presLayoutVars>
          <dgm:bulletEnabled val="1"/>
        </dgm:presLayoutVars>
      </dgm:prSet>
      <dgm:spPr/>
    </dgm:pt>
    <dgm:pt modelId="{364D2E8C-B9FD-4F0D-928B-CFE756F2A067}" type="pres">
      <dgm:prSet presAssocID="{DA381DE4-B12F-44D0-83B6-6370C63512ED}" presName="ThreeNodes_2_text" presStyleLbl="node1" presStyleIdx="2" presStyleCnt="3">
        <dgm:presLayoutVars>
          <dgm:bulletEnabled val="1"/>
        </dgm:presLayoutVars>
      </dgm:prSet>
      <dgm:spPr/>
    </dgm:pt>
    <dgm:pt modelId="{38292D0F-EA4F-4010-8516-CE5F805ACB36}" type="pres">
      <dgm:prSet presAssocID="{DA381DE4-B12F-44D0-83B6-6370C63512ED}" presName="ThreeNodes_3_text" presStyleLbl="node1" presStyleIdx="2" presStyleCnt="3">
        <dgm:presLayoutVars>
          <dgm:bulletEnabled val="1"/>
        </dgm:presLayoutVars>
      </dgm:prSet>
      <dgm:spPr/>
    </dgm:pt>
  </dgm:ptLst>
  <dgm:cxnLst>
    <dgm:cxn modelId="{1012DF21-BB10-48F3-8527-7A4162D4B26B}" type="presOf" srcId="{CE765F64-9DF4-48FD-8C9D-4D2495F3131F}" destId="{F270B813-356E-4952-BD43-DFC6A7B61392}" srcOrd="0" destOrd="0" presId="urn:microsoft.com/office/officeart/2005/8/layout/vProcess5"/>
    <dgm:cxn modelId="{1C63C02F-6DE5-401A-A696-4829AB10578D}" type="presOf" srcId="{BF7AF304-5B3D-4CB1-9D18-2975B044D771}" destId="{38292D0F-EA4F-4010-8516-CE5F805ACB36}" srcOrd="1" destOrd="0" presId="urn:microsoft.com/office/officeart/2005/8/layout/vProcess5"/>
    <dgm:cxn modelId="{63E00835-4303-4401-BD7B-D8DB2E50AC46}" srcId="{DA381DE4-B12F-44D0-83B6-6370C63512ED}" destId="{406DAD52-8454-41C8-A1B9-60E38C1CCFEC}" srcOrd="0" destOrd="0" parTransId="{E9530731-CAD8-4F07-BC41-FE474D5D2FBA}" sibTransId="{47E482DA-D4FA-4607-A25E-70C936E2D252}"/>
    <dgm:cxn modelId="{66B3493C-84D9-4881-B43C-3E19D553420A}" type="presOf" srcId="{CE765F64-9DF4-48FD-8C9D-4D2495F3131F}" destId="{364D2E8C-B9FD-4F0D-928B-CFE756F2A067}" srcOrd="1" destOrd="0" presId="urn:microsoft.com/office/officeart/2005/8/layout/vProcess5"/>
    <dgm:cxn modelId="{A9F0CC3E-A696-4283-ACD7-0B12E555AF04}" type="presOf" srcId="{BF7AF304-5B3D-4CB1-9D18-2975B044D771}" destId="{3509E0F0-7146-4CD8-B04D-BA25E31362FA}" srcOrd="0" destOrd="0" presId="urn:microsoft.com/office/officeart/2005/8/layout/vProcess5"/>
    <dgm:cxn modelId="{527B7849-D31B-46FB-9633-99B6A5DD6216}" srcId="{DA381DE4-B12F-44D0-83B6-6370C63512ED}" destId="{BF7AF304-5B3D-4CB1-9D18-2975B044D771}" srcOrd="2" destOrd="0" parTransId="{34BE504E-5BA5-4A26-9ED4-CDED07207A64}" sibTransId="{0CDBE338-B36B-40A3-8A90-20FC83B01382}"/>
    <dgm:cxn modelId="{DAE06370-4558-409A-9049-69E3A43A0A8F}" type="presOf" srcId="{406DAD52-8454-41C8-A1B9-60E38C1CCFEC}" destId="{9CF64002-2AA9-4875-85EE-8656C7AC66BB}" srcOrd="0" destOrd="0" presId="urn:microsoft.com/office/officeart/2005/8/layout/vProcess5"/>
    <dgm:cxn modelId="{1869FCA2-26C7-41C9-ACA4-D157526D4DCB}" srcId="{DA381DE4-B12F-44D0-83B6-6370C63512ED}" destId="{CE765F64-9DF4-48FD-8C9D-4D2495F3131F}" srcOrd="1" destOrd="0" parTransId="{1E661614-F500-4136-909B-939E256FF6EB}" sibTransId="{DFBE0DF7-8532-416B-B425-F75C47F03D89}"/>
    <dgm:cxn modelId="{D022FDB2-FCE3-4B68-9481-8937F46D50D1}" type="presOf" srcId="{DA381DE4-B12F-44D0-83B6-6370C63512ED}" destId="{C32B935D-8A17-4456-8353-5CA2FF18132B}" srcOrd="0" destOrd="0" presId="urn:microsoft.com/office/officeart/2005/8/layout/vProcess5"/>
    <dgm:cxn modelId="{85DB12B4-04D2-4ACA-BDFC-D29842C1AFCC}" type="presOf" srcId="{406DAD52-8454-41C8-A1B9-60E38C1CCFEC}" destId="{3A63EC64-AFC1-4473-A8CF-0AA62D82F38D}" srcOrd="1" destOrd="0" presId="urn:microsoft.com/office/officeart/2005/8/layout/vProcess5"/>
    <dgm:cxn modelId="{BE7F25B9-54EE-4FDF-84AC-150694A4A547}" type="presOf" srcId="{DFBE0DF7-8532-416B-B425-F75C47F03D89}" destId="{94393435-7923-47D4-859C-A8EB288B84BC}" srcOrd="0" destOrd="0" presId="urn:microsoft.com/office/officeart/2005/8/layout/vProcess5"/>
    <dgm:cxn modelId="{34D83EBC-F745-4F44-8AE2-E12A41E232D9}" type="presOf" srcId="{47E482DA-D4FA-4607-A25E-70C936E2D252}" destId="{40A773BE-FA01-48AB-9AFF-77DA5CED697F}" srcOrd="0" destOrd="0" presId="urn:microsoft.com/office/officeart/2005/8/layout/vProcess5"/>
    <dgm:cxn modelId="{8E089B74-157F-4C9E-B93D-8BFF1E76131F}" type="presParOf" srcId="{C32B935D-8A17-4456-8353-5CA2FF18132B}" destId="{7C2D3DBD-99F0-4B0B-9466-17852987A665}" srcOrd="0" destOrd="0" presId="urn:microsoft.com/office/officeart/2005/8/layout/vProcess5"/>
    <dgm:cxn modelId="{2126241E-4E8A-4A6C-9DDC-AC7D33124A24}" type="presParOf" srcId="{C32B935D-8A17-4456-8353-5CA2FF18132B}" destId="{9CF64002-2AA9-4875-85EE-8656C7AC66BB}" srcOrd="1" destOrd="0" presId="urn:microsoft.com/office/officeart/2005/8/layout/vProcess5"/>
    <dgm:cxn modelId="{FF35DE9C-2904-40C9-9F18-90451A6A0085}" type="presParOf" srcId="{C32B935D-8A17-4456-8353-5CA2FF18132B}" destId="{F270B813-356E-4952-BD43-DFC6A7B61392}" srcOrd="2" destOrd="0" presId="urn:microsoft.com/office/officeart/2005/8/layout/vProcess5"/>
    <dgm:cxn modelId="{2BBB8C8A-AC4F-4EB6-8EB7-A2028240B3B9}" type="presParOf" srcId="{C32B935D-8A17-4456-8353-5CA2FF18132B}" destId="{3509E0F0-7146-4CD8-B04D-BA25E31362FA}" srcOrd="3" destOrd="0" presId="urn:microsoft.com/office/officeart/2005/8/layout/vProcess5"/>
    <dgm:cxn modelId="{249D34E7-E20E-46B3-94EC-DC783FB3CC8E}" type="presParOf" srcId="{C32B935D-8A17-4456-8353-5CA2FF18132B}" destId="{40A773BE-FA01-48AB-9AFF-77DA5CED697F}" srcOrd="4" destOrd="0" presId="urn:microsoft.com/office/officeart/2005/8/layout/vProcess5"/>
    <dgm:cxn modelId="{65235A9C-696F-41CA-A6C3-5062DC3EA23E}" type="presParOf" srcId="{C32B935D-8A17-4456-8353-5CA2FF18132B}" destId="{94393435-7923-47D4-859C-A8EB288B84BC}" srcOrd="5" destOrd="0" presId="urn:microsoft.com/office/officeart/2005/8/layout/vProcess5"/>
    <dgm:cxn modelId="{B2F86CA3-EB63-43CD-9808-30CFB13B5B03}" type="presParOf" srcId="{C32B935D-8A17-4456-8353-5CA2FF18132B}" destId="{3A63EC64-AFC1-4473-A8CF-0AA62D82F38D}" srcOrd="6" destOrd="0" presId="urn:microsoft.com/office/officeart/2005/8/layout/vProcess5"/>
    <dgm:cxn modelId="{C1047D8D-E069-4670-A6F4-CBDF9737C303}" type="presParOf" srcId="{C32B935D-8A17-4456-8353-5CA2FF18132B}" destId="{364D2E8C-B9FD-4F0D-928B-CFE756F2A067}" srcOrd="7" destOrd="0" presId="urn:microsoft.com/office/officeart/2005/8/layout/vProcess5"/>
    <dgm:cxn modelId="{328A13FA-A76A-4D5B-B256-295C592482A8}" type="presParOf" srcId="{C32B935D-8A17-4456-8353-5CA2FF18132B}" destId="{38292D0F-EA4F-4010-8516-CE5F805ACB3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64002-2AA9-4875-85EE-8656C7AC66BB}">
      <dsp:nvSpPr>
        <dsp:cNvPr id="0" name=""/>
        <dsp:cNvSpPr/>
      </dsp:nvSpPr>
      <dsp:spPr>
        <a:xfrm>
          <a:off x="0" y="0"/>
          <a:ext cx="4096054" cy="10652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t>Στάδιο αναγνώρισης προβλήματος/ανάγκης</a:t>
          </a:r>
          <a:endParaRPr lang="en-US" sz="2200" b="1" kern="1200" dirty="0"/>
        </a:p>
      </dsp:txBody>
      <dsp:txXfrm>
        <a:off x="31200" y="31200"/>
        <a:ext cx="2946580" cy="1002836"/>
      </dsp:txXfrm>
    </dsp:sp>
    <dsp:sp modelId="{F270B813-356E-4952-BD43-DFC6A7B61392}">
      <dsp:nvSpPr>
        <dsp:cNvPr id="0" name=""/>
        <dsp:cNvSpPr/>
      </dsp:nvSpPr>
      <dsp:spPr>
        <a:xfrm>
          <a:off x="361416" y="1242776"/>
          <a:ext cx="4096054" cy="1065236"/>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t>Στάδιο εξέτασης</a:t>
          </a:r>
          <a:endParaRPr lang="en-US" sz="2200" b="1" kern="1200" dirty="0"/>
        </a:p>
      </dsp:txBody>
      <dsp:txXfrm>
        <a:off x="392616" y="1273976"/>
        <a:ext cx="2979834" cy="1002836"/>
      </dsp:txXfrm>
    </dsp:sp>
    <dsp:sp modelId="{3509E0F0-7146-4CD8-B04D-BA25E31362FA}">
      <dsp:nvSpPr>
        <dsp:cNvPr id="0" name=""/>
        <dsp:cNvSpPr/>
      </dsp:nvSpPr>
      <dsp:spPr>
        <a:xfrm>
          <a:off x="722833" y="2485552"/>
          <a:ext cx="4096054" cy="1065236"/>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t>Στάδιο απόφασης</a:t>
          </a:r>
          <a:endParaRPr lang="en-US" sz="2200" b="1" kern="1200" dirty="0"/>
        </a:p>
      </dsp:txBody>
      <dsp:txXfrm>
        <a:off x="754033" y="2516752"/>
        <a:ext cx="2979834" cy="1002836"/>
      </dsp:txXfrm>
    </dsp:sp>
    <dsp:sp modelId="{40A773BE-FA01-48AB-9AFF-77DA5CED697F}">
      <dsp:nvSpPr>
        <dsp:cNvPr id="0" name=""/>
        <dsp:cNvSpPr/>
      </dsp:nvSpPr>
      <dsp:spPr>
        <a:xfrm>
          <a:off x="3403650" y="807804"/>
          <a:ext cx="692403" cy="692403"/>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3559441" y="807804"/>
        <a:ext cx="380821" cy="521033"/>
      </dsp:txXfrm>
    </dsp:sp>
    <dsp:sp modelId="{94393435-7923-47D4-859C-A8EB288B84BC}">
      <dsp:nvSpPr>
        <dsp:cNvPr id="0" name=""/>
        <dsp:cNvSpPr/>
      </dsp:nvSpPr>
      <dsp:spPr>
        <a:xfrm>
          <a:off x="3765067" y="2043479"/>
          <a:ext cx="692403" cy="692403"/>
        </a:xfrm>
        <a:prstGeom prst="downArrow">
          <a:avLst>
            <a:gd name="adj1" fmla="val 55000"/>
            <a:gd name="adj2" fmla="val 45000"/>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3920858" y="2043479"/>
        <a:ext cx="380821" cy="52103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82C91-9BC8-460A-BAA8-25EEF8094C55}" type="datetimeFigureOut">
              <a:rPr lang="en-GB" smtClean="0"/>
              <a:t>19/07/2023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0D9FF-BD8E-4D4E-8975-808C116D7941}" type="slidenum">
              <a:rPr lang="en-GB" smtClean="0"/>
              <a:t>‹#›</a:t>
            </a:fld>
            <a:endParaRPr lang="en-GB" dirty="0"/>
          </a:p>
        </p:txBody>
      </p:sp>
    </p:spTree>
    <p:extLst>
      <p:ext uri="{BB962C8B-B14F-4D97-AF65-F5344CB8AC3E}">
        <p14:creationId xmlns:p14="http://schemas.microsoft.com/office/powerpoint/2010/main" val="3454461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3tl.com/blog/what-is-generational-marketing-examples-include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3tl.com/blog/what-is-generational-marketing-examples-included"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90D9FF-BD8E-4D4E-8975-808C116D7941}" type="slidenum">
              <a:rPr lang="en-GB" smtClean="0"/>
              <a:t>1</a:t>
            </a:fld>
            <a:endParaRPr lang="en-GB" dirty="0"/>
          </a:p>
        </p:txBody>
      </p:sp>
    </p:spTree>
    <p:extLst>
      <p:ext uri="{BB962C8B-B14F-4D97-AF65-F5344CB8AC3E}">
        <p14:creationId xmlns:p14="http://schemas.microsoft.com/office/powerpoint/2010/main" val="1501848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90D9FF-BD8E-4D4E-8975-808C116D7941}" type="slidenum">
              <a:rPr lang="en-GB" smtClean="0"/>
              <a:t>17</a:t>
            </a:fld>
            <a:endParaRPr lang="en-GB" dirty="0"/>
          </a:p>
        </p:txBody>
      </p:sp>
    </p:spTree>
    <p:extLst>
      <p:ext uri="{BB962C8B-B14F-4D97-AF65-F5344CB8AC3E}">
        <p14:creationId xmlns:p14="http://schemas.microsoft.com/office/powerpoint/2010/main" val="223534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90D9FF-BD8E-4D4E-8975-808C116D7941}" type="slidenum">
              <a:rPr lang="en-GB" smtClean="0"/>
              <a:t>18</a:t>
            </a:fld>
            <a:endParaRPr lang="en-GB" dirty="0"/>
          </a:p>
        </p:txBody>
      </p:sp>
    </p:spTree>
    <p:extLst>
      <p:ext uri="{BB962C8B-B14F-4D97-AF65-F5344CB8AC3E}">
        <p14:creationId xmlns:p14="http://schemas.microsoft.com/office/powerpoint/2010/main" val="2180986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90D9FF-BD8E-4D4E-8975-808C116D7941}" type="slidenum">
              <a:rPr lang="en-GB" smtClean="0"/>
              <a:t>19</a:t>
            </a:fld>
            <a:endParaRPr lang="en-GB" dirty="0"/>
          </a:p>
        </p:txBody>
      </p:sp>
    </p:spTree>
    <p:extLst>
      <p:ext uri="{BB962C8B-B14F-4D97-AF65-F5344CB8AC3E}">
        <p14:creationId xmlns:p14="http://schemas.microsoft.com/office/powerpoint/2010/main" val="1954384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90D9FF-BD8E-4D4E-8975-808C116D7941}" type="slidenum">
              <a:rPr lang="en-GB" smtClean="0"/>
              <a:t>20</a:t>
            </a:fld>
            <a:endParaRPr lang="en-GB" dirty="0"/>
          </a:p>
        </p:txBody>
      </p:sp>
    </p:spTree>
    <p:extLst>
      <p:ext uri="{BB962C8B-B14F-4D97-AF65-F5344CB8AC3E}">
        <p14:creationId xmlns:p14="http://schemas.microsoft.com/office/powerpoint/2010/main" val="1293674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auto">
              <a:buFont typeface="+mj-lt"/>
              <a:buNone/>
            </a:pPr>
            <a:r>
              <a:rPr lang="en-US" b="1" i="0" dirty="0">
                <a:effectLst/>
                <a:latin typeface="-apple-system"/>
              </a:rPr>
              <a:t>https://www.linkedin.com/pulse/consumer-behavior-types-online-shoppers-sumit-singh-bajaj/</a:t>
            </a:r>
            <a:r>
              <a:rPr lang="el-GR" b="1" i="0" dirty="0">
                <a:effectLst/>
                <a:latin typeface="-apple-system"/>
              </a:rPr>
              <a:t> </a:t>
            </a:r>
          </a:p>
          <a:p>
            <a:pPr algn="l" fontAlgn="auto">
              <a:buFont typeface="+mj-lt"/>
              <a:buNone/>
            </a:pPr>
            <a:endParaRPr lang="el-GR" b="1" i="0" dirty="0">
              <a:effectLst/>
              <a:latin typeface="-apple-system"/>
            </a:endParaRPr>
          </a:p>
          <a:p>
            <a:pPr algn="l" fontAlgn="auto">
              <a:buFont typeface="+mj-lt"/>
              <a:buAutoNum type="arabicPeriod"/>
            </a:pPr>
            <a:r>
              <a:rPr lang="en-US" b="1" i="0" dirty="0">
                <a:effectLst/>
                <a:latin typeface="-apple-system"/>
              </a:rPr>
              <a:t>Adventurous Explorers</a:t>
            </a:r>
            <a:r>
              <a:rPr lang="en-US" b="0" i="0" dirty="0">
                <a:effectLst/>
                <a:latin typeface="-apple-system"/>
              </a:rPr>
              <a:t> (30% of online spending) are a small segment that presents a large opportunity. They require little special attention by Internet vendors because they believe online shopping is fun. They are likely the opinion leaders for all things online. Retailers should nurture and cultivate them to be online community builders and shopping advocates.</a:t>
            </a:r>
          </a:p>
          <a:p>
            <a:pPr algn="l" fontAlgn="auto">
              <a:buFont typeface="+mj-lt"/>
              <a:buAutoNum type="arabicPeriod"/>
            </a:pPr>
            <a:r>
              <a:rPr lang="en-US" b="0" i="0" dirty="0">
                <a:effectLst/>
                <a:latin typeface="-apple-system"/>
              </a:rPr>
              <a:t> </a:t>
            </a:r>
            <a:r>
              <a:rPr lang="en-US" b="1" i="0" dirty="0">
                <a:effectLst/>
                <a:latin typeface="-apple-system"/>
              </a:rPr>
              <a:t>Shopping Lovers</a:t>
            </a:r>
            <a:r>
              <a:rPr lang="en-US" b="0" i="0" dirty="0">
                <a:effectLst/>
                <a:latin typeface="-apple-system"/>
              </a:rPr>
              <a:t> (24% of online spending) enjoy buying online and do so frequently. They are competent computer users and will likely continue their shopping habits. They also spread the word to others about joys of online shopping whenever they have the opportunity. They represent an ideal target for retailers.</a:t>
            </a:r>
          </a:p>
          <a:p>
            <a:pPr algn="l" fontAlgn="auto">
              <a:buFont typeface="+mj-lt"/>
              <a:buAutoNum type="arabicPeriod"/>
            </a:pPr>
            <a:r>
              <a:rPr lang="en-US" b="1" i="0" dirty="0">
                <a:effectLst/>
                <a:latin typeface="-apple-system"/>
              </a:rPr>
              <a:t>Business Users </a:t>
            </a:r>
            <a:r>
              <a:rPr lang="en-US" b="0" i="0" dirty="0">
                <a:effectLst/>
                <a:latin typeface="-apple-system"/>
              </a:rPr>
              <a:t>(19% of online spending) are among the most computer literate. They use the Internet primarily for business purposes. They take a serious interest in what it can do for their professional life. They don’t view online shopping as novel and aren’t usually champions of the practice.</a:t>
            </a:r>
          </a:p>
          <a:p>
            <a:pPr algn="l" fontAlgn="auto">
              <a:buFont typeface="+mj-lt"/>
              <a:buAutoNum type="arabicPeriod"/>
            </a:pPr>
            <a:r>
              <a:rPr lang="en-US" b="1" i="0" dirty="0">
                <a:effectLst/>
                <a:latin typeface="-apple-system"/>
              </a:rPr>
              <a:t>Suspicious Learners </a:t>
            </a:r>
            <a:r>
              <a:rPr lang="en-US" b="0" i="0" dirty="0">
                <a:effectLst/>
                <a:latin typeface="-apple-system"/>
              </a:rPr>
              <a:t>(15% of online spending) comprise another small segment with growth potential. Their reluctance to purchase online more often hinges on their lack of computer training, but they are open to new ways of doing things. In contrast to more fearful segments, they don’t have a problem giving a computer their credit card number. Further guidance and training would help coax them into online buying.</a:t>
            </a:r>
          </a:p>
          <a:p>
            <a:pPr algn="l" fontAlgn="auto">
              <a:buFont typeface="+mj-lt"/>
              <a:buAutoNum type="arabicPeriod"/>
            </a:pPr>
            <a:r>
              <a:rPr lang="en-US" b="1" i="0" dirty="0">
                <a:effectLst/>
                <a:latin typeface="-apple-system"/>
              </a:rPr>
              <a:t>Fearful Browsers </a:t>
            </a:r>
            <a:r>
              <a:rPr lang="en-US" b="0" i="0" dirty="0">
                <a:effectLst/>
                <a:latin typeface="-apple-system"/>
              </a:rPr>
              <a:t>(5% of online spending) are on the cusp of buying online. They are capable Internet and computer users, spending a good deal of time “window shopping.” They could become a significant buying group if their fears about credit card security, shipping charges and buying products sight unseen were overcome.</a:t>
            </a:r>
          </a:p>
          <a:p>
            <a:pPr algn="l" fontAlgn="auto">
              <a:buFont typeface="+mj-lt"/>
              <a:buAutoNum type="arabicPeriod"/>
            </a:pPr>
            <a:r>
              <a:rPr lang="en-US" b="1" i="0" dirty="0">
                <a:effectLst/>
                <a:latin typeface="-apple-system"/>
              </a:rPr>
              <a:t>Shopping Avoiders </a:t>
            </a:r>
            <a:r>
              <a:rPr lang="en-US" b="0" i="0" dirty="0">
                <a:effectLst/>
                <a:latin typeface="-apple-system"/>
              </a:rPr>
              <a:t>(3% of online spending) have an appealing income level, but their values make them a poor target for online retailers. They don’t like to wait for products to be shipped to them and they like seeing merchandise in person before buying. They have online shopping issues that retailers will not easily be able to overcome.</a:t>
            </a:r>
          </a:p>
          <a:p>
            <a:pPr algn="l" fontAlgn="auto">
              <a:buFont typeface="+mj-lt"/>
              <a:buAutoNum type="arabicPeriod"/>
            </a:pPr>
            <a:r>
              <a:rPr lang="en-US" b="1" i="0" dirty="0">
                <a:effectLst/>
                <a:latin typeface="-apple-system"/>
              </a:rPr>
              <a:t>Technology Muddlers </a:t>
            </a:r>
            <a:r>
              <a:rPr lang="en-US" b="0" i="0" dirty="0">
                <a:effectLst/>
                <a:latin typeface="-apple-system"/>
              </a:rPr>
              <a:t>(3% of online spending) face large computer literacy hurdles. They spend less time than any other segment online and show little excitement about increasing their online comfort level. They are not an attractive market for online retailers.</a:t>
            </a:r>
          </a:p>
          <a:p>
            <a:pPr algn="l" fontAlgn="auto">
              <a:buFont typeface="+mj-lt"/>
              <a:buAutoNum type="arabicPeriod"/>
            </a:pPr>
            <a:r>
              <a:rPr lang="en-US" b="1" i="0" dirty="0">
                <a:effectLst/>
                <a:latin typeface="-apple-system"/>
              </a:rPr>
              <a:t>Fun Seekers </a:t>
            </a:r>
            <a:r>
              <a:rPr lang="en-US" b="0" i="0" dirty="0">
                <a:effectLst/>
                <a:latin typeface="-apple-system"/>
              </a:rPr>
              <a:t>(2% of online spending) </a:t>
            </a:r>
          </a:p>
          <a:p>
            <a:endParaRPr lang="en-GB" dirty="0"/>
          </a:p>
        </p:txBody>
      </p:sp>
      <p:sp>
        <p:nvSpPr>
          <p:cNvPr id="4" name="Slide Number Placeholder 3"/>
          <p:cNvSpPr>
            <a:spLocks noGrp="1"/>
          </p:cNvSpPr>
          <p:nvPr>
            <p:ph type="sldNum" sz="quarter" idx="10"/>
          </p:nvPr>
        </p:nvSpPr>
        <p:spPr/>
        <p:txBody>
          <a:bodyPr/>
          <a:lstStyle/>
          <a:p>
            <a:fld id="{3B90D9FF-BD8E-4D4E-8975-808C116D7941}" type="slidenum">
              <a:rPr lang="en-GB" smtClean="0"/>
              <a:t>21</a:t>
            </a:fld>
            <a:endParaRPr lang="en-GB" dirty="0"/>
          </a:p>
        </p:txBody>
      </p:sp>
    </p:spTree>
    <p:extLst>
      <p:ext uri="{BB962C8B-B14F-4D97-AF65-F5344CB8AC3E}">
        <p14:creationId xmlns:p14="http://schemas.microsoft.com/office/powerpoint/2010/main" val="2749173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https://www.3tl.com/blog/what-is-generational-marketing-examples-included</a:t>
            </a:r>
            <a:r>
              <a:rPr lang="el-GR" dirty="0"/>
              <a:t> </a:t>
            </a:r>
            <a:endParaRPr lang="en-GB" dirty="0"/>
          </a:p>
          <a:p>
            <a:endParaRPr lang="en-GB" dirty="0"/>
          </a:p>
        </p:txBody>
      </p:sp>
      <p:sp>
        <p:nvSpPr>
          <p:cNvPr id="4" name="Slide Number Placeholder 3"/>
          <p:cNvSpPr>
            <a:spLocks noGrp="1"/>
          </p:cNvSpPr>
          <p:nvPr>
            <p:ph type="sldNum" sz="quarter" idx="10"/>
          </p:nvPr>
        </p:nvSpPr>
        <p:spPr/>
        <p:txBody>
          <a:bodyPr/>
          <a:lstStyle/>
          <a:p>
            <a:fld id="{3B90D9FF-BD8E-4D4E-8975-808C116D7941}" type="slidenum">
              <a:rPr lang="en-GB" smtClean="0"/>
              <a:t>22</a:t>
            </a:fld>
            <a:endParaRPr lang="en-GB" dirty="0"/>
          </a:p>
        </p:txBody>
      </p:sp>
    </p:spTree>
    <p:extLst>
      <p:ext uri="{BB962C8B-B14F-4D97-AF65-F5344CB8AC3E}">
        <p14:creationId xmlns:p14="http://schemas.microsoft.com/office/powerpoint/2010/main" val="616699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https://www.3tl.com/blog/what-is-generational-marketing-examples-included</a:t>
            </a:r>
            <a:r>
              <a:rPr lang="el-GR" dirty="0"/>
              <a:t> </a:t>
            </a:r>
            <a:endParaRPr lang="en-GB" dirty="0"/>
          </a:p>
          <a:p>
            <a:endParaRPr lang="en-GB" dirty="0"/>
          </a:p>
        </p:txBody>
      </p:sp>
      <p:sp>
        <p:nvSpPr>
          <p:cNvPr id="4" name="Slide Number Placeholder 3"/>
          <p:cNvSpPr>
            <a:spLocks noGrp="1"/>
          </p:cNvSpPr>
          <p:nvPr>
            <p:ph type="sldNum" sz="quarter" idx="10"/>
          </p:nvPr>
        </p:nvSpPr>
        <p:spPr/>
        <p:txBody>
          <a:bodyPr/>
          <a:lstStyle/>
          <a:p>
            <a:fld id="{3B90D9FF-BD8E-4D4E-8975-808C116D7941}" type="slidenum">
              <a:rPr lang="en-GB" smtClean="0"/>
              <a:t>23</a:t>
            </a:fld>
            <a:endParaRPr lang="en-GB" dirty="0"/>
          </a:p>
        </p:txBody>
      </p:sp>
    </p:spTree>
    <p:extLst>
      <p:ext uri="{BB962C8B-B14F-4D97-AF65-F5344CB8AC3E}">
        <p14:creationId xmlns:p14="http://schemas.microsoft.com/office/powerpoint/2010/main" val="2674805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90D9FF-BD8E-4D4E-8975-808C116D7941}" type="slidenum">
              <a:rPr lang="en-GB" smtClean="0"/>
              <a:t>25</a:t>
            </a:fld>
            <a:endParaRPr lang="en-GB" dirty="0"/>
          </a:p>
        </p:txBody>
      </p:sp>
    </p:spTree>
    <p:extLst>
      <p:ext uri="{BB962C8B-B14F-4D97-AF65-F5344CB8AC3E}">
        <p14:creationId xmlns:p14="http://schemas.microsoft.com/office/powerpoint/2010/main" val="3363087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https://twelverays.agency/blog/how-to-use-storytelling-in-your-digital-marketing </a:t>
            </a:r>
          </a:p>
        </p:txBody>
      </p:sp>
      <p:sp>
        <p:nvSpPr>
          <p:cNvPr id="4" name="Slide Number Placeholder 3"/>
          <p:cNvSpPr>
            <a:spLocks noGrp="1"/>
          </p:cNvSpPr>
          <p:nvPr>
            <p:ph type="sldNum" sz="quarter" idx="10"/>
          </p:nvPr>
        </p:nvSpPr>
        <p:spPr/>
        <p:txBody>
          <a:bodyPr/>
          <a:lstStyle/>
          <a:p>
            <a:fld id="{3B90D9FF-BD8E-4D4E-8975-808C116D7941}" type="slidenum">
              <a:rPr lang="en-GB" smtClean="0"/>
              <a:t>27</a:t>
            </a:fld>
            <a:endParaRPr lang="en-GB" dirty="0"/>
          </a:p>
        </p:txBody>
      </p:sp>
    </p:spTree>
    <p:extLst>
      <p:ext uri="{BB962C8B-B14F-4D97-AF65-F5344CB8AC3E}">
        <p14:creationId xmlns:p14="http://schemas.microsoft.com/office/powerpoint/2010/main" val="1090991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90D9FF-BD8E-4D4E-8975-808C116D7941}" type="slidenum">
              <a:rPr lang="en-GB" smtClean="0"/>
              <a:t>4</a:t>
            </a:fld>
            <a:endParaRPr lang="en-GB" dirty="0"/>
          </a:p>
        </p:txBody>
      </p:sp>
    </p:spTree>
    <p:extLst>
      <p:ext uri="{BB962C8B-B14F-4D97-AF65-F5344CB8AC3E}">
        <p14:creationId xmlns:p14="http://schemas.microsoft.com/office/powerpoint/2010/main" val="730853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https://blog.hubspot.com/marketing/storytelling</a:t>
            </a:r>
            <a:r>
              <a:rPr lang="el-GR" dirty="0"/>
              <a:t> </a:t>
            </a:r>
            <a:endParaRPr lang="en-GB" dirty="0"/>
          </a:p>
        </p:txBody>
      </p:sp>
      <p:sp>
        <p:nvSpPr>
          <p:cNvPr id="4" name="Slide Number Placeholder 3"/>
          <p:cNvSpPr>
            <a:spLocks noGrp="1"/>
          </p:cNvSpPr>
          <p:nvPr>
            <p:ph type="sldNum" sz="quarter" idx="10"/>
          </p:nvPr>
        </p:nvSpPr>
        <p:spPr/>
        <p:txBody>
          <a:bodyPr/>
          <a:lstStyle/>
          <a:p>
            <a:fld id="{3B90D9FF-BD8E-4D4E-8975-808C116D7941}" type="slidenum">
              <a:rPr lang="en-GB" smtClean="0"/>
              <a:t>5</a:t>
            </a:fld>
            <a:endParaRPr lang="en-GB" dirty="0"/>
          </a:p>
        </p:txBody>
      </p:sp>
    </p:spTree>
    <p:extLst>
      <p:ext uri="{BB962C8B-B14F-4D97-AF65-F5344CB8AC3E}">
        <p14:creationId xmlns:p14="http://schemas.microsoft.com/office/powerpoint/2010/main" val="44260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l-GR" sz="1200" dirty="0"/>
              <a:t>Διασκεδαστικό: Οι καλές ιστορίες κρατούν τον αναγνώστη αφοσιωμένο και ενδιαφέρεται για το τι ακολουθεί.</a:t>
            </a:r>
          </a:p>
          <a:p>
            <a:pPr marL="457200" indent="-457200">
              <a:buFont typeface="+mj-lt"/>
              <a:buAutoNum type="arabicPeriod"/>
            </a:pPr>
            <a:r>
              <a:rPr lang="el-GR" sz="1200" dirty="0"/>
              <a:t>Πιστευτές: Οι καλές ιστορίες πείθουν τον αναγνώστη για την εκδοχή της πραγματικότητας και διευκολύνουν την εμπιστοσύνη και τη συμμετοχή.</a:t>
            </a:r>
          </a:p>
          <a:p>
            <a:pPr marL="457200" indent="-457200">
              <a:buFont typeface="+mj-lt"/>
              <a:buAutoNum type="arabicPeriod"/>
            </a:pPr>
            <a:r>
              <a:rPr lang="el-GR" sz="1200" dirty="0"/>
              <a:t>Εκπαιδευτικά: Οι καλές ιστορίες πυροδοτούν την περιέργεια και προσθέτουν στην τράπεζα γνώσεων του αναγνώστη.</a:t>
            </a:r>
          </a:p>
          <a:p>
            <a:pPr marL="457200" indent="-457200">
              <a:buFont typeface="+mj-lt"/>
              <a:buAutoNum type="arabicPeriod"/>
            </a:pPr>
            <a:r>
              <a:rPr lang="el-GR" sz="1200" dirty="0"/>
              <a:t>Relatable: Οι ιστορίες υπενθυμίζουν στους αναγνώστες τα άτομα και τα μέρη που γνωρίζουν και βοηθούν το κοινό να αναγνωρίσει μοτίβα στον κόσμο γύρω τους.</a:t>
            </a:r>
          </a:p>
          <a:p>
            <a:pPr marL="457200" indent="-457200">
              <a:buFont typeface="+mj-lt"/>
              <a:buAutoNum type="arabicPeriod"/>
            </a:pPr>
            <a:r>
              <a:rPr lang="el-GR" sz="1200" dirty="0"/>
              <a:t>Οργανωμένα: Οι καλές ιστορίες ακολουθούν μια συνοπτική οργάνωση που βοηθά στη μετάδοση του βασικού μηνύματος και βοηθά τους αναγνώστες να το απορροφήσουν.</a:t>
            </a:r>
          </a:p>
          <a:p>
            <a:pPr marL="457200" indent="-457200">
              <a:buFont typeface="+mj-lt"/>
              <a:buAutoNum type="arabicPeriod"/>
            </a:pPr>
            <a:r>
              <a:rPr lang="el-GR" sz="1200" dirty="0"/>
              <a:t>Αξιομνημόνευτες: Είτε μέσω έμπνευσης, σκανδάλου ή χιούμορ, οι καλές ιστορίες μένουν στο μυαλό του αναγνώστη. (Ως αναφορά, οι καταναλωτές λένε ότι το αστείο περιεχόμενο είναι το πιο αξιομνημόνευτο.)</a:t>
            </a:r>
          </a:p>
          <a:p>
            <a:pPr marL="457200" indent="-457200">
              <a:buFont typeface="+mj-lt"/>
              <a:buAutoNum type="arabicPeriod"/>
            </a:pPr>
            <a:r>
              <a:rPr lang="el-GR" sz="1200" dirty="0"/>
              <a:t>Trendy: Αυτές οι ιστορίες σχετίζονται με τρέχοντα γεγονότα και έντονα θέματα με τα οποία ασχολούνται οι άνθρωποι, χτίζοντας την παρουσία της επωνυμίας σας ως ενημερωμένος και ενεργός συμμετέχων στα τρέχοντα γεγονότα. Αυτό μπορεί να μοιάζει με τη χρήση μοντέρνων μιμιδίων στα Tweet.</a:t>
            </a:r>
          </a:p>
        </p:txBody>
      </p:sp>
      <p:sp>
        <p:nvSpPr>
          <p:cNvPr id="4" name="Slide Number Placeholder 3"/>
          <p:cNvSpPr>
            <a:spLocks noGrp="1"/>
          </p:cNvSpPr>
          <p:nvPr>
            <p:ph type="sldNum" sz="quarter" idx="10"/>
          </p:nvPr>
        </p:nvSpPr>
        <p:spPr/>
        <p:txBody>
          <a:bodyPr/>
          <a:lstStyle/>
          <a:p>
            <a:fld id="{3B90D9FF-BD8E-4D4E-8975-808C116D7941}" type="slidenum">
              <a:rPr lang="en-GB" smtClean="0"/>
              <a:t>9</a:t>
            </a:fld>
            <a:endParaRPr lang="en-GB" dirty="0"/>
          </a:p>
        </p:txBody>
      </p:sp>
    </p:spTree>
    <p:extLst>
      <p:ext uri="{BB962C8B-B14F-4D97-AF65-F5344CB8AC3E}">
        <p14:creationId xmlns:p14="http://schemas.microsoft.com/office/powerpoint/2010/main" val="2023672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endParaRPr lang="el-GR" sz="1200" dirty="0"/>
          </a:p>
        </p:txBody>
      </p:sp>
      <p:sp>
        <p:nvSpPr>
          <p:cNvPr id="4" name="Slide Number Placeholder 3"/>
          <p:cNvSpPr>
            <a:spLocks noGrp="1"/>
          </p:cNvSpPr>
          <p:nvPr>
            <p:ph type="sldNum" sz="quarter" idx="10"/>
          </p:nvPr>
        </p:nvSpPr>
        <p:spPr/>
        <p:txBody>
          <a:bodyPr/>
          <a:lstStyle/>
          <a:p>
            <a:fld id="{3B90D9FF-BD8E-4D4E-8975-808C116D7941}" type="slidenum">
              <a:rPr lang="en-GB" smtClean="0"/>
              <a:t>10</a:t>
            </a:fld>
            <a:endParaRPr lang="en-GB" dirty="0"/>
          </a:p>
        </p:txBody>
      </p:sp>
    </p:spTree>
    <p:extLst>
      <p:ext uri="{BB962C8B-B14F-4D97-AF65-F5344CB8AC3E}">
        <p14:creationId xmlns:p14="http://schemas.microsoft.com/office/powerpoint/2010/main" val="117733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https://www.youtube.com/watch?v=0RoZHfg7uiE&amp;t=294s</a:t>
            </a:r>
            <a:r>
              <a:rPr lang="el-GR" dirty="0"/>
              <a:t> </a:t>
            </a:r>
            <a:endParaRPr lang="en-GB" dirty="0"/>
          </a:p>
        </p:txBody>
      </p:sp>
      <p:sp>
        <p:nvSpPr>
          <p:cNvPr id="4" name="Slide Number Placeholder 3"/>
          <p:cNvSpPr>
            <a:spLocks noGrp="1"/>
          </p:cNvSpPr>
          <p:nvPr>
            <p:ph type="sldNum" sz="quarter" idx="10"/>
          </p:nvPr>
        </p:nvSpPr>
        <p:spPr/>
        <p:txBody>
          <a:bodyPr/>
          <a:lstStyle/>
          <a:p>
            <a:fld id="{3B90D9FF-BD8E-4D4E-8975-808C116D7941}" type="slidenum">
              <a:rPr lang="en-GB" smtClean="0"/>
              <a:t>11</a:t>
            </a:fld>
            <a:endParaRPr lang="en-GB" dirty="0"/>
          </a:p>
        </p:txBody>
      </p:sp>
    </p:spTree>
    <p:extLst>
      <p:ext uri="{BB962C8B-B14F-4D97-AF65-F5344CB8AC3E}">
        <p14:creationId xmlns:p14="http://schemas.microsoft.com/office/powerpoint/2010/main" val="2683583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a:t>
            </a:r>
            <a:r>
              <a:rPr lang="en-GB" baseline="0" dirty="0"/>
              <a:t> the struggles and obstacles a buyer finds in his customer journey, we will understand some possible scenarios that could work as a conflict. </a:t>
            </a:r>
            <a:endParaRPr lang="en-GB" dirty="0"/>
          </a:p>
        </p:txBody>
      </p:sp>
      <p:sp>
        <p:nvSpPr>
          <p:cNvPr id="4" name="Slide Number Placeholder 3"/>
          <p:cNvSpPr>
            <a:spLocks noGrp="1"/>
          </p:cNvSpPr>
          <p:nvPr>
            <p:ph type="sldNum" sz="quarter" idx="10"/>
          </p:nvPr>
        </p:nvSpPr>
        <p:spPr/>
        <p:txBody>
          <a:bodyPr/>
          <a:lstStyle/>
          <a:p>
            <a:fld id="{3B90D9FF-BD8E-4D4E-8975-808C116D7941}" type="slidenum">
              <a:rPr lang="en-GB" smtClean="0"/>
              <a:t>12</a:t>
            </a:fld>
            <a:endParaRPr lang="en-GB" dirty="0"/>
          </a:p>
        </p:txBody>
      </p:sp>
    </p:spTree>
    <p:extLst>
      <p:ext uri="{BB962C8B-B14F-4D97-AF65-F5344CB8AC3E}">
        <p14:creationId xmlns:p14="http://schemas.microsoft.com/office/powerpoint/2010/main" val="192484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3B90D9FF-BD8E-4D4E-8975-808C116D7941}" type="slidenum">
              <a:rPr lang="en-GB" smtClean="0"/>
              <a:t>15</a:t>
            </a:fld>
            <a:endParaRPr lang="en-GB" dirty="0"/>
          </a:p>
        </p:txBody>
      </p:sp>
    </p:spTree>
    <p:extLst>
      <p:ext uri="{BB962C8B-B14F-4D97-AF65-F5344CB8AC3E}">
        <p14:creationId xmlns:p14="http://schemas.microsoft.com/office/powerpoint/2010/main" val="649394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As of 2019, the company managed to provide 95 million pairs of shoes to children in 70 countries</a:t>
            </a:r>
            <a:endParaRPr lang="en-GB" dirty="0"/>
          </a:p>
        </p:txBody>
      </p:sp>
      <p:sp>
        <p:nvSpPr>
          <p:cNvPr id="4" name="Slide Number Placeholder 3"/>
          <p:cNvSpPr>
            <a:spLocks noGrp="1"/>
          </p:cNvSpPr>
          <p:nvPr>
            <p:ph type="sldNum" sz="quarter" idx="10"/>
          </p:nvPr>
        </p:nvSpPr>
        <p:spPr/>
        <p:txBody>
          <a:bodyPr/>
          <a:lstStyle/>
          <a:p>
            <a:fld id="{3B90D9FF-BD8E-4D4E-8975-808C116D7941}" type="slidenum">
              <a:rPr lang="en-GB" smtClean="0"/>
              <a:t>16</a:t>
            </a:fld>
            <a:endParaRPr lang="en-GB" dirty="0"/>
          </a:p>
        </p:txBody>
      </p:sp>
    </p:spTree>
    <p:extLst>
      <p:ext uri="{BB962C8B-B14F-4D97-AF65-F5344CB8AC3E}">
        <p14:creationId xmlns:p14="http://schemas.microsoft.com/office/powerpoint/2010/main" val="1081344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B05E7-E57D-4CC2-B66E-F1C6BF4815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5FB6B0-3CB0-4296-8D2E-09EE659F6D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B0291A-5BEB-404E-B472-0A8D1D1C2615}"/>
              </a:ext>
            </a:extLst>
          </p:cNvPr>
          <p:cNvSpPr>
            <a:spLocks noGrp="1"/>
          </p:cNvSpPr>
          <p:nvPr>
            <p:ph type="dt" sz="half" idx="10"/>
          </p:nvPr>
        </p:nvSpPr>
        <p:spPr/>
        <p:txBody>
          <a:bodyPr/>
          <a:lstStyle/>
          <a:p>
            <a:fld id="{6D1511D3-1A1A-472A-95A7-FBA2C764C25E}" type="datetimeFigureOut">
              <a:rPr lang="en-GB" smtClean="0"/>
              <a:t>19/07/2023</a:t>
            </a:fld>
            <a:endParaRPr lang="en-GB" dirty="0"/>
          </a:p>
        </p:txBody>
      </p:sp>
      <p:sp>
        <p:nvSpPr>
          <p:cNvPr id="5" name="Footer Placeholder 4">
            <a:extLst>
              <a:ext uri="{FF2B5EF4-FFF2-40B4-BE49-F238E27FC236}">
                <a16:creationId xmlns:a16="http://schemas.microsoft.com/office/drawing/2014/main" id="{E7F1AA81-67F1-4379-BD29-FD1F3FB3604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A3E8C56-E44E-455C-82FB-BECE431E2A43}"/>
              </a:ext>
            </a:extLst>
          </p:cNvPr>
          <p:cNvSpPr>
            <a:spLocks noGrp="1"/>
          </p:cNvSpPr>
          <p:nvPr>
            <p:ph type="sldNum" sz="quarter" idx="12"/>
          </p:nvPr>
        </p:nvSpPr>
        <p:spPr/>
        <p:txBody>
          <a:bodyPr/>
          <a:lstStyle/>
          <a:p>
            <a:fld id="{69253160-B068-40E2-B89D-F9586A69B940}" type="slidenum">
              <a:rPr lang="en-GB" smtClean="0"/>
              <a:t>‹#›</a:t>
            </a:fld>
            <a:endParaRPr lang="en-GB" dirty="0"/>
          </a:p>
        </p:txBody>
      </p:sp>
    </p:spTree>
    <p:extLst>
      <p:ext uri="{BB962C8B-B14F-4D97-AF65-F5344CB8AC3E}">
        <p14:creationId xmlns:p14="http://schemas.microsoft.com/office/powerpoint/2010/main" val="35124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DA56-C4D1-4C07-B7B8-520B284873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E7FEB4-35E5-45E6-86E6-A514EDE9E5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E35F4F-FA93-4D1A-B3E0-4B2343D3865C}"/>
              </a:ext>
            </a:extLst>
          </p:cNvPr>
          <p:cNvSpPr>
            <a:spLocks noGrp="1"/>
          </p:cNvSpPr>
          <p:nvPr>
            <p:ph type="dt" sz="half" idx="10"/>
          </p:nvPr>
        </p:nvSpPr>
        <p:spPr/>
        <p:txBody>
          <a:bodyPr/>
          <a:lstStyle/>
          <a:p>
            <a:fld id="{6D1511D3-1A1A-472A-95A7-FBA2C764C25E}" type="datetimeFigureOut">
              <a:rPr lang="en-GB" smtClean="0"/>
              <a:t>19/07/2023</a:t>
            </a:fld>
            <a:endParaRPr lang="en-GB" dirty="0"/>
          </a:p>
        </p:txBody>
      </p:sp>
      <p:sp>
        <p:nvSpPr>
          <p:cNvPr id="5" name="Footer Placeholder 4">
            <a:extLst>
              <a:ext uri="{FF2B5EF4-FFF2-40B4-BE49-F238E27FC236}">
                <a16:creationId xmlns:a16="http://schemas.microsoft.com/office/drawing/2014/main" id="{EB029CDF-A84D-4661-A132-83EDB662903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FFC7458-9A8F-43EC-9C8F-1FDFE81BBABD}"/>
              </a:ext>
            </a:extLst>
          </p:cNvPr>
          <p:cNvSpPr>
            <a:spLocks noGrp="1"/>
          </p:cNvSpPr>
          <p:nvPr>
            <p:ph type="sldNum" sz="quarter" idx="12"/>
          </p:nvPr>
        </p:nvSpPr>
        <p:spPr/>
        <p:txBody>
          <a:bodyPr/>
          <a:lstStyle/>
          <a:p>
            <a:fld id="{69253160-B068-40E2-B89D-F9586A69B940}" type="slidenum">
              <a:rPr lang="en-GB" smtClean="0"/>
              <a:t>‹#›</a:t>
            </a:fld>
            <a:endParaRPr lang="en-GB" dirty="0"/>
          </a:p>
        </p:txBody>
      </p:sp>
    </p:spTree>
    <p:extLst>
      <p:ext uri="{BB962C8B-B14F-4D97-AF65-F5344CB8AC3E}">
        <p14:creationId xmlns:p14="http://schemas.microsoft.com/office/powerpoint/2010/main" val="77860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195240-517C-4266-BAC0-B192163BEE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B38408-1DE4-487A-BD51-C92AFE5270A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A5A6F3-64C9-4772-82D9-85189DC87EF0}"/>
              </a:ext>
            </a:extLst>
          </p:cNvPr>
          <p:cNvSpPr>
            <a:spLocks noGrp="1"/>
          </p:cNvSpPr>
          <p:nvPr>
            <p:ph type="dt" sz="half" idx="10"/>
          </p:nvPr>
        </p:nvSpPr>
        <p:spPr/>
        <p:txBody>
          <a:bodyPr/>
          <a:lstStyle/>
          <a:p>
            <a:fld id="{6D1511D3-1A1A-472A-95A7-FBA2C764C25E}" type="datetimeFigureOut">
              <a:rPr lang="en-GB" smtClean="0"/>
              <a:t>19/07/2023</a:t>
            </a:fld>
            <a:endParaRPr lang="en-GB" dirty="0"/>
          </a:p>
        </p:txBody>
      </p:sp>
      <p:sp>
        <p:nvSpPr>
          <p:cNvPr id="5" name="Footer Placeholder 4">
            <a:extLst>
              <a:ext uri="{FF2B5EF4-FFF2-40B4-BE49-F238E27FC236}">
                <a16:creationId xmlns:a16="http://schemas.microsoft.com/office/drawing/2014/main" id="{2B8474EA-D3F5-4347-877D-B15D8D70022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084E489-D156-4DFD-B76F-22C803ABF2C2}"/>
              </a:ext>
            </a:extLst>
          </p:cNvPr>
          <p:cNvSpPr>
            <a:spLocks noGrp="1"/>
          </p:cNvSpPr>
          <p:nvPr>
            <p:ph type="sldNum" sz="quarter" idx="12"/>
          </p:nvPr>
        </p:nvSpPr>
        <p:spPr/>
        <p:txBody>
          <a:bodyPr/>
          <a:lstStyle/>
          <a:p>
            <a:fld id="{69253160-B068-40E2-B89D-F9586A69B940}" type="slidenum">
              <a:rPr lang="en-GB" smtClean="0"/>
              <a:t>‹#›</a:t>
            </a:fld>
            <a:endParaRPr lang="en-GB" dirty="0"/>
          </a:p>
        </p:txBody>
      </p:sp>
    </p:spTree>
    <p:extLst>
      <p:ext uri="{BB962C8B-B14F-4D97-AF65-F5344CB8AC3E}">
        <p14:creationId xmlns:p14="http://schemas.microsoft.com/office/powerpoint/2010/main" val="62381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C800A-5575-4AB0-B060-4CA7B763E5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3F0A6E-C54C-42BC-B3AB-1D1060CE7C7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1A3AB3-8185-405F-8A06-D757B6916A1E}"/>
              </a:ext>
            </a:extLst>
          </p:cNvPr>
          <p:cNvSpPr>
            <a:spLocks noGrp="1"/>
          </p:cNvSpPr>
          <p:nvPr>
            <p:ph type="dt" sz="half" idx="10"/>
          </p:nvPr>
        </p:nvSpPr>
        <p:spPr/>
        <p:txBody>
          <a:bodyPr/>
          <a:lstStyle/>
          <a:p>
            <a:fld id="{6D1511D3-1A1A-472A-95A7-FBA2C764C25E}" type="datetimeFigureOut">
              <a:rPr lang="en-GB" smtClean="0"/>
              <a:t>19/07/2023</a:t>
            </a:fld>
            <a:endParaRPr lang="en-GB" dirty="0"/>
          </a:p>
        </p:txBody>
      </p:sp>
      <p:sp>
        <p:nvSpPr>
          <p:cNvPr id="5" name="Footer Placeholder 4">
            <a:extLst>
              <a:ext uri="{FF2B5EF4-FFF2-40B4-BE49-F238E27FC236}">
                <a16:creationId xmlns:a16="http://schemas.microsoft.com/office/drawing/2014/main" id="{819F6FF5-2381-40E5-B42F-D873C27C649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A05B9E2-2615-40FB-AFF4-44557EC9AFA5}"/>
              </a:ext>
            </a:extLst>
          </p:cNvPr>
          <p:cNvSpPr>
            <a:spLocks noGrp="1"/>
          </p:cNvSpPr>
          <p:nvPr>
            <p:ph type="sldNum" sz="quarter" idx="12"/>
          </p:nvPr>
        </p:nvSpPr>
        <p:spPr/>
        <p:txBody>
          <a:bodyPr/>
          <a:lstStyle/>
          <a:p>
            <a:fld id="{69253160-B068-40E2-B89D-F9586A69B940}" type="slidenum">
              <a:rPr lang="en-GB" smtClean="0"/>
              <a:t>‹#›</a:t>
            </a:fld>
            <a:endParaRPr lang="en-GB" dirty="0"/>
          </a:p>
        </p:txBody>
      </p:sp>
    </p:spTree>
    <p:extLst>
      <p:ext uri="{BB962C8B-B14F-4D97-AF65-F5344CB8AC3E}">
        <p14:creationId xmlns:p14="http://schemas.microsoft.com/office/powerpoint/2010/main" val="1884415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119E-73D3-4477-AC81-327B2CDAC0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D04DB0-95DC-4B87-83E8-7A3F7D1662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6942AE-C421-4422-8375-C82129C95DF8}"/>
              </a:ext>
            </a:extLst>
          </p:cNvPr>
          <p:cNvSpPr>
            <a:spLocks noGrp="1"/>
          </p:cNvSpPr>
          <p:nvPr>
            <p:ph type="dt" sz="half" idx="10"/>
          </p:nvPr>
        </p:nvSpPr>
        <p:spPr/>
        <p:txBody>
          <a:bodyPr/>
          <a:lstStyle/>
          <a:p>
            <a:fld id="{6D1511D3-1A1A-472A-95A7-FBA2C764C25E}" type="datetimeFigureOut">
              <a:rPr lang="en-GB" smtClean="0"/>
              <a:t>19/07/2023</a:t>
            </a:fld>
            <a:endParaRPr lang="en-GB" dirty="0"/>
          </a:p>
        </p:txBody>
      </p:sp>
      <p:sp>
        <p:nvSpPr>
          <p:cNvPr id="5" name="Footer Placeholder 4">
            <a:extLst>
              <a:ext uri="{FF2B5EF4-FFF2-40B4-BE49-F238E27FC236}">
                <a16:creationId xmlns:a16="http://schemas.microsoft.com/office/drawing/2014/main" id="{30E53A4E-1916-4531-A853-080ED20F973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A7D9B29-A311-49D3-A44A-037F6864533F}"/>
              </a:ext>
            </a:extLst>
          </p:cNvPr>
          <p:cNvSpPr>
            <a:spLocks noGrp="1"/>
          </p:cNvSpPr>
          <p:nvPr>
            <p:ph type="sldNum" sz="quarter" idx="12"/>
          </p:nvPr>
        </p:nvSpPr>
        <p:spPr/>
        <p:txBody>
          <a:bodyPr/>
          <a:lstStyle/>
          <a:p>
            <a:fld id="{69253160-B068-40E2-B89D-F9586A69B940}" type="slidenum">
              <a:rPr lang="en-GB" smtClean="0"/>
              <a:t>‹#›</a:t>
            </a:fld>
            <a:endParaRPr lang="en-GB" dirty="0"/>
          </a:p>
        </p:txBody>
      </p:sp>
    </p:spTree>
    <p:extLst>
      <p:ext uri="{BB962C8B-B14F-4D97-AF65-F5344CB8AC3E}">
        <p14:creationId xmlns:p14="http://schemas.microsoft.com/office/powerpoint/2010/main" val="348208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991AB-D05A-4E19-80AB-9E06FA82A9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5F0D31-A799-42B8-B123-364A58937D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11CD18-081B-4F85-ABF3-73939C4734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30777D-8F95-4E0D-BF13-3E84E1FF598E}"/>
              </a:ext>
            </a:extLst>
          </p:cNvPr>
          <p:cNvSpPr>
            <a:spLocks noGrp="1"/>
          </p:cNvSpPr>
          <p:nvPr>
            <p:ph type="dt" sz="half" idx="10"/>
          </p:nvPr>
        </p:nvSpPr>
        <p:spPr/>
        <p:txBody>
          <a:bodyPr/>
          <a:lstStyle/>
          <a:p>
            <a:fld id="{6D1511D3-1A1A-472A-95A7-FBA2C764C25E}" type="datetimeFigureOut">
              <a:rPr lang="en-GB" smtClean="0"/>
              <a:t>19/07/2023</a:t>
            </a:fld>
            <a:endParaRPr lang="en-GB" dirty="0"/>
          </a:p>
        </p:txBody>
      </p:sp>
      <p:sp>
        <p:nvSpPr>
          <p:cNvPr id="6" name="Footer Placeholder 5">
            <a:extLst>
              <a:ext uri="{FF2B5EF4-FFF2-40B4-BE49-F238E27FC236}">
                <a16:creationId xmlns:a16="http://schemas.microsoft.com/office/drawing/2014/main" id="{9279A660-502F-4362-96FC-965C29A1B09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9708ED1-EBEB-4497-B184-5A3E9B5D6230}"/>
              </a:ext>
            </a:extLst>
          </p:cNvPr>
          <p:cNvSpPr>
            <a:spLocks noGrp="1"/>
          </p:cNvSpPr>
          <p:nvPr>
            <p:ph type="sldNum" sz="quarter" idx="12"/>
          </p:nvPr>
        </p:nvSpPr>
        <p:spPr/>
        <p:txBody>
          <a:bodyPr/>
          <a:lstStyle/>
          <a:p>
            <a:fld id="{69253160-B068-40E2-B89D-F9586A69B940}" type="slidenum">
              <a:rPr lang="en-GB" smtClean="0"/>
              <a:t>‹#›</a:t>
            </a:fld>
            <a:endParaRPr lang="en-GB" dirty="0"/>
          </a:p>
        </p:txBody>
      </p:sp>
    </p:spTree>
    <p:extLst>
      <p:ext uri="{BB962C8B-B14F-4D97-AF65-F5344CB8AC3E}">
        <p14:creationId xmlns:p14="http://schemas.microsoft.com/office/powerpoint/2010/main" val="197420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6F56-6E93-4AEC-982A-F0D6225F875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702F2B-8F08-4DD4-8BFD-2B194DDBA4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D45A62-C186-44DB-88F9-F7769A3C96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D59D33-BA93-4BCC-A3F9-A1B45641AC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CFC502-BB4B-4B8F-B41B-A6537F9EE4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AB0A17-005E-4FC9-9A50-596FD0255D45}"/>
              </a:ext>
            </a:extLst>
          </p:cNvPr>
          <p:cNvSpPr>
            <a:spLocks noGrp="1"/>
          </p:cNvSpPr>
          <p:nvPr>
            <p:ph type="dt" sz="half" idx="10"/>
          </p:nvPr>
        </p:nvSpPr>
        <p:spPr/>
        <p:txBody>
          <a:bodyPr/>
          <a:lstStyle/>
          <a:p>
            <a:fld id="{6D1511D3-1A1A-472A-95A7-FBA2C764C25E}" type="datetimeFigureOut">
              <a:rPr lang="en-GB" smtClean="0"/>
              <a:t>19/07/2023</a:t>
            </a:fld>
            <a:endParaRPr lang="en-GB" dirty="0"/>
          </a:p>
        </p:txBody>
      </p:sp>
      <p:sp>
        <p:nvSpPr>
          <p:cNvPr id="8" name="Footer Placeholder 7">
            <a:extLst>
              <a:ext uri="{FF2B5EF4-FFF2-40B4-BE49-F238E27FC236}">
                <a16:creationId xmlns:a16="http://schemas.microsoft.com/office/drawing/2014/main" id="{C2BE3F56-DF96-4519-B93A-7B636858835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0152E06-8302-4E64-92F9-491A75F49E68}"/>
              </a:ext>
            </a:extLst>
          </p:cNvPr>
          <p:cNvSpPr>
            <a:spLocks noGrp="1"/>
          </p:cNvSpPr>
          <p:nvPr>
            <p:ph type="sldNum" sz="quarter" idx="12"/>
          </p:nvPr>
        </p:nvSpPr>
        <p:spPr/>
        <p:txBody>
          <a:bodyPr/>
          <a:lstStyle/>
          <a:p>
            <a:fld id="{69253160-B068-40E2-B89D-F9586A69B940}" type="slidenum">
              <a:rPr lang="en-GB" smtClean="0"/>
              <a:t>‹#›</a:t>
            </a:fld>
            <a:endParaRPr lang="en-GB" dirty="0"/>
          </a:p>
        </p:txBody>
      </p:sp>
    </p:spTree>
    <p:extLst>
      <p:ext uri="{BB962C8B-B14F-4D97-AF65-F5344CB8AC3E}">
        <p14:creationId xmlns:p14="http://schemas.microsoft.com/office/powerpoint/2010/main" val="320405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3B91-1E1A-4A28-A58A-D854B1804A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F36ABA-2428-4D6D-9601-E719F65171D0}"/>
              </a:ext>
            </a:extLst>
          </p:cNvPr>
          <p:cNvSpPr>
            <a:spLocks noGrp="1"/>
          </p:cNvSpPr>
          <p:nvPr>
            <p:ph type="dt" sz="half" idx="10"/>
          </p:nvPr>
        </p:nvSpPr>
        <p:spPr/>
        <p:txBody>
          <a:bodyPr/>
          <a:lstStyle/>
          <a:p>
            <a:fld id="{6D1511D3-1A1A-472A-95A7-FBA2C764C25E}" type="datetimeFigureOut">
              <a:rPr lang="en-GB" smtClean="0"/>
              <a:t>19/07/2023</a:t>
            </a:fld>
            <a:endParaRPr lang="en-GB" dirty="0"/>
          </a:p>
        </p:txBody>
      </p:sp>
      <p:sp>
        <p:nvSpPr>
          <p:cNvPr id="4" name="Footer Placeholder 3">
            <a:extLst>
              <a:ext uri="{FF2B5EF4-FFF2-40B4-BE49-F238E27FC236}">
                <a16:creationId xmlns:a16="http://schemas.microsoft.com/office/drawing/2014/main" id="{52D84190-1370-44CD-855C-6575A7B66A8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BF047BE-71E8-45EE-8931-C0D41D78A203}"/>
              </a:ext>
            </a:extLst>
          </p:cNvPr>
          <p:cNvSpPr>
            <a:spLocks noGrp="1"/>
          </p:cNvSpPr>
          <p:nvPr>
            <p:ph type="sldNum" sz="quarter" idx="12"/>
          </p:nvPr>
        </p:nvSpPr>
        <p:spPr/>
        <p:txBody>
          <a:bodyPr/>
          <a:lstStyle/>
          <a:p>
            <a:fld id="{69253160-B068-40E2-B89D-F9586A69B940}" type="slidenum">
              <a:rPr lang="en-GB" smtClean="0"/>
              <a:t>‹#›</a:t>
            </a:fld>
            <a:endParaRPr lang="en-GB" dirty="0"/>
          </a:p>
        </p:txBody>
      </p:sp>
    </p:spTree>
    <p:extLst>
      <p:ext uri="{BB962C8B-B14F-4D97-AF65-F5344CB8AC3E}">
        <p14:creationId xmlns:p14="http://schemas.microsoft.com/office/powerpoint/2010/main" val="365518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45CF8-14CD-4ABB-AA53-FF0121064089}"/>
              </a:ext>
            </a:extLst>
          </p:cNvPr>
          <p:cNvSpPr>
            <a:spLocks noGrp="1"/>
          </p:cNvSpPr>
          <p:nvPr>
            <p:ph type="dt" sz="half" idx="10"/>
          </p:nvPr>
        </p:nvSpPr>
        <p:spPr/>
        <p:txBody>
          <a:bodyPr/>
          <a:lstStyle/>
          <a:p>
            <a:fld id="{6D1511D3-1A1A-472A-95A7-FBA2C764C25E}" type="datetimeFigureOut">
              <a:rPr lang="en-GB" smtClean="0"/>
              <a:t>19/07/2023</a:t>
            </a:fld>
            <a:endParaRPr lang="en-GB" dirty="0"/>
          </a:p>
        </p:txBody>
      </p:sp>
      <p:sp>
        <p:nvSpPr>
          <p:cNvPr id="3" name="Footer Placeholder 2">
            <a:extLst>
              <a:ext uri="{FF2B5EF4-FFF2-40B4-BE49-F238E27FC236}">
                <a16:creationId xmlns:a16="http://schemas.microsoft.com/office/drawing/2014/main" id="{818A1695-9665-4C81-8B95-9EE5229A24D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8CF4BC6-A77A-4289-9819-07E409F9C51C}"/>
              </a:ext>
            </a:extLst>
          </p:cNvPr>
          <p:cNvSpPr>
            <a:spLocks noGrp="1"/>
          </p:cNvSpPr>
          <p:nvPr>
            <p:ph type="sldNum" sz="quarter" idx="12"/>
          </p:nvPr>
        </p:nvSpPr>
        <p:spPr/>
        <p:txBody>
          <a:bodyPr/>
          <a:lstStyle/>
          <a:p>
            <a:fld id="{69253160-B068-40E2-B89D-F9586A69B940}" type="slidenum">
              <a:rPr lang="en-GB" smtClean="0"/>
              <a:t>‹#›</a:t>
            </a:fld>
            <a:endParaRPr lang="en-GB" dirty="0"/>
          </a:p>
        </p:txBody>
      </p:sp>
    </p:spTree>
    <p:extLst>
      <p:ext uri="{BB962C8B-B14F-4D97-AF65-F5344CB8AC3E}">
        <p14:creationId xmlns:p14="http://schemas.microsoft.com/office/powerpoint/2010/main" val="109398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FA371-A74F-4765-BFDA-E38094F11A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D94DA5A-95E4-46C9-ACCE-7B852372B2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99AC05-B254-4064-BAE2-3BCF88B08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DF112E-1821-4F1A-AE89-BD5AB7003077}"/>
              </a:ext>
            </a:extLst>
          </p:cNvPr>
          <p:cNvSpPr>
            <a:spLocks noGrp="1"/>
          </p:cNvSpPr>
          <p:nvPr>
            <p:ph type="dt" sz="half" idx="10"/>
          </p:nvPr>
        </p:nvSpPr>
        <p:spPr/>
        <p:txBody>
          <a:bodyPr/>
          <a:lstStyle/>
          <a:p>
            <a:fld id="{6D1511D3-1A1A-472A-95A7-FBA2C764C25E}" type="datetimeFigureOut">
              <a:rPr lang="en-GB" smtClean="0"/>
              <a:t>19/07/2023</a:t>
            </a:fld>
            <a:endParaRPr lang="en-GB" dirty="0"/>
          </a:p>
        </p:txBody>
      </p:sp>
      <p:sp>
        <p:nvSpPr>
          <p:cNvPr id="6" name="Footer Placeholder 5">
            <a:extLst>
              <a:ext uri="{FF2B5EF4-FFF2-40B4-BE49-F238E27FC236}">
                <a16:creationId xmlns:a16="http://schemas.microsoft.com/office/drawing/2014/main" id="{86E5A356-EBD0-462A-9B36-F2EF88C88C0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D61CC6-2CE3-487C-AEE3-5C64A3421747}"/>
              </a:ext>
            </a:extLst>
          </p:cNvPr>
          <p:cNvSpPr>
            <a:spLocks noGrp="1"/>
          </p:cNvSpPr>
          <p:nvPr>
            <p:ph type="sldNum" sz="quarter" idx="12"/>
          </p:nvPr>
        </p:nvSpPr>
        <p:spPr/>
        <p:txBody>
          <a:bodyPr/>
          <a:lstStyle/>
          <a:p>
            <a:fld id="{69253160-B068-40E2-B89D-F9586A69B940}" type="slidenum">
              <a:rPr lang="en-GB" smtClean="0"/>
              <a:t>‹#›</a:t>
            </a:fld>
            <a:endParaRPr lang="en-GB" dirty="0"/>
          </a:p>
        </p:txBody>
      </p:sp>
    </p:spTree>
    <p:extLst>
      <p:ext uri="{BB962C8B-B14F-4D97-AF65-F5344CB8AC3E}">
        <p14:creationId xmlns:p14="http://schemas.microsoft.com/office/powerpoint/2010/main" val="297682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1F60-BC69-41CB-9BA1-98D9C10468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3EF86D-EC43-43DD-A13A-C03CC999A8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77EDB4A-4127-486F-BE62-E7A31C9127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7C53C0-CC61-4B60-A5E3-D912E89734EF}"/>
              </a:ext>
            </a:extLst>
          </p:cNvPr>
          <p:cNvSpPr>
            <a:spLocks noGrp="1"/>
          </p:cNvSpPr>
          <p:nvPr>
            <p:ph type="dt" sz="half" idx="10"/>
          </p:nvPr>
        </p:nvSpPr>
        <p:spPr/>
        <p:txBody>
          <a:bodyPr/>
          <a:lstStyle/>
          <a:p>
            <a:fld id="{6D1511D3-1A1A-472A-95A7-FBA2C764C25E}" type="datetimeFigureOut">
              <a:rPr lang="en-GB" smtClean="0"/>
              <a:t>19/07/2023</a:t>
            </a:fld>
            <a:endParaRPr lang="en-GB" dirty="0"/>
          </a:p>
        </p:txBody>
      </p:sp>
      <p:sp>
        <p:nvSpPr>
          <p:cNvPr id="6" name="Footer Placeholder 5">
            <a:extLst>
              <a:ext uri="{FF2B5EF4-FFF2-40B4-BE49-F238E27FC236}">
                <a16:creationId xmlns:a16="http://schemas.microsoft.com/office/drawing/2014/main" id="{F0F063DF-F47B-4DAC-9EA2-045F569BD1F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1A29A38-D62A-4FC4-9515-B14409423466}"/>
              </a:ext>
            </a:extLst>
          </p:cNvPr>
          <p:cNvSpPr>
            <a:spLocks noGrp="1"/>
          </p:cNvSpPr>
          <p:nvPr>
            <p:ph type="sldNum" sz="quarter" idx="12"/>
          </p:nvPr>
        </p:nvSpPr>
        <p:spPr/>
        <p:txBody>
          <a:bodyPr/>
          <a:lstStyle/>
          <a:p>
            <a:fld id="{69253160-B068-40E2-B89D-F9586A69B940}" type="slidenum">
              <a:rPr lang="en-GB" smtClean="0"/>
              <a:t>‹#›</a:t>
            </a:fld>
            <a:endParaRPr lang="en-GB" dirty="0"/>
          </a:p>
        </p:txBody>
      </p:sp>
    </p:spTree>
    <p:extLst>
      <p:ext uri="{BB962C8B-B14F-4D97-AF65-F5344CB8AC3E}">
        <p14:creationId xmlns:p14="http://schemas.microsoft.com/office/powerpoint/2010/main" val="184013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6C7CFE-6044-4804-A508-A69D9A9ABF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21FE74-B2C7-4C43-BA7C-7AEDFEF33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A3FC64-F6CD-48AC-A0C3-1E7BC15CCA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511D3-1A1A-472A-95A7-FBA2C764C25E}" type="datetimeFigureOut">
              <a:rPr lang="en-GB" smtClean="0"/>
              <a:t>19/07/2023</a:t>
            </a:fld>
            <a:endParaRPr lang="en-GB" dirty="0"/>
          </a:p>
        </p:txBody>
      </p:sp>
      <p:sp>
        <p:nvSpPr>
          <p:cNvPr id="5" name="Footer Placeholder 4">
            <a:extLst>
              <a:ext uri="{FF2B5EF4-FFF2-40B4-BE49-F238E27FC236}">
                <a16:creationId xmlns:a16="http://schemas.microsoft.com/office/drawing/2014/main" id="{516DEC26-C889-485C-91BA-AAD47044CC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8C3211-2C21-46DA-A52F-3598C639A1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53160-B068-40E2-B89D-F9586A69B940}" type="slidenum">
              <a:rPr lang="en-GB" smtClean="0"/>
              <a:t>‹#›</a:t>
            </a:fld>
            <a:endParaRPr lang="en-GB" dirty="0"/>
          </a:p>
        </p:txBody>
      </p:sp>
    </p:spTree>
    <p:extLst>
      <p:ext uri="{BB962C8B-B14F-4D97-AF65-F5344CB8AC3E}">
        <p14:creationId xmlns:p14="http://schemas.microsoft.com/office/powerpoint/2010/main" val="4250220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blog.hubspot.com/marketing/hubspot-blog-marketing-industry-trends-report?hubs_content=blog.hubspot.com%2Fmarketing%2Fstorytelling&amp;hubs_content-cta=2023%20Marketing%20Trends%20Repor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linkedin.com/pulse/consumer-behavior-types-online-shoppers-sumit-singh-bajaj/"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menti.com/al5orta9guyj"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3tl.com/blog/what-is-generational-marketing-examples-included" TargetMode="External"/><Relationship Id="rId3" Type="http://schemas.openxmlformats.org/officeDocument/2006/relationships/hyperlink" Target="https://www.apple.com/mac/" TargetMode="External"/><Relationship Id="rId7" Type="http://schemas.openxmlformats.org/officeDocument/2006/relationships/hyperlink" Target="https://www.linkedin.com/pulse/consumer-behavior-types-online-shoppers-sumit-singh-bajaj/" TargetMode="External"/><Relationship Id="rId2" Type="http://schemas.openxmlformats.org/officeDocument/2006/relationships/hyperlink" Target="https://www.youtube.com/watch?v=AzIT3pbbZr8" TargetMode="External"/><Relationship Id="rId1" Type="http://schemas.openxmlformats.org/officeDocument/2006/relationships/slideLayout" Target="../slideLayouts/slideLayout2.xml"/><Relationship Id="rId6" Type="http://schemas.openxmlformats.org/officeDocument/2006/relationships/hyperlink" Target="https://www.youtube.com/watch?v=_hbdLhYCIDI" TargetMode="External"/><Relationship Id="rId5" Type="http://schemas.openxmlformats.org/officeDocument/2006/relationships/hyperlink" Target="https://www.youtube.com/watch?v=e3zowKZEiLo" TargetMode="External"/><Relationship Id="rId4" Type="http://schemas.openxmlformats.org/officeDocument/2006/relationships/hyperlink" Target="https://www.youtube.com/watch?v=fnKy52s1GyE" TargetMode="External"/><Relationship Id="rId9" Type="http://schemas.openxmlformats.org/officeDocument/2006/relationships/hyperlink" Target="https://www.tiktok.com/@washingtonpost?lang=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AzIT3pbbZr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inkedin.com/business/marketing/blog/content-marketing/learn-how-storytelling-can-elevate-your-content-marketing-ebook"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fnKy52s1GyE" TargetMode="External"/><Relationship Id="rId2" Type="http://schemas.openxmlformats.org/officeDocument/2006/relationships/hyperlink" Target="https://www.apple.com/ma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Rectangle 307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a:extLst>
              <a:ext uri="{FF2B5EF4-FFF2-40B4-BE49-F238E27FC236}">
                <a16:creationId xmlns:a16="http://schemas.microsoft.com/office/drawing/2014/main" id="{C0033738-ACC5-33C4-8E3C-807B9459E65D}"/>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31" t="9091" r="1"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6" name="Rectangle 308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A0DE2A-95F5-46D4-907A-FE72815DC169}"/>
              </a:ext>
            </a:extLst>
          </p:cNvPr>
          <p:cNvSpPr>
            <a:spLocks noGrp="1"/>
          </p:cNvSpPr>
          <p:nvPr>
            <p:ph type="ctrTitle"/>
          </p:nvPr>
        </p:nvSpPr>
        <p:spPr>
          <a:xfrm>
            <a:off x="477981" y="1122363"/>
            <a:ext cx="4023360" cy="3204134"/>
          </a:xfrm>
        </p:spPr>
        <p:txBody>
          <a:bodyPr anchor="b">
            <a:normAutofit/>
          </a:bodyPr>
          <a:lstStyle/>
          <a:p>
            <a:pPr algn="l"/>
            <a:r>
              <a:rPr lang="en-US" sz="4100" b="1" dirty="0"/>
              <a:t>Storytelling</a:t>
            </a:r>
            <a:r>
              <a:rPr lang="el-GR" sz="4100" b="1" dirty="0"/>
              <a:t>, χρησιμοποιώντας τις σωστές λέξεις για το σωστό κοινό </a:t>
            </a:r>
            <a:endParaRPr lang="en-GB" sz="4100" b="1" dirty="0"/>
          </a:p>
        </p:txBody>
      </p:sp>
      <p:sp>
        <p:nvSpPr>
          <p:cNvPr id="3" name="Subtitle 2">
            <a:extLst>
              <a:ext uri="{FF2B5EF4-FFF2-40B4-BE49-F238E27FC236}">
                <a16:creationId xmlns:a16="http://schemas.microsoft.com/office/drawing/2014/main" id="{068857B0-A27F-4466-89BA-A3B94599719A}"/>
              </a:ext>
            </a:extLst>
          </p:cNvPr>
          <p:cNvSpPr>
            <a:spLocks noGrp="1"/>
          </p:cNvSpPr>
          <p:nvPr>
            <p:ph type="subTitle" idx="1"/>
          </p:nvPr>
        </p:nvSpPr>
        <p:spPr>
          <a:xfrm>
            <a:off x="477980" y="4872922"/>
            <a:ext cx="4023359" cy="1208141"/>
          </a:xfrm>
        </p:spPr>
        <p:txBody>
          <a:bodyPr>
            <a:normAutofit/>
          </a:bodyPr>
          <a:lstStyle/>
          <a:p>
            <a:pPr algn="l"/>
            <a:r>
              <a:rPr lang="el-GR" sz="2000" dirty="0"/>
              <a:t>Δρ. Μύρια Κκάλη</a:t>
            </a:r>
          </a:p>
          <a:p>
            <a:pPr algn="l"/>
            <a:r>
              <a:rPr lang="en-GB" sz="2000" dirty="0"/>
              <a:t>Academic Director</a:t>
            </a:r>
          </a:p>
          <a:p>
            <a:pPr algn="l"/>
            <a:r>
              <a:rPr lang="en-GB" sz="2000" dirty="0"/>
              <a:t>Cyprus Institute of Marketing </a:t>
            </a:r>
          </a:p>
        </p:txBody>
      </p:sp>
      <p:sp>
        <p:nvSpPr>
          <p:cNvPr id="3083" name="Rectangle 308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085" name="Rectangle 308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Λογότυπο Cyprus Business School">
            <a:extLst>
              <a:ext uri="{FF2B5EF4-FFF2-40B4-BE49-F238E27FC236}">
                <a16:creationId xmlns:a16="http://schemas.microsoft.com/office/drawing/2014/main" id="{96ABDCA8-DBC9-3193-2064-7F958C937CA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25923" y="257664"/>
            <a:ext cx="1232219" cy="1232219"/>
          </a:xfrm>
          <a:prstGeom prst="rect">
            <a:avLst/>
          </a:prstGeom>
        </p:spPr>
      </p:pic>
    </p:spTree>
    <p:extLst>
      <p:ext uri="{BB962C8B-B14F-4D97-AF65-F5344CB8AC3E}">
        <p14:creationId xmlns:p14="http://schemas.microsoft.com/office/powerpoint/2010/main" val="190643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90AC80-2DA7-495F-90CE-1281D603BDF5}"/>
              </a:ext>
            </a:extLst>
          </p:cNvPr>
          <p:cNvSpPr>
            <a:spLocks noGrp="1"/>
          </p:cNvSpPr>
          <p:nvPr>
            <p:ph type="title"/>
          </p:nvPr>
        </p:nvSpPr>
        <p:spPr>
          <a:xfrm>
            <a:off x="838201" y="365125"/>
            <a:ext cx="3816095" cy="1938076"/>
          </a:xfrm>
        </p:spPr>
        <p:txBody>
          <a:bodyPr>
            <a:normAutofit/>
          </a:bodyPr>
          <a:lstStyle/>
          <a:p>
            <a:r>
              <a:rPr lang="el-GR" dirty="0"/>
              <a:t>Συστατικά ενός καλού </a:t>
            </a:r>
            <a:r>
              <a:rPr lang="en-US" dirty="0"/>
              <a:t>storytelling</a:t>
            </a:r>
            <a:endParaRPr lang="en-GB" dirty="0"/>
          </a:p>
        </p:txBody>
      </p:sp>
      <p:sp>
        <p:nvSpPr>
          <p:cNvPr id="3" name="Content Placeholder 2">
            <a:extLst>
              <a:ext uri="{FF2B5EF4-FFF2-40B4-BE49-F238E27FC236}">
                <a16:creationId xmlns:a16="http://schemas.microsoft.com/office/drawing/2014/main" id="{8A2E26DC-F8A1-4CED-849A-19966217309B}"/>
              </a:ext>
            </a:extLst>
          </p:cNvPr>
          <p:cNvSpPr>
            <a:spLocks noGrp="1"/>
          </p:cNvSpPr>
          <p:nvPr>
            <p:ph idx="1"/>
          </p:nvPr>
        </p:nvSpPr>
        <p:spPr>
          <a:xfrm>
            <a:off x="838201" y="2482589"/>
            <a:ext cx="3816096" cy="3694373"/>
          </a:xfrm>
        </p:spPr>
        <p:txBody>
          <a:bodyPr>
            <a:normAutofit/>
          </a:bodyPr>
          <a:lstStyle/>
          <a:p>
            <a:pPr marL="0" indent="0">
              <a:buNone/>
            </a:pPr>
            <a:r>
              <a:rPr lang="el-GR" sz="2000" dirty="0"/>
              <a:t>Οι καλές ιστορίες έχουν</a:t>
            </a:r>
            <a:r>
              <a:rPr lang="en-US" sz="2000" dirty="0"/>
              <a:t>:</a:t>
            </a:r>
          </a:p>
          <a:p>
            <a:pPr marL="457200" indent="-457200">
              <a:buFont typeface="+mj-lt"/>
              <a:buAutoNum type="arabicPeriod"/>
            </a:pPr>
            <a:r>
              <a:rPr lang="el-GR" sz="2000" dirty="0"/>
              <a:t>Κύριους χαρακτήρες</a:t>
            </a:r>
          </a:p>
          <a:p>
            <a:pPr marL="457200" indent="-457200">
              <a:buFont typeface="+mj-lt"/>
              <a:buAutoNum type="arabicPeriod"/>
            </a:pPr>
            <a:r>
              <a:rPr lang="en-US" sz="2000" dirty="0"/>
              <a:t> </a:t>
            </a:r>
            <a:r>
              <a:rPr lang="el-GR" sz="2000" dirty="0"/>
              <a:t>Σύγκρουση/ δίλημμα</a:t>
            </a:r>
          </a:p>
          <a:p>
            <a:pPr marL="457200" indent="-457200">
              <a:buFont typeface="+mj-lt"/>
              <a:buAutoNum type="arabicPeriod"/>
            </a:pPr>
            <a:r>
              <a:rPr lang="el-GR" sz="2000" dirty="0"/>
              <a:t>Διάλυση σύγκρουσης/ επίλυση</a:t>
            </a:r>
          </a:p>
          <a:p>
            <a:pPr marL="457200" indent="-457200">
              <a:buFont typeface="+mj-lt"/>
              <a:buAutoNum type="arabicPeriod"/>
            </a:pPr>
            <a:r>
              <a:rPr lang="el-GR" sz="2000" dirty="0"/>
              <a:t>Πλοκή</a:t>
            </a:r>
          </a:p>
        </p:txBody>
      </p:sp>
      <p:pic>
        <p:nvPicPr>
          <p:cNvPr id="5122" name="Picture 2" descr="Στιγμιότυπο της ταινίας Encanto">
            <a:extLst>
              <a:ext uri="{FF2B5EF4-FFF2-40B4-BE49-F238E27FC236}">
                <a16:creationId xmlns:a16="http://schemas.microsoft.com/office/drawing/2014/main" id="{AB8BC275-4CAC-2920-1711-5891B49486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52" r="-1" b="278"/>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5124" name="Picture 4" descr="Στιγμιότυπα της ταινίας Lion King ">
            <a:extLst>
              <a:ext uri="{FF2B5EF4-FFF2-40B4-BE49-F238E27FC236}">
                <a16:creationId xmlns:a16="http://schemas.microsoft.com/office/drawing/2014/main" id="{AA77C639-26F3-66A2-FCAA-3B52A2EF51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340" b="30975"/>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61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8" name="Rectangle 615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0936" y="639520"/>
            <a:ext cx="3429000" cy="1719072"/>
          </a:xfrm>
        </p:spPr>
        <p:txBody>
          <a:bodyPr anchor="b">
            <a:normAutofit/>
          </a:bodyPr>
          <a:lstStyle/>
          <a:p>
            <a:r>
              <a:rPr lang="en-US" sz="5400" dirty="0"/>
              <a:t>POV</a:t>
            </a:r>
            <a:r>
              <a:rPr lang="el-GR" sz="5400" dirty="0"/>
              <a:t> και σύγκρουση </a:t>
            </a:r>
            <a:endParaRPr lang="en-GB" sz="5400" dirty="0"/>
          </a:p>
        </p:txBody>
      </p:sp>
      <p:sp>
        <p:nvSpPr>
          <p:cNvPr id="615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30935" y="2807207"/>
            <a:ext cx="3816373" cy="3884537"/>
          </a:xfrm>
        </p:spPr>
        <p:txBody>
          <a:bodyPr anchor="t">
            <a:normAutofit/>
          </a:bodyPr>
          <a:lstStyle/>
          <a:p>
            <a:pPr marL="0" indent="0">
              <a:buNone/>
            </a:pPr>
            <a:r>
              <a:rPr lang="en-US" sz="1700" b="1" dirty="0"/>
              <a:t>Point of view:</a:t>
            </a:r>
            <a:endParaRPr lang="el-GR" sz="1700" b="1" dirty="0"/>
          </a:p>
          <a:p>
            <a:pPr marL="457200" indent="-457200">
              <a:buAutoNum type="arabicPeriod"/>
            </a:pPr>
            <a:r>
              <a:rPr lang="el-GR" sz="1700" dirty="0"/>
              <a:t>πρώτο πρόσωπο</a:t>
            </a:r>
            <a:endParaRPr lang="en-GB" sz="1700" dirty="0"/>
          </a:p>
          <a:p>
            <a:pPr marL="457200" indent="-457200">
              <a:buAutoNum type="arabicPeriod"/>
            </a:pPr>
            <a:r>
              <a:rPr lang="el-GR" sz="1700" dirty="0"/>
              <a:t>δεύτερο πρόσωπο</a:t>
            </a:r>
            <a:endParaRPr lang="en-GB" sz="1700" dirty="0"/>
          </a:p>
          <a:p>
            <a:pPr marL="457200" indent="-457200">
              <a:buAutoNum type="arabicPeriod"/>
            </a:pPr>
            <a:r>
              <a:rPr lang="el-GR" sz="1700" dirty="0"/>
              <a:t>τρίτο πρόσωπο </a:t>
            </a:r>
          </a:p>
          <a:p>
            <a:pPr marL="0" indent="0">
              <a:buNone/>
            </a:pPr>
            <a:endParaRPr lang="en-GB" sz="1700" dirty="0"/>
          </a:p>
          <a:p>
            <a:pPr marL="0" indent="0">
              <a:buNone/>
            </a:pPr>
            <a:r>
              <a:rPr lang="el-GR" sz="1700" b="1" dirty="0"/>
              <a:t>Σύγκρουση</a:t>
            </a:r>
            <a:r>
              <a:rPr lang="en-US" sz="1700" b="1" dirty="0"/>
              <a:t>/</a:t>
            </a:r>
            <a:r>
              <a:rPr lang="el-GR" sz="1700" b="1" dirty="0"/>
              <a:t>δίλημμα</a:t>
            </a:r>
            <a:r>
              <a:rPr lang="en-US" sz="1700" b="1" dirty="0"/>
              <a:t>: </a:t>
            </a:r>
            <a:r>
              <a:rPr lang="el-GR" sz="1700" dirty="0"/>
              <a:t>ποιο είναι το μάθημα που προσπαθούμε να περάσουμε. Πώς αντιδρούν οι χαρακτήρες</a:t>
            </a:r>
            <a:r>
              <a:rPr lang="en-US" sz="1700" dirty="0"/>
              <a:t>; </a:t>
            </a:r>
            <a:r>
              <a:rPr lang="el-GR" sz="1700" dirty="0"/>
              <a:t>Αφορά τα προβλήματα και τις ανάγκες τους</a:t>
            </a:r>
            <a:r>
              <a:rPr lang="en-US" sz="1700" dirty="0"/>
              <a:t>; </a:t>
            </a:r>
            <a:r>
              <a:rPr lang="el-GR" sz="1700" dirty="0"/>
              <a:t>Αφορά το στάδιο στο οποίο βρίσκονται (ταξίδι κατανάλωσης</a:t>
            </a:r>
            <a:r>
              <a:rPr lang="en-GB" sz="1700" dirty="0"/>
              <a:t>/customer journey) </a:t>
            </a:r>
            <a:endParaRPr lang="en-US" sz="1700" dirty="0"/>
          </a:p>
        </p:txBody>
      </p:sp>
      <p:pic>
        <p:nvPicPr>
          <p:cNvPr id="6150" name="Picture 6" descr="First, Second, and Third Person: Points of View in Writing – INK Blog&#10;First person: I, We&#10;Secont Person: You&#10;Third Person: He, She, It, They">
            <a:extLst>
              <a:ext uri="{FF2B5EF4-FFF2-40B4-BE49-F238E27FC236}">
                <a16:creationId xmlns:a16="http://schemas.microsoft.com/office/drawing/2014/main" id="{E8724AD2-AE15-E2DB-AB28-92C39FA730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1124884"/>
            <a:ext cx="6903720" cy="460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83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314536" cy="1325563"/>
          </a:xfrm>
        </p:spPr>
        <p:txBody>
          <a:bodyPr>
            <a:normAutofit/>
          </a:bodyPr>
          <a:lstStyle/>
          <a:p>
            <a:r>
              <a:rPr lang="en-US" sz="4100" dirty="0"/>
              <a:t>Storytelling </a:t>
            </a:r>
            <a:r>
              <a:rPr lang="el-GR" sz="4100" dirty="0"/>
              <a:t>και το ταξίδι του καταναλωτή</a:t>
            </a:r>
            <a:endParaRPr lang="en-GB" sz="4100" dirty="0"/>
          </a:p>
        </p:txBody>
      </p:sp>
      <p:sp>
        <p:nvSpPr>
          <p:cNvPr id="12"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a:srcRect l="1044" r="8016"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7" name="Rectangle: Rounded Corners 6">
            <a:extLst>
              <a:ext uri="{FF2B5EF4-FFF2-40B4-BE49-F238E27FC236}">
                <a16:creationId xmlns:a16="http://schemas.microsoft.com/office/drawing/2014/main" id="{8C8D8842-A226-0314-D50C-7859CAEB403B}"/>
              </a:ext>
              <a:ext uri="{C183D7F6-B498-43B3-948B-1728B52AA6E4}">
                <adec:decorative xmlns:adec="http://schemas.microsoft.com/office/drawing/2017/decorative" val="1"/>
              </a:ext>
            </a:extLst>
          </p:cNvPr>
          <p:cNvSpPr/>
          <p:nvPr/>
        </p:nvSpPr>
        <p:spPr>
          <a:xfrm>
            <a:off x="537350" y="3693081"/>
            <a:ext cx="3187411" cy="2024006"/>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Freeform: Shape 7" descr="Στάδιο αναγνώρισης προβλήματος/&#10;ανάγκης">
            <a:extLst>
              <a:ext uri="{FF2B5EF4-FFF2-40B4-BE49-F238E27FC236}">
                <a16:creationId xmlns:a16="http://schemas.microsoft.com/office/drawing/2014/main" id="{C54F15E9-E183-03F5-D0FD-CE67EC7BD1B1}"/>
              </a:ext>
            </a:extLst>
          </p:cNvPr>
          <p:cNvSpPr/>
          <p:nvPr/>
        </p:nvSpPr>
        <p:spPr>
          <a:xfrm>
            <a:off x="891506" y="4029530"/>
            <a:ext cx="3187411" cy="2024006"/>
          </a:xfrm>
          <a:custGeom>
            <a:avLst/>
            <a:gdLst>
              <a:gd name="connsiteX0" fmla="*/ 0 w 3187411"/>
              <a:gd name="connsiteY0" fmla="*/ 202401 h 2024006"/>
              <a:gd name="connsiteX1" fmla="*/ 202401 w 3187411"/>
              <a:gd name="connsiteY1" fmla="*/ 0 h 2024006"/>
              <a:gd name="connsiteX2" fmla="*/ 2985010 w 3187411"/>
              <a:gd name="connsiteY2" fmla="*/ 0 h 2024006"/>
              <a:gd name="connsiteX3" fmla="*/ 3187411 w 3187411"/>
              <a:gd name="connsiteY3" fmla="*/ 202401 h 2024006"/>
              <a:gd name="connsiteX4" fmla="*/ 3187411 w 3187411"/>
              <a:gd name="connsiteY4" fmla="*/ 1821605 h 2024006"/>
              <a:gd name="connsiteX5" fmla="*/ 2985010 w 3187411"/>
              <a:gd name="connsiteY5" fmla="*/ 2024006 h 2024006"/>
              <a:gd name="connsiteX6" fmla="*/ 202401 w 3187411"/>
              <a:gd name="connsiteY6" fmla="*/ 2024006 h 2024006"/>
              <a:gd name="connsiteX7" fmla="*/ 0 w 3187411"/>
              <a:gd name="connsiteY7" fmla="*/ 1821605 h 2024006"/>
              <a:gd name="connsiteX8" fmla="*/ 0 w 3187411"/>
              <a:gd name="connsiteY8" fmla="*/ 202401 h 202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7411" h="2024006">
                <a:moveTo>
                  <a:pt x="0" y="202401"/>
                </a:moveTo>
                <a:cubicBezTo>
                  <a:pt x="0" y="90618"/>
                  <a:pt x="90618" y="0"/>
                  <a:pt x="202401" y="0"/>
                </a:cubicBezTo>
                <a:lnTo>
                  <a:pt x="2985010" y="0"/>
                </a:lnTo>
                <a:cubicBezTo>
                  <a:pt x="3096793" y="0"/>
                  <a:pt x="3187411" y="90618"/>
                  <a:pt x="3187411" y="202401"/>
                </a:cubicBezTo>
                <a:lnTo>
                  <a:pt x="3187411" y="1821605"/>
                </a:lnTo>
                <a:cubicBezTo>
                  <a:pt x="3187411" y="1933388"/>
                  <a:pt x="3096793" y="2024006"/>
                  <a:pt x="2985010" y="2024006"/>
                </a:cubicBezTo>
                <a:lnTo>
                  <a:pt x="202401" y="2024006"/>
                </a:lnTo>
                <a:cubicBezTo>
                  <a:pt x="90618" y="2024006"/>
                  <a:pt x="0" y="1933388"/>
                  <a:pt x="0" y="1821605"/>
                </a:cubicBezTo>
                <a:lnTo>
                  <a:pt x="0" y="202401"/>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54531" tIns="154531" rIns="154531" bIns="154531" numCol="1" spcCol="1270" anchor="ctr" anchorCtr="0">
            <a:noAutofit/>
          </a:bodyPr>
          <a:lstStyle/>
          <a:p>
            <a:pPr marL="0" lvl="0" indent="0" algn="ctr" defTabSz="1111250">
              <a:lnSpc>
                <a:spcPct val="90000"/>
              </a:lnSpc>
              <a:spcBef>
                <a:spcPct val="0"/>
              </a:spcBef>
              <a:spcAft>
                <a:spcPct val="35000"/>
              </a:spcAft>
              <a:buNone/>
            </a:pPr>
            <a:r>
              <a:rPr lang="el-GR" sz="2500" b="1" kern="1200" dirty="0"/>
              <a:t>Στάδιο αναγνώρισης προβλήματος/</a:t>
            </a:r>
            <a:endParaRPr lang="en-GB" sz="2500" b="1" kern="1200" dirty="0"/>
          </a:p>
          <a:p>
            <a:pPr marL="0" lvl="0" indent="0" algn="ctr" defTabSz="1111250">
              <a:lnSpc>
                <a:spcPct val="90000"/>
              </a:lnSpc>
              <a:spcBef>
                <a:spcPct val="0"/>
              </a:spcBef>
              <a:spcAft>
                <a:spcPct val="35000"/>
              </a:spcAft>
              <a:buNone/>
            </a:pPr>
            <a:r>
              <a:rPr lang="el-GR" sz="2500" b="1" kern="1200" dirty="0"/>
              <a:t>ανάγκης</a:t>
            </a:r>
            <a:endParaRPr lang="en-US" sz="2500" b="1" kern="1200" dirty="0"/>
          </a:p>
        </p:txBody>
      </p:sp>
      <p:sp>
        <p:nvSpPr>
          <p:cNvPr id="9" name="Rectangle: Rounded Corners 8">
            <a:extLst>
              <a:ext uri="{FF2B5EF4-FFF2-40B4-BE49-F238E27FC236}">
                <a16:creationId xmlns:a16="http://schemas.microsoft.com/office/drawing/2014/main" id="{971D3DBE-BA63-0591-A4FD-DD6B3CAF01F7}"/>
              </a:ext>
              <a:ext uri="{C183D7F6-B498-43B3-948B-1728B52AA6E4}">
                <adec:decorative xmlns:adec="http://schemas.microsoft.com/office/drawing/2017/decorative" val="1"/>
              </a:ext>
            </a:extLst>
          </p:cNvPr>
          <p:cNvSpPr/>
          <p:nvPr/>
        </p:nvSpPr>
        <p:spPr>
          <a:xfrm>
            <a:off x="4433074" y="3693081"/>
            <a:ext cx="3187411" cy="2024006"/>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reeform: Shape 9" descr="Στάδιο εξέτασης">
            <a:extLst>
              <a:ext uri="{FF2B5EF4-FFF2-40B4-BE49-F238E27FC236}">
                <a16:creationId xmlns:a16="http://schemas.microsoft.com/office/drawing/2014/main" id="{537A4E58-3937-D2F1-7F10-59E330D33C32}"/>
              </a:ext>
            </a:extLst>
          </p:cNvPr>
          <p:cNvSpPr/>
          <p:nvPr/>
        </p:nvSpPr>
        <p:spPr>
          <a:xfrm>
            <a:off x="4787231" y="4029530"/>
            <a:ext cx="3187411" cy="2024006"/>
          </a:xfrm>
          <a:custGeom>
            <a:avLst/>
            <a:gdLst>
              <a:gd name="connsiteX0" fmla="*/ 0 w 3187411"/>
              <a:gd name="connsiteY0" fmla="*/ 202401 h 2024006"/>
              <a:gd name="connsiteX1" fmla="*/ 202401 w 3187411"/>
              <a:gd name="connsiteY1" fmla="*/ 0 h 2024006"/>
              <a:gd name="connsiteX2" fmla="*/ 2985010 w 3187411"/>
              <a:gd name="connsiteY2" fmla="*/ 0 h 2024006"/>
              <a:gd name="connsiteX3" fmla="*/ 3187411 w 3187411"/>
              <a:gd name="connsiteY3" fmla="*/ 202401 h 2024006"/>
              <a:gd name="connsiteX4" fmla="*/ 3187411 w 3187411"/>
              <a:gd name="connsiteY4" fmla="*/ 1821605 h 2024006"/>
              <a:gd name="connsiteX5" fmla="*/ 2985010 w 3187411"/>
              <a:gd name="connsiteY5" fmla="*/ 2024006 h 2024006"/>
              <a:gd name="connsiteX6" fmla="*/ 202401 w 3187411"/>
              <a:gd name="connsiteY6" fmla="*/ 2024006 h 2024006"/>
              <a:gd name="connsiteX7" fmla="*/ 0 w 3187411"/>
              <a:gd name="connsiteY7" fmla="*/ 1821605 h 2024006"/>
              <a:gd name="connsiteX8" fmla="*/ 0 w 3187411"/>
              <a:gd name="connsiteY8" fmla="*/ 202401 h 202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7411" h="2024006">
                <a:moveTo>
                  <a:pt x="0" y="202401"/>
                </a:moveTo>
                <a:cubicBezTo>
                  <a:pt x="0" y="90618"/>
                  <a:pt x="90618" y="0"/>
                  <a:pt x="202401" y="0"/>
                </a:cubicBezTo>
                <a:lnTo>
                  <a:pt x="2985010" y="0"/>
                </a:lnTo>
                <a:cubicBezTo>
                  <a:pt x="3096793" y="0"/>
                  <a:pt x="3187411" y="90618"/>
                  <a:pt x="3187411" y="202401"/>
                </a:cubicBezTo>
                <a:lnTo>
                  <a:pt x="3187411" y="1821605"/>
                </a:lnTo>
                <a:cubicBezTo>
                  <a:pt x="3187411" y="1933388"/>
                  <a:pt x="3096793" y="2024006"/>
                  <a:pt x="2985010" y="2024006"/>
                </a:cubicBezTo>
                <a:lnTo>
                  <a:pt x="202401" y="2024006"/>
                </a:lnTo>
                <a:cubicBezTo>
                  <a:pt x="90618" y="2024006"/>
                  <a:pt x="0" y="1933388"/>
                  <a:pt x="0" y="1821605"/>
                </a:cubicBezTo>
                <a:lnTo>
                  <a:pt x="0" y="202401"/>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54531" tIns="154531" rIns="154531" bIns="154531" numCol="1" spcCol="1270" anchor="ctr" anchorCtr="0">
            <a:noAutofit/>
          </a:bodyPr>
          <a:lstStyle/>
          <a:p>
            <a:pPr marL="0" lvl="0" indent="0" algn="ctr" defTabSz="1111250">
              <a:lnSpc>
                <a:spcPct val="90000"/>
              </a:lnSpc>
              <a:spcBef>
                <a:spcPct val="0"/>
              </a:spcBef>
              <a:spcAft>
                <a:spcPct val="35000"/>
              </a:spcAft>
              <a:buNone/>
            </a:pPr>
            <a:r>
              <a:rPr lang="el-GR" sz="2500" b="1" kern="1200" dirty="0"/>
              <a:t>Στάδιο εξέτασης</a:t>
            </a:r>
            <a:endParaRPr lang="en-US" sz="2500" b="1" kern="1200" dirty="0"/>
          </a:p>
        </p:txBody>
      </p:sp>
      <p:sp>
        <p:nvSpPr>
          <p:cNvPr id="11" name="Rectangle: Rounded Corners 10">
            <a:extLst>
              <a:ext uri="{FF2B5EF4-FFF2-40B4-BE49-F238E27FC236}">
                <a16:creationId xmlns:a16="http://schemas.microsoft.com/office/drawing/2014/main" id="{7B1B171E-4C8D-B813-57B3-CC401343CC8E}"/>
              </a:ext>
              <a:ext uri="{C183D7F6-B498-43B3-948B-1728B52AA6E4}">
                <adec:decorative xmlns:adec="http://schemas.microsoft.com/office/drawing/2017/decorative" val="1"/>
              </a:ext>
            </a:extLst>
          </p:cNvPr>
          <p:cNvSpPr/>
          <p:nvPr/>
        </p:nvSpPr>
        <p:spPr>
          <a:xfrm>
            <a:off x="8328799" y="3693081"/>
            <a:ext cx="3187411" cy="2024006"/>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3" name="Freeform: Shape 12" descr="Στάδιο απόφασης">
            <a:extLst>
              <a:ext uri="{FF2B5EF4-FFF2-40B4-BE49-F238E27FC236}">
                <a16:creationId xmlns:a16="http://schemas.microsoft.com/office/drawing/2014/main" id="{7DEC8DDD-8055-DEA6-3070-3501600DF295}"/>
              </a:ext>
            </a:extLst>
          </p:cNvPr>
          <p:cNvSpPr/>
          <p:nvPr/>
        </p:nvSpPr>
        <p:spPr>
          <a:xfrm>
            <a:off x="8682956" y="4029530"/>
            <a:ext cx="3187411" cy="2024006"/>
          </a:xfrm>
          <a:custGeom>
            <a:avLst/>
            <a:gdLst>
              <a:gd name="connsiteX0" fmla="*/ 0 w 3187411"/>
              <a:gd name="connsiteY0" fmla="*/ 202401 h 2024006"/>
              <a:gd name="connsiteX1" fmla="*/ 202401 w 3187411"/>
              <a:gd name="connsiteY1" fmla="*/ 0 h 2024006"/>
              <a:gd name="connsiteX2" fmla="*/ 2985010 w 3187411"/>
              <a:gd name="connsiteY2" fmla="*/ 0 h 2024006"/>
              <a:gd name="connsiteX3" fmla="*/ 3187411 w 3187411"/>
              <a:gd name="connsiteY3" fmla="*/ 202401 h 2024006"/>
              <a:gd name="connsiteX4" fmla="*/ 3187411 w 3187411"/>
              <a:gd name="connsiteY4" fmla="*/ 1821605 h 2024006"/>
              <a:gd name="connsiteX5" fmla="*/ 2985010 w 3187411"/>
              <a:gd name="connsiteY5" fmla="*/ 2024006 h 2024006"/>
              <a:gd name="connsiteX6" fmla="*/ 202401 w 3187411"/>
              <a:gd name="connsiteY6" fmla="*/ 2024006 h 2024006"/>
              <a:gd name="connsiteX7" fmla="*/ 0 w 3187411"/>
              <a:gd name="connsiteY7" fmla="*/ 1821605 h 2024006"/>
              <a:gd name="connsiteX8" fmla="*/ 0 w 3187411"/>
              <a:gd name="connsiteY8" fmla="*/ 202401 h 202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7411" h="2024006">
                <a:moveTo>
                  <a:pt x="0" y="202401"/>
                </a:moveTo>
                <a:cubicBezTo>
                  <a:pt x="0" y="90618"/>
                  <a:pt x="90618" y="0"/>
                  <a:pt x="202401" y="0"/>
                </a:cubicBezTo>
                <a:lnTo>
                  <a:pt x="2985010" y="0"/>
                </a:lnTo>
                <a:cubicBezTo>
                  <a:pt x="3096793" y="0"/>
                  <a:pt x="3187411" y="90618"/>
                  <a:pt x="3187411" y="202401"/>
                </a:cubicBezTo>
                <a:lnTo>
                  <a:pt x="3187411" y="1821605"/>
                </a:lnTo>
                <a:cubicBezTo>
                  <a:pt x="3187411" y="1933388"/>
                  <a:pt x="3096793" y="2024006"/>
                  <a:pt x="2985010" y="2024006"/>
                </a:cubicBezTo>
                <a:lnTo>
                  <a:pt x="202401" y="2024006"/>
                </a:lnTo>
                <a:cubicBezTo>
                  <a:pt x="90618" y="2024006"/>
                  <a:pt x="0" y="1933388"/>
                  <a:pt x="0" y="1821605"/>
                </a:cubicBezTo>
                <a:lnTo>
                  <a:pt x="0" y="202401"/>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54531" tIns="154531" rIns="154531" bIns="154531" numCol="1" spcCol="1270" anchor="ctr" anchorCtr="0">
            <a:noAutofit/>
          </a:bodyPr>
          <a:lstStyle/>
          <a:p>
            <a:pPr marL="0" lvl="0" indent="0" algn="ctr" defTabSz="1111250">
              <a:lnSpc>
                <a:spcPct val="90000"/>
              </a:lnSpc>
              <a:spcBef>
                <a:spcPct val="0"/>
              </a:spcBef>
              <a:spcAft>
                <a:spcPct val="35000"/>
              </a:spcAft>
              <a:buNone/>
            </a:pPr>
            <a:r>
              <a:rPr lang="el-GR" sz="2500" b="1" kern="1200" dirty="0"/>
              <a:t>Στάδιο απόφασης</a:t>
            </a:r>
            <a:endParaRPr lang="en-US" sz="2500" b="1" kern="1200" dirty="0"/>
          </a:p>
        </p:txBody>
      </p:sp>
    </p:spTree>
    <p:extLst>
      <p:ext uri="{BB962C8B-B14F-4D97-AF65-F5344CB8AC3E}">
        <p14:creationId xmlns:p14="http://schemas.microsoft.com/office/powerpoint/2010/main" val="38293615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8" name="Rectangle 717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97762" y="329184"/>
            <a:ext cx="6251110" cy="1783080"/>
          </a:xfrm>
        </p:spPr>
        <p:txBody>
          <a:bodyPr anchor="b">
            <a:normAutofit/>
          </a:bodyPr>
          <a:lstStyle/>
          <a:p>
            <a:r>
              <a:rPr lang="el-GR" sz="4200" dirty="0"/>
              <a:t>Επίλυση προβλήματος/διλλήματος</a:t>
            </a:r>
            <a:endParaRPr lang="en-GB" sz="4200" dirty="0"/>
          </a:p>
        </p:txBody>
      </p:sp>
      <p:pic>
        <p:nvPicPr>
          <p:cNvPr id="7170" name="Picture 2">
            <a:extLst>
              <a:ext uri="{FF2B5EF4-FFF2-40B4-BE49-F238E27FC236}">
                <a16:creationId xmlns:a16="http://schemas.microsoft.com/office/drawing/2014/main" id="{912C7A1F-8F92-66D4-C3F1-7E577903592B}"/>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05" r="31395"/>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17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297762" y="2706624"/>
            <a:ext cx="6251110" cy="3483864"/>
          </a:xfrm>
        </p:spPr>
        <p:txBody>
          <a:bodyPr>
            <a:normAutofit/>
          </a:bodyPr>
          <a:lstStyle/>
          <a:p>
            <a:r>
              <a:rPr lang="el-GR" sz="2200" dirty="0"/>
              <a:t>Η επίλυση πρέπει να προσφέρει ένα κλείσιμο, μια σύνοψη της ιστορίας</a:t>
            </a:r>
            <a:r>
              <a:rPr lang="en-GB" sz="2200" dirty="0"/>
              <a:t>.</a:t>
            </a:r>
            <a:endParaRPr lang="el-GR" sz="2200" dirty="0"/>
          </a:p>
          <a:p>
            <a:r>
              <a:rPr lang="el-GR" sz="2200" dirty="0"/>
              <a:t>Πρέπει επίσης να καλεί το κοινό σε δράση</a:t>
            </a:r>
            <a:r>
              <a:rPr lang="en-GB" sz="2200" dirty="0"/>
              <a:t>.</a:t>
            </a:r>
            <a:endParaRPr lang="en-US" sz="2200" dirty="0"/>
          </a:p>
          <a:p>
            <a:r>
              <a:rPr lang="el-GR" sz="2200" dirty="0"/>
              <a:t>Εκπληρώνει τον σκοπό πίσω από την ιστορία</a:t>
            </a:r>
            <a:r>
              <a:rPr lang="en-GB" sz="2200" dirty="0"/>
              <a:t>.</a:t>
            </a:r>
            <a:r>
              <a:rPr lang="en-US" sz="2200" dirty="0"/>
              <a:t> </a:t>
            </a:r>
            <a:endParaRPr lang="el-GR" sz="2200" dirty="0"/>
          </a:p>
          <a:p>
            <a:r>
              <a:rPr lang="el-GR" sz="2200" dirty="0"/>
              <a:t>Παραδείγματα</a:t>
            </a:r>
            <a:r>
              <a:rPr lang="en-US" sz="2200" dirty="0"/>
              <a:t>: </a:t>
            </a:r>
            <a:r>
              <a:rPr lang="el-GR" sz="2200" dirty="0"/>
              <a:t>ποια είναι τα επόμενα μας βήματα, τί μάθαμε, τί νιώθουμε, πώς άλλαξε η άποψη μας. </a:t>
            </a:r>
            <a:endParaRPr lang="en-GB" sz="2200" dirty="0"/>
          </a:p>
        </p:txBody>
      </p:sp>
    </p:spTree>
    <p:extLst>
      <p:ext uri="{BB962C8B-B14F-4D97-AF65-F5344CB8AC3E}">
        <p14:creationId xmlns:p14="http://schemas.microsoft.com/office/powerpoint/2010/main" val="591778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0936" y="639520"/>
            <a:ext cx="3429000" cy="1719072"/>
          </a:xfrm>
        </p:spPr>
        <p:txBody>
          <a:bodyPr anchor="b">
            <a:normAutofit/>
          </a:bodyPr>
          <a:lstStyle/>
          <a:p>
            <a:r>
              <a:rPr lang="en-US" sz="3800" dirty="0"/>
              <a:t>Little teapot</a:t>
            </a:r>
            <a:r>
              <a:rPr lang="el-GR" sz="3800" dirty="0"/>
              <a:t>- μια μικρή ιστορία</a:t>
            </a:r>
            <a:endParaRPr lang="en-GB" sz="3800" dirty="0"/>
          </a:p>
        </p:txBody>
      </p:sp>
      <p:sp>
        <p:nvSpPr>
          <p:cNvPr id="10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30936" y="2807208"/>
            <a:ext cx="3429000" cy="3410712"/>
          </a:xfrm>
        </p:spPr>
        <p:txBody>
          <a:bodyPr anchor="t">
            <a:normAutofit/>
          </a:bodyPr>
          <a:lstStyle/>
          <a:p>
            <a:pPr marL="0" indent="0">
              <a:buNone/>
            </a:pPr>
            <a:r>
              <a:rPr lang="en-US" sz="2200" dirty="0"/>
              <a:t>I’m a little teapot short and stout, here is my handle, here is my spout. When I get all steamed up, I just shout. </a:t>
            </a:r>
          </a:p>
          <a:p>
            <a:pPr marL="0" indent="0">
              <a:buNone/>
            </a:pPr>
            <a:r>
              <a:rPr lang="en-US" sz="2200" dirty="0"/>
              <a:t>Tip me over and pour me out. </a:t>
            </a:r>
          </a:p>
        </p:txBody>
      </p:sp>
      <p:pic>
        <p:nvPicPr>
          <p:cNvPr id="1026" name="Picture 2" descr="Κίτρινη τσαγιέρα"/>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5317236" y="640080"/>
            <a:ext cx="5577840"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288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dirty="0"/>
              <a:t>TOMS: </a:t>
            </a:r>
            <a:r>
              <a:rPr lang="el-GR" sz="6600" dirty="0"/>
              <a:t>παπούτσια</a:t>
            </a:r>
            <a:r>
              <a:rPr lang="en-US" sz="6600" dirty="0"/>
              <a:t> για όλους</a:t>
            </a:r>
          </a:p>
        </p:txBody>
      </p:sp>
      <p:sp>
        <p:nvSpPr>
          <p:cNvPr id="3" name="Content Placeholder 2"/>
          <p:cNvSpPr>
            <a:spLocks noGrp="1"/>
          </p:cNvSpPr>
          <p:nvPr>
            <p:ph idx="1"/>
          </p:nvPr>
        </p:nvSpPr>
        <p:spPr>
          <a:xfrm>
            <a:off x="638881" y="1922561"/>
            <a:ext cx="10909643" cy="552659"/>
          </a:xfrm>
        </p:spPr>
        <p:txBody>
          <a:bodyPr vert="horz" lIns="91440" tIns="45720" rIns="91440" bIns="45720" rtlCol="0" anchor="ctr">
            <a:normAutofit/>
          </a:bodyPr>
          <a:lstStyle/>
          <a:p>
            <a:pPr marL="0" indent="0" algn="ctr">
              <a:buNone/>
            </a:pPr>
            <a:r>
              <a:rPr lang="el-GR" sz="2400" dirty="0"/>
              <a:t>Μία</a:t>
            </a:r>
            <a:r>
              <a:rPr lang="en-US" sz="2400" dirty="0"/>
              <a:t> εταιρία παπουτσιών με επικέντρωση στο κοινωνικό καλό.</a:t>
            </a:r>
          </a:p>
        </p:txBody>
      </p:sp>
      <p:sp>
        <p:nvSpPr>
          <p:cNvPr id="1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Ταμπελάκι πάνω σε καινούρια παπούτσια Toms που αναγράφει &quot;With each pair you purchase, Toms will give a pair new shoes to a child in need. One for one&quot;"/>
          <p:cNvPicPr>
            <a:picLocks noChangeAspect="1"/>
          </p:cNvPicPr>
          <p:nvPr/>
        </p:nvPicPr>
        <p:blipFill>
          <a:blip r:embed="rId3"/>
          <a:stretch>
            <a:fillRect/>
          </a:stretch>
        </p:blipFill>
        <p:spPr>
          <a:xfrm>
            <a:off x="723392" y="2642616"/>
            <a:ext cx="4807712" cy="3605784"/>
          </a:xfrm>
          <a:prstGeom prst="rect">
            <a:avLst/>
          </a:prstGeom>
        </p:spPr>
      </p:pic>
      <p:pic>
        <p:nvPicPr>
          <p:cNvPr id="4" name="Picture 3" descr="Ζευγάρι παπούτσια Toms"/>
          <p:cNvPicPr>
            <a:picLocks noChangeAspect="1"/>
          </p:cNvPicPr>
          <p:nvPr/>
        </p:nvPicPr>
        <p:blipFill>
          <a:blip r:embed="rId4"/>
          <a:stretch>
            <a:fillRect/>
          </a:stretch>
        </p:blipFill>
        <p:spPr>
          <a:xfrm>
            <a:off x="6254496" y="2866453"/>
            <a:ext cx="5614416" cy="3158109"/>
          </a:xfrm>
          <a:prstGeom prst="rect">
            <a:avLst/>
          </a:prstGeom>
        </p:spPr>
      </p:pic>
    </p:spTree>
    <p:extLst>
      <p:ext uri="{BB962C8B-B14F-4D97-AF65-F5344CB8AC3E}">
        <p14:creationId xmlns:p14="http://schemas.microsoft.com/office/powerpoint/2010/main" val="2792115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72493" y="238539"/>
            <a:ext cx="11018520" cy="1434415"/>
          </a:xfrm>
        </p:spPr>
        <p:txBody>
          <a:bodyPr anchor="b">
            <a:normAutofit/>
          </a:bodyPr>
          <a:lstStyle/>
          <a:p>
            <a:r>
              <a:rPr lang="en-US" sz="5400" dirty="0"/>
              <a:t>TOMS: </a:t>
            </a:r>
            <a:r>
              <a:rPr lang="el-GR" sz="5400" dirty="0"/>
              <a:t>η ιστορία</a:t>
            </a:r>
            <a:endParaRPr lang="en-GB" sz="5400" dirty="0"/>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72493" y="2071316"/>
            <a:ext cx="6713552" cy="4119172"/>
          </a:xfrm>
        </p:spPr>
        <p:txBody>
          <a:bodyPr anchor="t">
            <a:normAutofit/>
          </a:bodyPr>
          <a:lstStyle/>
          <a:p>
            <a:pPr marL="514350" indent="-514350">
              <a:buAutoNum type="arabicPeriod"/>
            </a:pPr>
            <a:r>
              <a:rPr lang="el-GR" sz="2200" dirty="0"/>
              <a:t>Όλοι χρειάζονται παπούτσια για να προστατέψουν τα πόδια τους (χαρακτήρες).</a:t>
            </a:r>
          </a:p>
          <a:p>
            <a:pPr marL="514350" indent="-514350">
              <a:buAutoNum type="arabicPeriod"/>
            </a:pPr>
            <a:r>
              <a:rPr lang="el-GR" sz="2200" dirty="0"/>
              <a:t>Δεν έχουν όλοι όμως την οικονομική ευχέρεια να αγοράσουν παπούτσια. Καθώς ταξίδευε στην Αργεντινή το 2006 ο ιδρυτής της εταιρίας είδε τις δυσκολίες που αντιμετώπιζαν τα παιδιά που μεγάλωναν χωρίς παπούτσια (πρόβλημα).</a:t>
            </a:r>
            <a:endParaRPr lang="en-US" sz="2200" dirty="0"/>
          </a:p>
          <a:p>
            <a:pPr marL="514350" indent="-514350">
              <a:buAutoNum type="arabicPeriod"/>
            </a:pPr>
            <a:r>
              <a:rPr lang="el-GR" sz="2200" dirty="0"/>
              <a:t>Έτσι για κάθε αγορά παπουτσιών, η εταιρία προσφέρει ένα δωρεάν ζευγάρι σε παιδιά που τα έχουν ανάγκη (επίλυση).</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3"/>
          <a:srcRect l="22814" r="18258" b="-3"/>
          <a:stretch/>
        </p:blipFill>
        <p:spPr>
          <a:xfrm>
            <a:off x="7675658" y="2093976"/>
            <a:ext cx="3941064" cy="4096512"/>
          </a:xfrm>
          <a:prstGeom prst="rect">
            <a:avLst/>
          </a:prstGeom>
        </p:spPr>
      </p:pic>
    </p:spTree>
    <p:extLst>
      <p:ext uri="{BB962C8B-B14F-4D97-AF65-F5344CB8AC3E}">
        <p14:creationId xmlns:p14="http://schemas.microsoft.com/office/powerpoint/2010/main" val="1259630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44A21F-0CD9-43A1-AED5-D416A91C2EBA}"/>
              </a:ext>
            </a:extLst>
          </p:cNvPr>
          <p:cNvSpPr>
            <a:spLocks noGrp="1"/>
          </p:cNvSpPr>
          <p:nvPr>
            <p:ph type="title"/>
          </p:nvPr>
        </p:nvSpPr>
        <p:spPr>
          <a:xfrm>
            <a:off x="572493" y="238539"/>
            <a:ext cx="11018520" cy="1434415"/>
          </a:xfrm>
        </p:spPr>
        <p:txBody>
          <a:bodyPr anchor="b">
            <a:normAutofit/>
          </a:bodyPr>
          <a:lstStyle/>
          <a:p>
            <a:r>
              <a:rPr lang="el-GR" sz="4600" dirty="0"/>
              <a:t>Αλλά πρώτα, πρέπει να μάθουμε το κοινό μας</a:t>
            </a:r>
            <a:endParaRPr lang="en-GB" sz="4600" dirty="0"/>
          </a:p>
        </p:txBody>
      </p:sp>
      <p:sp>
        <p:nvSpPr>
          <p:cNvPr id="820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E342FFB-07FD-44A6-B679-82A8C35D3396}"/>
              </a:ext>
            </a:extLst>
          </p:cNvPr>
          <p:cNvSpPr>
            <a:spLocks noGrp="1"/>
          </p:cNvSpPr>
          <p:nvPr>
            <p:ph idx="1"/>
          </p:nvPr>
        </p:nvSpPr>
        <p:spPr>
          <a:xfrm>
            <a:off x="572493" y="2071315"/>
            <a:ext cx="6728852" cy="4548145"/>
          </a:xfrm>
        </p:spPr>
        <p:txBody>
          <a:bodyPr anchor="t">
            <a:normAutofit/>
          </a:bodyPr>
          <a:lstStyle/>
          <a:p>
            <a:r>
              <a:rPr lang="el-GR" sz="1900" dirty="0"/>
              <a:t>Ποιος θέλει να ακούσει την ιστορία σας; </a:t>
            </a:r>
          </a:p>
          <a:p>
            <a:r>
              <a:rPr lang="el-GR" sz="1900" dirty="0"/>
              <a:t>Ποιος θα ωφεληθεί και θα ανταποκριθεί πιο δυνατά; </a:t>
            </a:r>
          </a:p>
          <a:p>
            <a:r>
              <a:rPr lang="el-GR" sz="1900" dirty="0"/>
              <a:t>Για να δημιουργήσετε μια συναρπαστική ιστορία, πρέπει να κατανοήσετε τους αναγνώστες σας και ποιος θα απαντήσει και θα αναλάβει δράση.</a:t>
            </a:r>
          </a:p>
          <a:p>
            <a:r>
              <a:rPr lang="el-GR" sz="1900" dirty="0"/>
              <a:t>Προτού βάλετε το στυλό σε χαρτί (ή τον κέρσορα στον επεξεργαστή κειμένου), κάντε λίγη έρευνα σχετικά με την αγορά-στόχο σας και προσδιορίστε τα πρόσωπα των αγοραστών σας. </a:t>
            </a:r>
          </a:p>
          <a:p>
            <a:r>
              <a:rPr lang="el-GR" sz="1900" dirty="0"/>
              <a:t>Αυτή η διαδικασία θα σας κάνει να εξοικειωθείτε με το ποιος μπορεί να διαβάζει, να βλέπει ή να ακούει την ιστορία σας. </a:t>
            </a:r>
          </a:p>
          <a:p>
            <a:r>
              <a:rPr lang="el-GR" sz="1900" dirty="0"/>
              <a:t>Η κατανόηση γύρω από το κοινό στο οποίο απευθύνεται η ιστορία σας θα προσφέρει επίσης κρίσιμη κατεύθυνση καθώς χτίζετε τα θεμέλια της ιστορίας σας.</a:t>
            </a:r>
          </a:p>
        </p:txBody>
      </p:sp>
      <p:pic>
        <p:nvPicPr>
          <p:cNvPr id="8194" name="Picture 2">
            <a:extLst>
              <a:ext uri="{FF2B5EF4-FFF2-40B4-BE49-F238E27FC236}">
                <a16:creationId xmlns:a16="http://schemas.microsoft.com/office/drawing/2014/main" id="{B557F96F-41D4-5815-B366-2CE6957CFBD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38" r="19046"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607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5844A21F-0CD9-43A1-AED5-D416A91C2EBA}"/>
              </a:ext>
            </a:extLst>
          </p:cNvPr>
          <p:cNvSpPr>
            <a:spLocks noGrp="1"/>
          </p:cNvSpPr>
          <p:nvPr>
            <p:ph type="title"/>
          </p:nvPr>
        </p:nvSpPr>
        <p:spPr>
          <a:xfrm>
            <a:off x="838200" y="365125"/>
            <a:ext cx="5393361" cy="1325563"/>
          </a:xfrm>
        </p:spPr>
        <p:txBody>
          <a:bodyPr>
            <a:normAutofit/>
          </a:bodyPr>
          <a:lstStyle/>
          <a:p>
            <a:r>
              <a:rPr lang="en-US" dirty="0"/>
              <a:t>Listen to your data!</a:t>
            </a:r>
            <a:endParaRPr lang="en-GB" dirty="0"/>
          </a:p>
        </p:txBody>
      </p:sp>
      <p:sp>
        <p:nvSpPr>
          <p:cNvPr id="3" name="Content Placeholder 2">
            <a:extLst>
              <a:ext uri="{FF2B5EF4-FFF2-40B4-BE49-F238E27FC236}">
                <a16:creationId xmlns:a16="http://schemas.microsoft.com/office/drawing/2014/main" id="{6E342FFB-07FD-44A6-B679-82A8C35D3396}"/>
              </a:ext>
            </a:extLst>
          </p:cNvPr>
          <p:cNvSpPr>
            <a:spLocks noGrp="1"/>
          </p:cNvSpPr>
          <p:nvPr>
            <p:ph idx="1"/>
          </p:nvPr>
        </p:nvSpPr>
        <p:spPr>
          <a:xfrm>
            <a:off x="838200" y="1825625"/>
            <a:ext cx="5393361" cy="4351338"/>
          </a:xfrm>
        </p:spPr>
        <p:txBody>
          <a:bodyPr>
            <a:normAutofit/>
          </a:bodyPr>
          <a:lstStyle/>
          <a:p>
            <a:r>
              <a:rPr lang="el-GR" sz="2000" dirty="0"/>
              <a:t>Βάσει </a:t>
            </a:r>
            <a:r>
              <a:rPr lang="el-GR" sz="2000" dirty="0">
                <a:hlinkClick r:id="rId3"/>
              </a:rPr>
              <a:t>ερευνών</a:t>
            </a:r>
            <a:r>
              <a:rPr lang="el-GR" sz="2000" dirty="0"/>
              <a:t>, οι εταιρίες που βασίζονται σε πραγματικά δεδομένα (</a:t>
            </a:r>
            <a:r>
              <a:rPr lang="en-US" sz="2000" dirty="0"/>
              <a:t>data) </a:t>
            </a:r>
            <a:r>
              <a:rPr lang="el-GR" sz="2000" dirty="0"/>
              <a:t>για λήψη αποφάσεων ΄μόνο να κερδίσουν έχουν. </a:t>
            </a:r>
          </a:p>
          <a:p>
            <a:r>
              <a:rPr lang="el-GR" sz="2000" dirty="0"/>
              <a:t>Η αξιοποίηση δεδομένων μπορεί να σας βοηθήσει</a:t>
            </a:r>
            <a:r>
              <a:rPr lang="en-GB" sz="2000" dirty="0"/>
              <a:t>:</a:t>
            </a:r>
            <a:endParaRPr lang="en-US" sz="2000" dirty="0"/>
          </a:p>
          <a:p>
            <a:pPr>
              <a:buFont typeface="Wingdings" panose="05000000000000000000" pitchFamily="2" charset="2"/>
              <a:buChar char="ü"/>
            </a:pPr>
            <a:r>
              <a:rPr lang="el-GR" sz="2000" dirty="0"/>
              <a:t>να προσεγγίσετε καλύτερα το κοινό-στόχο σας, </a:t>
            </a:r>
            <a:endParaRPr lang="en-US" sz="2000" dirty="0"/>
          </a:p>
          <a:p>
            <a:pPr>
              <a:buFont typeface="Wingdings" panose="05000000000000000000" pitchFamily="2" charset="2"/>
              <a:buChar char="ü"/>
            </a:pPr>
            <a:r>
              <a:rPr lang="el-GR" sz="2000" dirty="0"/>
              <a:t>να δημιουργήσετε τις πιο συναρπαστικές ιστορίες, </a:t>
            </a:r>
            <a:endParaRPr lang="en-US" sz="2000" dirty="0"/>
          </a:p>
          <a:p>
            <a:pPr>
              <a:buFont typeface="Wingdings" panose="05000000000000000000" pitchFamily="2" charset="2"/>
              <a:buChar char="ü"/>
            </a:pPr>
            <a:r>
              <a:rPr lang="el-GR" sz="2000" dirty="0"/>
              <a:t>να αυξήσετε την απόδοση επένδυσης (ROI) με τις ιστορίες σας </a:t>
            </a:r>
            <a:endParaRPr lang="en-US" sz="2000" dirty="0"/>
          </a:p>
          <a:p>
            <a:pPr>
              <a:buFont typeface="Wingdings" panose="05000000000000000000" pitchFamily="2" charset="2"/>
              <a:buChar char="ü"/>
            </a:pPr>
            <a:r>
              <a:rPr lang="el-GR" sz="2000" dirty="0"/>
              <a:t>και γενικά να δημιουργήσετε καλύτερο και πιο ελκυστικό και επιθυμητό περιεχόμενο.</a:t>
            </a:r>
            <a:endParaRPr lang="en-GB" sz="2000" dirty="0"/>
          </a:p>
        </p:txBody>
      </p:sp>
      <p:pic>
        <p:nvPicPr>
          <p:cNvPr id="5" name="Picture 4">
            <a:extLst>
              <a:ext uri="{FF2B5EF4-FFF2-40B4-BE49-F238E27FC236}">
                <a16:creationId xmlns:a16="http://schemas.microsoft.com/office/drawing/2014/main" id="{688E48FF-3EAD-4D73-A3A3-50378793D594}"/>
              </a:ext>
              <a:ext uri="{C183D7F6-B498-43B3-948B-1728B52AA6E4}">
                <adec:decorative xmlns:adec="http://schemas.microsoft.com/office/drawing/2017/decorative" val="1"/>
              </a:ext>
            </a:extLst>
          </p:cNvPr>
          <p:cNvPicPr>
            <a:picLocks noChangeAspect="1"/>
          </p:cNvPicPr>
          <p:nvPr/>
        </p:nvPicPr>
        <p:blipFill rotWithShape="1">
          <a:blip r:embed="rId4"/>
          <a:srcRect l="11869" r="23881"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439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6D1E27-51FC-4777-AD25-4555241FA02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l-GR" sz="3600" kern="1200" dirty="0">
                <a:solidFill>
                  <a:srgbClr val="FFFFFF"/>
                </a:solidFill>
                <a:latin typeface="+mj-lt"/>
                <a:ea typeface="+mj-ea"/>
                <a:cs typeface="+mj-cs"/>
              </a:rPr>
              <a:t>Επιλέγοντας</a:t>
            </a:r>
            <a:r>
              <a:rPr lang="en-US" sz="3600" kern="1200" dirty="0">
                <a:solidFill>
                  <a:srgbClr val="FFFFFF"/>
                </a:solidFill>
                <a:latin typeface="+mj-lt"/>
                <a:ea typeface="+mj-ea"/>
                <a:cs typeface="+mj-cs"/>
              </a:rPr>
              <a:t> το κοινό μας</a:t>
            </a:r>
          </a:p>
        </p:txBody>
      </p:sp>
      <p:pic>
        <p:nvPicPr>
          <p:cNvPr id="7" name="Content Placeholder 6" descr="Γραφική απεικόνιση της παρακάτω φράσης:&#10;Segmenting&gt;Targeting&gt;Positioning"/>
          <p:cNvPicPr>
            <a:picLocks noGrp="1" noChangeAspect="1"/>
          </p:cNvPicPr>
          <p:nvPr>
            <p:ph idx="1"/>
          </p:nvPr>
        </p:nvPicPr>
        <p:blipFill>
          <a:blip r:embed="rId3"/>
          <a:stretch>
            <a:fillRect/>
          </a:stretch>
        </p:blipFill>
        <p:spPr>
          <a:xfrm>
            <a:off x="4777316" y="1563144"/>
            <a:ext cx="6780700" cy="3729383"/>
          </a:xfrm>
          <a:prstGeom prst="rect">
            <a:avLst/>
          </a:prstGeom>
        </p:spPr>
      </p:pic>
    </p:spTree>
    <p:extLst>
      <p:ext uri="{BB962C8B-B14F-4D97-AF65-F5344CB8AC3E}">
        <p14:creationId xmlns:p14="http://schemas.microsoft.com/office/powerpoint/2010/main" val="423788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4632BC-25FD-9DF8-934D-32BDD2A5D24E}"/>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l-GR" sz="5400" dirty="0"/>
              <a:t>Καλημέρα</a:t>
            </a:r>
            <a:r>
              <a:rPr lang="en-US" sz="5400" dirty="0"/>
              <a:t>!</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93F8731-B783-BAC0-D102-EDB5FE6B632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4051" r="-1" b="1214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45122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6D1E27-51FC-4777-AD25-4555241FA02D}"/>
              </a:ext>
            </a:extLst>
          </p:cNvPr>
          <p:cNvSpPr>
            <a:spLocks noGrp="1"/>
          </p:cNvSpPr>
          <p:nvPr>
            <p:ph type="title"/>
          </p:nvPr>
        </p:nvSpPr>
        <p:spPr>
          <a:xfrm>
            <a:off x="640080" y="325369"/>
            <a:ext cx="4368602" cy="1956841"/>
          </a:xfrm>
        </p:spPr>
        <p:txBody>
          <a:bodyPr anchor="b">
            <a:normAutofit/>
          </a:bodyPr>
          <a:lstStyle/>
          <a:p>
            <a:r>
              <a:rPr lang="el-GR" sz="4200" dirty="0"/>
              <a:t>Μαθαίνοντας περισσότερα για το κοινό μας</a:t>
            </a:r>
            <a:endParaRPr lang="en-GB" sz="4200" dirty="0"/>
          </a:p>
        </p:txBody>
      </p:sp>
      <p:sp>
        <p:nvSpPr>
          <p:cNvPr id="92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B692F14-186D-414E-BA6E-7B4EA23CA2AD}"/>
              </a:ext>
            </a:extLst>
          </p:cNvPr>
          <p:cNvSpPr>
            <a:spLocks noGrp="1"/>
          </p:cNvSpPr>
          <p:nvPr>
            <p:ph idx="1"/>
          </p:nvPr>
        </p:nvSpPr>
        <p:spPr>
          <a:xfrm>
            <a:off x="640080" y="2872899"/>
            <a:ext cx="4243589" cy="3320668"/>
          </a:xfrm>
        </p:spPr>
        <p:txBody>
          <a:bodyPr>
            <a:normAutofit/>
          </a:bodyPr>
          <a:lstStyle/>
          <a:p>
            <a:r>
              <a:rPr lang="el-GR" sz="2200" dirty="0"/>
              <a:t>Ποιοι είναι</a:t>
            </a:r>
            <a:r>
              <a:rPr lang="en-US" sz="2200" dirty="0"/>
              <a:t>; </a:t>
            </a:r>
          </a:p>
          <a:p>
            <a:r>
              <a:rPr lang="el-GR" sz="2200" dirty="0"/>
              <a:t>Για ποιους λόγους αγοράζουν;</a:t>
            </a:r>
          </a:p>
          <a:p>
            <a:r>
              <a:rPr lang="el-GR" sz="2200" dirty="0"/>
              <a:t>Πόσο συχνά αγοράζουν;</a:t>
            </a:r>
          </a:p>
          <a:p>
            <a:r>
              <a:rPr lang="el-GR" sz="2200" dirty="0"/>
              <a:t>Ψωνίζουν για άλλους;</a:t>
            </a:r>
          </a:p>
          <a:p>
            <a:r>
              <a:rPr lang="el-GR" sz="2200" dirty="0"/>
              <a:t>Τί αγοράζουν;</a:t>
            </a:r>
          </a:p>
          <a:p>
            <a:r>
              <a:rPr lang="el-GR" sz="2200" dirty="0"/>
              <a:t>Που προτιμούν να αγοράζουν;</a:t>
            </a:r>
          </a:p>
          <a:p>
            <a:r>
              <a:rPr lang="el-GR" sz="2200" dirty="0"/>
              <a:t>Από πού ενημερώνονται;</a:t>
            </a:r>
            <a:endParaRPr lang="en-GB" sz="2200" dirty="0"/>
          </a:p>
        </p:txBody>
      </p:sp>
      <p:pic>
        <p:nvPicPr>
          <p:cNvPr id="9218" name="Picture 2">
            <a:extLst>
              <a:ext uri="{FF2B5EF4-FFF2-40B4-BE49-F238E27FC236}">
                <a16:creationId xmlns:a16="http://schemas.microsoft.com/office/drawing/2014/main" id="{736DDD79-CCBA-4CDE-A2B1-1741CED68C2D}"/>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00" r="19129" b="-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800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Τύποι καταναλωτών στο διαδίκτυο </a:t>
            </a:r>
            <a:endParaRPr lang="en-GB" dirty="0"/>
          </a:p>
        </p:txBody>
      </p:sp>
      <p:sp>
        <p:nvSpPr>
          <p:cNvPr id="7" name="Rectangle 6"/>
          <p:cNvSpPr/>
          <p:nvPr/>
        </p:nvSpPr>
        <p:spPr>
          <a:xfrm>
            <a:off x="981074" y="6224588"/>
            <a:ext cx="10372725" cy="369332"/>
          </a:xfrm>
          <a:prstGeom prst="rect">
            <a:avLst/>
          </a:prstGeom>
        </p:spPr>
        <p:txBody>
          <a:bodyPr wrap="square">
            <a:spAutoFit/>
          </a:bodyPr>
          <a:lstStyle/>
          <a:p>
            <a:r>
              <a:rPr lang="el-GR" dirty="0"/>
              <a:t>Πηγή</a:t>
            </a:r>
            <a:r>
              <a:rPr lang="en-US" dirty="0"/>
              <a:t>: </a:t>
            </a:r>
            <a:r>
              <a:rPr lang="en-GB" dirty="0">
                <a:hlinkClick r:id="rId3"/>
              </a:rPr>
              <a:t>https://www.linkedin.com/pulse/consumer-behavior-types-online-shoppers-sumit-singh-bajaj/</a:t>
            </a:r>
            <a:r>
              <a:rPr lang="en-GB" dirty="0"/>
              <a:t> </a:t>
            </a:r>
          </a:p>
        </p:txBody>
      </p:sp>
      <p:graphicFrame>
        <p:nvGraphicFramePr>
          <p:cNvPr id="6" name="Content Placeholder 5" descr="Διάγραμμα με τύπους καταναλωτών στο διαδίκτυο"/>
          <p:cNvGraphicFramePr>
            <a:graphicFrameLocks noGrp="1"/>
          </p:cNvGraphicFramePr>
          <p:nvPr>
            <p:ph idx="1"/>
            <p:extLst>
              <p:ext uri="{D42A27DB-BD31-4B8C-83A1-F6EECF244321}">
                <p14:modId xmlns:p14="http://schemas.microsoft.com/office/powerpoint/2010/main" val="1124382789"/>
              </p:ext>
            </p:extLst>
          </p:nvPr>
        </p:nvGraphicFramePr>
        <p:xfrm>
          <a:off x="-518441" y="1690688"/>
          <a:ext cx="10515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descr="Διάγραμμα με τύπους καταναλωτών στο διαδίκτυο">
            <a:extLst>
              <a:ext uri="{FF2B5EF4-FFF2-40B4-BE49-F238E27FC236}">
                <a16:creationId xmlns:a16="http://schemas.microsoft.com/office/drawing/2014/main" id="{D4C9900B-45D4-52AE-CCBA-DB0622036283}"/>
              </a:ext>
            </a:extLst>
          </p:cNvPr>
          <p:cNvSpPr txBox="1"/>
          <p:nvPr/>
        </p:nvSpPr>
        <p:spPr>
          <a:xfrm>
            <a:off x="8025205" y="1723589"/>
            <a:ext cx="3958814" cy="3693319"/>
          </a:xfrm>
          <a:prstGeom prst="rect">
            <a:avLst/>
          </a:prstGeom>
          <a:noFill/>
        </p:spPr>
        <p:txBody>
          <a:bodyPr wrap="square" rtlCol="0">
            <a:spAutoFit/>
          </a:bodyPr>
          <a:lstStyle/>
          <a:p>
            <a:pPr>
              <a:lnSpc>
                <a:spcPct val="150000"/>
              </a:lnSpc>
            </a:pPr>
            <a:r>
              <a:rPr lang="el-GR" dirty="0"/>
              <a:t>Περιπετειώδεις εξερευνητές</a:t>
            </a:r>
            <a:r>
              <a:rPr lang="en-US" dirty="0"/>
              <a:t>: </a:t>
            </a:r>
            <a:r>
              <a:rPr lang="el-GR" dirty="0"/>
              <a:t>30</a:t>
            </a:r>
            <a:r>
              <a:rPr lang="en-US" dirty="0"/>
              <a:t>%</a:t>
            </a:r>
            <a:r>
              <a:rPr lang="el-GR" dirty="0"/>
              <a:t>	</a:t>
            </a:r>
          </a:p>
          <a:p>
            <a:pPr>
              <a:lnSpc>
                <a:spcPct val="150000"/>
              </a:lnSpc>
            </a:pPr>
            <a:r>
              <a:rPr lang="el-GR" dirty="0"/>
              <a:t>Λάτρεις των αγορών</a:t>
            </a:r>
            <a:r>
              <a:rPr lang="en-US" dirty="0"/>
              <a:t>: </a:t>
            </a:r>
            <a:r>
              <a:rPr lang="el-GR" dirty="0"/>
              <a:t>24</a:t>
            </a:r>
            <a:r>
              <a:rPr lang="en-US" dirty="0"/>
              <a:t>%</a:t>
            </a:r>
            <a:r>
              <a:rPr lang="el-GR" dirty="0"/>
              <a:t>	</a:t>
            </a:r>
          </a:p>
          <a:p>
            <a:pPr>
              <a:lnSpc>
                <a:spcPct val="150000"/>
              </a:lnSpc>
            </a:pPr>
            <a:r>
              <a:rPr lang="el-GR" dirty="0"/>
              <a:t>Επιχειρηματικοί χρήστες</a:t>
            </a:r>
            <a:r>
              <a:rPr lang="en-US" dirty="0"/>
              <a:t>: </a:t>
            </a:r>
            <a:r>
              <a:rPr lang="el-GR" dirty="0"/>
              <a:t>19</a:t>
            </a:r>
            <a:r>
              <a:rPr lang="en-US" dirty="0"/>
              <a:t>%</a:t>
            </a:r>
            <a:r>
              <a:rPr lang="el-GR" dirty="0"/>
              <a:t>	</a:t>
            </a:r>
          </a:p>
          <a:p>
            <a:pPr>
              <a:lnSpc>
                <a:spcPct val="150000"/>
              </a:lnSpc>
            </a:pPr>
            <a:r>
              <a:rPr lang="el-GR" dirty="0"/>
              <a:t>Καχύποπτοι μαθητευόμενοι</a:t>
            </a:r>
            <a:r>
              <a:rPr lang="en-US" dirty="0"/>
              <a:t>: </a:t>
            </a:r>
            <a:r>
              <a:rPr lang="el-GR" dirty="0"/>
              <a:t>15</a:t>
            </a:r>
            <a:r>
              <a:rPr lang="en-US" dirty="0"/>
              <a:t>%</a:t>
            </a:r>
            <a:r>
              <a:rPr lang="el-GR" dirty="0"/>
              <a:t>	</a:t>
            </a:r>
          </a:p>
          <a:p>
            <a:pPr>
              <a:lnSpc>
                <a:spcPct val="150000"/>
              </a:lnSpc>
            </a:pPr>
            <a:r>
              <a:rPr lang="el-GR" dirty="0"/>
              <a:t>Φοβισμένοι περιηγητές</a:t>
            </a:r>
            <a:r>
              <a:rPr lang="en-US" dirty="0"/>
              <a:t>: </a:t>
            </a:r>
            <a:r>
              <a:rPr lang="el-GR" dirty="0"/>
              <a:t>5</a:t>
            </a:r>
            <a:r>
              <a:rPr lang="en-US" dirty="0"/>
              <a:t>%</a:t>
            </a:r>
            <a:r>
              <a:rPr lang="el-GR" dirty="0"/>
              <a:t>	</a:t>
            </a:r>
          </a:p>
          <a:p>
            <a:pPr>
              <a:lnSpc>
                <a:spcPct val="150000"/>
              </a:lnSpc>
            </a:pPr>
            <a:r>
              <a:rPr lang="en-US" dirty="0"/>
              <a:t>Shopping avoiders: 3%	</a:t>
            </a:r>
          </a:p>
          <a:p>
            <a:pPr>
              <a:lnSpc>
                <a:spcPct val="150000"/>
              </a:lnSpc>
            </a:pPr>
            <a:r>
              <a:rPr lang="el-GR" dirty="0"/>
              <a:t>Τεχνολογικά άσχετοι</a:t>
            </a:r>
            <a:r>
              <a:rPr lang="en-US" dirty="0"/>
              <a:t>: </a:t>
            </a:r>
            <a:r>
              <a:rPr lang="el-GR" dirty="0"/>
              <a:t>3</a:t>
            </a:r>
            <a:r>
              <a:rPr lang="en-US" dirty="0"/>
              <a:t>%</a:t>
            </a:r>
            <a:r>
              <a:rPr lang="el-GR" dirty="0"/>
              <a:t>	</a:t>
            </a:r>
          </a:p>
          <a:p>
            <a:pPr>
              <a:lnSpc>
                <a:spcPct val="150000"/>
              </a:lnSpc>
            </a:pPr>
            <a:r>
              <a:rPr lang="el-GR" dirty="0"/>
              <a:t>Αναζητητές διασκέδασης</a:t>
            </a:r>
            <a:r>
              <a:rPr lang="en-US" dirty="0"/>
              <a:t>: </a:t>
            </a:r>
            <a:r>
              <a:rPr lang="el-GR" dirty="0"/>
              <a:t>2</a:t>
            </a:r>
            <a:r>
              <a:rPr lang="en-US" dirty="0"/>
              <a:t>%</a:t>
            </a:r>
            <a:r>
              <a:rPr lang="el-GR" dirty="0"/>
              <a:t>	</a:t>
            </a:r>
          </a:p>
          <a:p>
            <a:endParaRPr lang="el-GR" dirty="0"/>
          </a:p>
        </p:txBody>
      </p:sp>
    </p:spTree>
    <p:extLst>
      <p:ext uri="{BB962C8B-B14F-4D97-AF65-F5344CB8AC3E}">
        <p14:creationId xmlns:p14="http://schemas.microsoft.com/office/powerpoint/2010/main" val="2629020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8882" y="639193"/>
            <a:ext cx="3571810" cy="3573516"/>
          </a:xfrm>
        </p:spPr>
        <p:txBody>
          <a:bodyPr vert="horz" lIns="91440" tIns="45720" rIns="91440" bIns="45720" rtlCol="0" anchor="b">
            <a:normAutofit/>
          </a:bodyPr>
          <a:lstStyle/>
          <a:p>
            <a:r>
              <a:rPr lang="el-GR" sz="5100" kern="1200" dirty="0">
                <a:solidFill>
                  <a:schemeClr val="tx1"/>
                </a:solidFill>
                <a:latin typeface="+mj-lt"/>
                <a:ea typeface="+mj-ea"/>
                <a:cs typeface="+mj-cs"/>
              </a:rPr>
              <a:t>Μελετώντας τις γενιές</a:t>
            </a: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descr="Γραφική απεικόνιση των γενεών.&#10;Συνοδεύεται η εικόνα από το κείμενο που αναγράφει">
            <a:extLst>
              <a:ext uri="{FF2B5EF4-FFF2-40B4-BE49-F238E27FC236}">
                <a16:creationId xmlns:a16="http://schemas.microsoft.com/office/drawing/2014/main" id="{8A51460B-EE43-2A83-0442-38B9D38C0639}"/>
              </a:ext>
            </a:extLst>
          </p:cNvPr>
          <p:cNvGrpSpPr/>
          <p:nvPr/>
        </p:nvGrpSpPr>
        <p:grpSpPr>
          <a:xfrm>
            <a:off x="4686321" y="639193"/>
            <a:ext cx="7214616" cy="5416165"/>
            <a:chOff x="4686321" y="639193"/>
            <a:chExt cx="7214616" cy="5416165"/>
          </a:xfrm>
        </p:grpSpPr>
        <p:pic>
          <p:nvPicPr>
            <p:cNvPr id="8" name="Picture 7"/>
            <p:cNvPicPr>
              <a:picLocks noChangeAspect="1"/>
            </p:cNvPicPr>
            <p:nvPr/>
          </p:nvPicPr>
          <p:blipFill>
            <a:blip r:embed="rId3"/>
            <a:stretch>
              <a:fillRect/>
            </a:stretch>
          </p:blipFill>
          <p:spPr>
            <a:xfrm>
              <a:off x="4686321" y="639193"/>
              <a:ext cx="7214616" cy="4058221"/>
            </a:xfrm>
            <a:prstGeom prst="rect">
              <a:avLst/>
            </a:prstGeom>
          </p:spPr>
        </p:pic>
        <p:sp>
          <p:nvSpPr>
            <p:cNvPr id="3" name="TextBox 2">
              <a:extLst>
                <a:ext uri="{FF2B5EF4-FFF2-40B4-BE49-F238E27FC236}">
                  <a16:creationId xmlns:a16="http://schemas.microsoft.com/office/drawing/2014/main" id="{8B1F8C7E-8626-CF15-DD92-6ABF9B606445}"/>
                </a:ext>
              </a:extLst>
            </p:cNvPr>
            <p:cNvSpPr txBox="1"/>
            <p:nvPr/>
          </p:nvSpPr>
          <p:spPr>
            <a:xfrm>
              <a:off x="4686321" y="4855029"/>
              <a:ext cx="7037955" cy="1200329"/>
            </a:xfrm>
            <a:prstGeom prst="rect">
              <a:avLst/>
            </a:prstGeom>
            <a:noFill/>
          </p:spPr>
          <p:txBody>
            <a:bodyPr wrap="square" rtlCol="0">
              <a:spAutoFit/>
            </a:bodyPr>
            <a:lstStyle/>
            <a:p>
              <a:r>
                <a:rPr lang="en-US" dirty="0"/>
                <a:t>Baby Boomers: 1946-1960</a:t>
              </a:r>
            </a:p>
            <a:p>
              <a:r>
                <a:rPr lang="en-US" dirty="0"/>
                <a:t>Generation X: 1961-1980</a:t>
              </a:r>
            </a:p>
            <a:p>
              <a:r>
                <a:rPr lang="en-US" dirty="0"/>
                <a:t>Generation Y: 1981-1995</a:t>
              </a:r>
            </a:p>
            <a:p>
              <a:r>
                <a:rPr lang="en-US" dirty="0"/>
                <a:t>Generation Z: Born after 1995</a:t>
              </a:r>
              <a:endParaRPr lang="el-GR" dirty="0"/>
            </a:p>
          </p:txBody>
        </p:sp>
      </p:grpSp>
    </p:spTree>
    <p:extLst>
      <p:ext uri="{BB962C8B-B14F-4D97-AF65-F5344CB8AC3E}">
        <p14:creationId xmlns:p14="http://schemas.microsoft.com/office/powerpoint/2010/main" val="2467620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8F923FF-DD0C-4FD3-A1B4-68DFA511C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20377" y="233587"/>
            <a:ext cx="8386795" cy="490004"/>
          </a:xfrm>
        </p:spPr>
        <p:txBody>
          <a:bodyPr vert="horz" lIns="91440" tIns="45720" rIns="91440" bIns="45720" rtlCol="0" anchor="b">
            <a:normAutofit fontScale="90000"/>
          </a:bodyPr>
          <a:lstStyle/>
          <a:p>
            <a:r>
              <a:rPr lang="el-GR" sz="3000" dirty="0"/>
              <a:t>Μελετώντας</a:t>
            </a:r>
            <a:r>
              <a:rPr lang="en-US" sz="3000" dirty="0"/>
              <a:t> της γενιές</a:t>
            </a:r>
          </a:p>
        </p:txBody>
      </p:sp>
      <p:sp>
        <p:nvSpPr>
          <p:cNvPr id="25" name="Rectangle 24">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24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71" y="4177748"/>
            <a:ext cx="370685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descr="Διάγραμμα με πληροφορίες που αφορούν τη γενιά Baby Boomers. &#10;Η πληροφορία παρέχεται στο συνοδευτικό κείμενο">
            <a:extLst>
              <a:ext uri="{FF2B5EF4-FFF2-40B4-BE49-F238E27FC236}">
                <a16:creationId xmlns:a16="http://schemas.microsoft.com/office/drawing/2014/main" id="{DC82DFC0-401A-BA39-3CDC-088470AD5FBE}"/>
              </a:ext>
            </a:extLst>
          </p:cNvPr>
          <p:cNvGrpSpPr/>
          <p:nvPr/>
        </p:nvGrpSpPr>
        <p:grpSpPr>
          <a:xfrm>
            <a:off x="221673" y="864715"/>
            <a:ext cx="2728575" cy="5457161"/>
            <a:chOff x="221673" y="864715"/>
            <a:chExt cx="2728575" cy="5457161"/>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4248" y="864715"/>
              <a:ext cx="2656000" cy="2656000"/>
            </a:xfrm>
            <a:prstGeom prst="rect">
              <a:avLst/>
            </a:prstGeom>
          </p:spPr>
        </p:pic>
        <p:sp>
          <p:nvSpPr>
            <p:cNvPr id="9" name="TextBox 8">
              <a:extLst>
                <a:ext uri="{FF2B5EF4-FFF2-40B4-BE49-F238E27FC236}">
                  <a16:creationId xmlns:a16="http://schemas.microsoft.com/office/drawing/2014/main" id="{0350328B-059D-15C6-FB92-FDCD397A37A2}"/>
                </a:ext>
              </a:extLst>
            </p:cNvPr>
            <p:cNvSpPr txBox="1"/>
            <p:nvPr/>
          </p:nvSpPr>
          <p:spPr>
            <a:xfrm>
              <a:off x="221673" y="3613442"/>
              <a:ext cx="2728575" cy="2708434"/>
            </a:xfrm>
            <a:prstGeom prst="rect">
              <a:avLst/>
            </a:prstGeom>
            <a:noFill/>
          </p:spPr>
          <p:txBody>
            <a:bodyPr wrap="square" rtlCol="0">
              <a:spAutoFit/>
            </a:bodyPr>
            <a:lstStyle/>
            <a:p>
              <a:r>
                <a:rPr lang="en-US" sz="1200" dirty="0"/>
                <a:t>Baby Boomers:</a:t>
              </a:r>
            </a:p>
            <a:p>
              <a:pPr marL="92075" indent="-92075">
                <a:buFont typeface="Arial" panose="020B0604020202020204" pitchFamily="34" charset="0"/>
                <a:buChar char="•"/>
              </a:pPr>
              <a:r>
                <a:rPr lang="en-US" sz="1200" dirty="0"/>
                <a:t>5-10% of marketing is targeted towards baby boomers despite them having the highest purchasing power</a:t>
              </a:r>
            </a:p>
            <a:p>
              <a:pPr marL="92075" indent="-92075">
                <a:buFont typeface="Arial" panose="020B0604020202020204" pitchFamily="34" charset="0"/>
                <a:buChar char="•"/>
              </a:pPr>
              <a:r>
                <a:rPr lang="en-US" sz="1200" dirty="0"/>
                <a:t>75% are more likely to make a purchase if they have a loyalty discount or coupon</a:t>
              </a:r>
            </a:p>
            <a:p>
              <a:pPr marL="92075" indent="-92075">
                <a:buFont typeface="Arial" panose="020B0604020202020204" pitchFamily="34" charset="0"/>
                <a:buChar char="•"/>
              </a:pPr>
              <a:r>
                <a:rPr lang="en-US" sz="1200" dirty="0"/>
                <a:t>82% are active on at least one social media site</a:t>
              </a:r>
            </a:p>
            <a:p>
              <a:pPr marL="92075" indent="-92075">
                <a:buFont typeface="Arial" panose="020B0604020202020204" pitchFamily="34" charset="0"/>
                <a:buChar char="•"/>
              </a:pPr>
              <a:r>
                <a:rPr lang="en-US" sz="1200" dirty="0"/>
                <a:t>86% research products online before purchasing</a:t>
              </a:r>
            </a:p>
            <a:p>
              <a:pPr marL="92075" indent="-92075">
                <a:buFont typeface="Arial" panose="020B0604020202020204" pitchFamily="34" charset="0"/>
                <a:buChar char="•"/>
              </a:pPr>
              <a:r>
                <a:rPr lang="en-US" sz="1200" dirty="0"/>
                <a:t>71% participate in customer loyalty programs to get discounts and deals </a:t>
              </a:r>
            </a:p>
            <a:p>
              <a:endParaRPr lang="el-GR" sz="1400" dirty="0"/>
            </a:p>
          </p:txBody>
        </p:sp>
      </p:grpSp>
      <p:grpSp>
        <p:nvGrpSpPr>
          <p:cNvPr id="14" name="Group 13" descr="Διάγραμμα με πληροφορίες που αφορούν τη γενιά Generation X. &#10;Η πληροφορία παρέχεται στο συνοδευτικό κείμενο">
            <a:extLst>
              <a:ext uri="{FF2B5EF4-FFF2-40B4-BE49-F238E27FC236}">
                <a16:creationId xmlns:a16="http://schemas.microsoft.com/office/drawing/2014/main" id="{5D6EC3B7-318F-4872-A79E-7DAE7DD63939}"/>
              </a:ext>
            </a:extLst>
          </p:cNvPr>
          <p:cNvGrpSpPr/>
          <p:nvPr/>
        </p:nvGrpSpPr>
        <p:grpSpPr>
          <a:xfrm>
            <a:off x="3223710" y="860329"/>
            <a:ext cx="2728575" cy="4762508"/>
            <a:chOff x="3223710" y="860329"/>
            <a:chExt cx="2728575" cy="4762508"/>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23710" y="860329"/>
              <a:ext cx="2656000" cy="2656000"/>
            </a:xfrm>
            <a:prstGeom prst="rect">
              <a:avLst/>
            </a:prstGeom>
          </p:spPr>
        </p:pic>
        <p:sp>
          <p:nvSpPr>
            <p:cNvPr id="10" name="TextBox 9">
              <a:extLst>
                <a:ext uri="{FF2B5EF4-FFF2-40B4-BE49-F238E27FC236}">
                  <a16:creationId xmlns:a16="http://schemas.microsoft.com/office/drawing/2014/main" id="{7C715A10-45EC-6C2B-DBAF-8F36D5150E28}"/>
                </a:ext>
              </a:extLst>
            </p:cNvPr>
            <p:cNvSpPr txBox="1"/>
            <p:nvPr/>
          </p:nvSpPr>
          <p:spPr>
            <a:xfrm>
              <a:off x="3223710" y="3653067"/>
              <a:ext cx="2728575" cy="1969770"/>
            </a:xfrm>
            <a:prstGeom prst="rect">
              <a:avLst/>
            </a:prstGeom>
            <a:noFill/>
          </p:spPr>
          <p:txBody>
            <a:bodyPr wrap="square" rtlCol="0">
              <a:spAutoFit/>
            </a:bodyPr>
            <a:lstStyle/>
            <a:p>
              <a:r>
                <a:rPr lang="en-US" sz="1200" dirty="0"/>
                <a:t>Generation X:</a:t>
              </a:r>
            </a:p>
            <a:p>
              <a:pPr marL="92075" indent="-92075">
                <a:buFont typeface="Arial" panose="020B0604020202020204" pitchFamily="34" charset="0"/>
                <a:buChar char="•"/>
              </a:pPr>
              <a:r>
                <a:rPr lang="en-US" sz="1200" dirty="0"/>
                <a:t>70% of brands report that brand loyalty was highest in Gen X consumers</a:t>
              </a:r>
            </a:p>
            <a:p>
              <a:pPr marL="92075" indent="-92075">
                <a:buFont typeface="Arial" panose="020B0604020202020204" pitchFamily="34" charset="0"/>
                <a:buChar char="•"/>
              </a:pPr>
              <a:r>
                <a:rPr lang="en-US" sz="1200" dirty="0"/>
                <a:t>81% have made purchases online</a:t>
              </a:r>
            </a:p>
            <a:p>
              <a:pPr marL="92075" indent="-92075">
                <a:buFont typeface="Arial" panose="020B0604020202020204" pitchFamily="34" charset="0"/>
                <a:buChar char="•"/>
              </a:pPr>
              <a:r>
                <a:rPr lang="en-US" sz="1200" dirty="0"/>
                <a:t>80% prefer email marketing over all other marketing channels</a:t>
              </a:r>
            </a:p>
            <a:p>
              <a:pPr marL="92075" indent="-92075">
                <a:buFont typeface="Arial" panose="020B0604020202020204" pitchFamily="34" charset="0"/>
                <a:buChar char="•"/>
              </a:pPr>
              <a:r>
                <a:rPr lang="en-US" sz="1200" dirty="0"/>
                <a:t>72% use the internet to research</a:t>
              </a:r>
            </a:p>
            <a:p>
              <a:pPr marL="92075" indent="-92075">
                <a:buFont typeface="Arial" panose="020B0604020202020204" pitchFamily="34" charset="0"/>
                <a:buChar char="•"/>
              </a:pPr>
              <a:r>
                <a:rPr lang="en-US" sz="1200" dirty="0"/>
                <a:t>54% feel overlooked or over forgotten by brands and marketers</a:t>
              </a:r>
            </a:p>
            <a:p>
              <a:endParaRPr lang="el-GR" sz="1400" dirty="0"/>
            </a:p>
          </p:txBody>
        </p:sp>
      </p:grpSp>
      <p:grpSp>
        <p:nvGrpSpPr>
          <p:cNvPr id="15" name="Group 14" descr="Διάγραμμα με πληροφορίες που αφορούν τη γενιά Generation Z. &#10;Η πληροφορία παρέχεται στο συνοδευτικό κείμενο">
            <a:extLst>
              <a:ext uri="{FF2B5EF4-FFF2-40B4-BE49-F238E27FC236}">
                <a16:creationId xmlns:a16="http://schemas.microsoft.com/office/drawing/2014/main" id="{042E2C65-A289-D13F-0B16-589379DB61AE}"/>
              </a:ext>
            </a:extLst>
          </p:cNvPr>
          <p:cNvGrpSpPr/>
          <p:nvPr/>
        </p:nvGrpSpPr>
        <p:grpSpPr>
          <a:xfrm>
            <a:off x="6142414" y="860329"/>
            <a:ext cx="2686401" cy="5316506"/>
            <a:chOff x="6142414" y="860329"/>
            <a:chExt cx="2686401" cy="5316506"/>
          </a:xfrm>
        </p:grpSpPr>
        <p:pic>
          <p:nvPicPr>
            <p:cNvPr id="7" name="Picture 6">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142414" y="860329"/>
              <a:ext cx="2656000" cy="2656000"/>
            </a:xfrm>
            <a:prstGeom prst="rect">
              <a:avLst/>
            </a:prstGeom>
          </p:spPr>
        </p:pic>
        <p:sp>
          <p:nvSpPr>
            <p:cNvPr id="11" name="TextBox 10" descr="Διάγραμμα με πληροφορίες που αφορούν τη γενιά Generation Z. &#10;Η πληροφορία παρέχεται στο συνοδευτικό κείμενο">
              <a:extLst>
                <a:ext uri="{FF2B5EF4-FFF2-40B4-BE49-F238E27FC236}">
                  <a16:creationId xmlns:a16="http://schemas.microsoft.com/office/drawing/2014/main" id="{3D8BB57F-5911-982F-8407-CAE138CBAB77}"/>
                </a:ext>
              </a:extLst>
            </p:cNvPr>
            <p:cNvSpPr txBox="1"/>
            <p:nvPr/>
          </p:nvSpPr>
          <p:spPr>
            <a:xfrm>
              <a:off x="6172814" y="3653067"/>
              <a:ext cx="2656001" cy="2523768"/>
            </a:xfrm>
            <a:prstGeom prst="rect">
              <a:avLst/>
            </a:prstGeom>
            <a:noFill/>
          </p:spPr>
          <p:txBody>
            <a:bodyPr wrap="square" rtlCol="0">
              <a:spAutoFit/>
            </a:bodyPr>
            <a:lstStyle/>
            <a:p>
              <a:r>
                <a:rPr lang="en-US" sz="1200" dirty="0"/>
                <a:t>Generation X:</a:t>
              </a:r>
            </a:p>
            <a:p>
              <a:pPr marL="92075" indent="-92075">
                <a:buFont typeface="Arial" panose="020B0604020202020204" pitchFamily="34" charset="0"/>
                <a:buChar char="•"/>
              </a:pPr>
              <a:r>
                <a:rPr lang="en-US" sz="1200" dirty="0"/>
                <a:t>88% prefer and are most influenced by omni-channel branded experiences</a:t>
              </a:r>
            </a:p>
            <a:p>
              <a:pPr marL="92075" indent="-92075">
                <a:buFont typeface="Arial" panose="020B0604020202020204" pitchFamily="34" charset="0"/>
                <a:buChar char="•"/>
              </a:pPr>
              <a:r>
                <a:rPr lang="en-US" sz="1200" dirty="0"/>
                <a:t>81% like to shop in stores instead of online for the social aspect</a:t>
              </a:r>
            </a:p>
            <a:p>
              <a:pPr marL="92075" indent="-92075">
                <a:buFont typeface="Arial" panose="020B0604020202020204" pitchFamily="34" charset="0"/>
                <a:buChar char="•"/>
              </a:pPr>
              <a:r>
                <a:rPr lang="en-US" sz="1200" dirty="0"/>
                <a:t>38% use rewards every time they shop in stores</a:t>
              </a:r>
            </a:p>
            <a:p>
              <a:pPr marL="92075" indent="-92075">
                <a:buFont typeface="Arial" panose="020B0604020202020204" pitchFamily="34" charset="0"/>
                <a:buChar char="•"/>
              </a:pPr>
              <a:r>
                <a:rPr lang="en-US" sz="1200" dirty="0"/>
                <a:t>77% take personal recommendations into account when buying products</a:t>
              </a:r>
            </a:p>
            <a:p>
              <a:pPr marL="92075" indent="-92075">
                <a:buFont typeface="Arial" panose="020B0604020202020204" pitchFamily="34" charset="0"/>
                <a:buChar char="•"/>
              </a:pPr>
              <a:r>
                <a:rPr lang="en-US" sz="1200" dirty="0"/>
                <a:t>90% check with their parents about a product’s affordability before deciding whether to buy it</a:t>
              </a:r>
            </a:p>
            <a:p>
              <a:endParaRPr lang="el-GR" sz="1400" dirty="0"/>
            </a:p>
          </p:txBody>
        </p:sp>
      </p:grpSp>
      <p:grpSp>
        <p:nvGrpSpPr>
          <p:cNvPr id="16" name="Group 15" descr="Διάγραμμα με πληροφορίες που αφορούν τη γενιά Millenials. &#10;Η πληροφορία παρέχεται στο συνοδευτικό κείμενο">
            <a:extLst>
              <a:ext uri="{FF2B5EF4-FFF2-40B4-BE49-F238E27FC236}">
                <a16:creationId xmlns:a16="http://schemas.microsoft.com/office/drawing/2014/main" id="{48C9E863-CAD8-5C85-EBDA-E259711A4951}"/>
              </a:ext>
            </a:extLst>
          </p:cNvPr>
          <p:cNvGrpSpPr/>
          <p:nvPr/>
        </p:nvGrpSpPr>
        <p:grpSpPr>
          <a:xfrm>
            <a:off x="9241750" y="869665"/>
            <a:ext cx="2656002" cy="4956511"/>
            <a:chOff x="9241750" y="869665"/>
            <a:chExt cx="2656002" cy="4956511"/>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241751" y="869665"/>
              <a:ext cx="2656001" cy="2656001"/>
            </a:xfrm>
            <a:prstGeom prst="rect">
              <a:avLst/>
            </a:prstGeom>
          </p:spPr>
        </p:pic>
        <p:sp>
          <p:nvSpPr>
            <p:cNvPr id="12" name="TextBox 11" descr="Διάγραμμα με πληροφορίες που αφορούν τη γενιά Millennials. &#10;Η πληροφορία παρέχεται στο συνοδευτικό κείμενο">
              <a:extLst>
                <a:ext uri="{FF2B5EF4-FFF2-40B4-BE49-F238E27FC236}">
                  <a16:creationId xmlns:a16="http://schemas.microsoft.com/office/drawing/2014/main" id="{17C06A86-13E3-66C1-595E-12B6E95BBFFA}"/>
                </a:ext>
              </a:extLst>
            </p:cNvPr>
            <p:cNvSpPr txBox="1"/>
            <p:nvPr/>
          </p:nvSpPr>
          <p:spPr>
            <a:xfrm>
              <a:off x="9241750" y="3671740"/>
              <a:ext cx="2656001" cy="2154436"/>
            </a:xfrm>
            <a:prstGeom prst="rect">
              <a:avLst/>
            </a:prstGeom>
            <a:noFill/>
          </p:spPr>
          <p:txBody>
            <a:bodyPr wrap="square" rtlCol="0">
              <a:spAutoFit/>
            </a:bodyPr>
            <a:lstStyle/>
            <a:p>
              <a:r>
                <a:rPr lang="en-US" sz="1200" dirty="0"/>
                <a:t>Millennials:</a:t>
              </a:r>
            </a:p>
            <a:p>
              <a:pPr marL="92075" indent="-92075">
                <a:buFont typeface="Arial" panose="020B0604020202020204" pitchFamily="34" charset="0"/>
                <a:buChar char="•"/>
              </a:pPr>
              <a:r>
                <a:rPr lang="en-US" sz="1200" dirty="0"/>
                <a:t>84% say that user-generated content influences their purchasing decision</a:t>
              </a:r>
            </a:p>
            <a:p>
              <a:pPr marL="92075" indent="-92075">
                <a:buFont typeface="Arial" panose="020B0604020202020204" pitchFamily="34" charset="0"/>
                <a:buChar char="•"/>
              </a:pPr>
              <a:r>
                <a:rPr lang="en-US" sz="1200" dirty="0"/>
                <a:t>94% activity use digital coupons</a:t>
              </a:r>
            </a:p>
            <a:p>
              <a:pPr marL="92075" indent="-92075">
                <a:buFont typeface="Arial" panose="020B0604020202020204" pitchFamily="34" charset="0"/>
                <a:buChar char="•"/>
              </a:pPr>
              <a:r>
                <a:rPr lang="en-US" sz="1200" dirty="0"/>
                <a:t>96% want brands to find personalized ways to reward loyal customers</a:t>
              </a:r>
            </a:p>
            <a:p>
              <a:pPr marL="92075" indent="-92075">
                <a:buFont typeface="Arial" panose="020B0604020202020204" pitchFamily="34" charset="0"/>
                <a:buChar char="•"/>
              </a:pPr>
              <a:r>
                <a:rPr lang="en-US" sz="1200" dirty="0"/>
                <a:t>60% have been loyal to a specific brand for ten years or more</a:t>
              </a:r>
            </a:p>
            <a:p>
              <a:pPr marL="92075" indent="-92075">
                <a:buFont typeface="Arial" panose="020B0604020202020204" pitchFamily="34" charset="0"/>
                <a:buChar char="•"/>
              </a:pPr>
              <a:r>
                <a:rPr lang="en-US" sz="1200" dirty="0"/>
                <a:t>62% respond to product offers sent to their mobile devices</a:t>
              </a:r>
            </a:p>
            <a:p>
              <a:endParaRPr lang="el-GR" sz="1400" dirty="0"/>
            </a:p>
          </p:txBody>
        </p:sp>
      </p:grpSp>
    </p:spTree>
    <p:extLst>
      <p:ext uri="{BB962C8B-B14F-4D97-AF65-F5344CB8AC3E}">
        <p14:creationId xmlns:p14="http://schemas.microsoft.com/office/powerpoint/2010/main" val="3690250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Isosceles Triangle 6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Isosceles Triangle 7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descr="Διάγραμμα με πληροφορίες που αφορούν τη Generation Z. &#10;Η πληροφορία παρέχεται στο συνοδευτικό κείμενο">
            <a:extLst>
              <a:ext uri="{FF2B5EF4-FFF2-40B4-BE49-F238E27FC236}">
                <a16:creationId xmlns:a16="http://schemas.microsoft.com/office/drawing/2014/main" id="{1AC6DB8C-EB45-06BA-EF7E-7EF77F9F6C6B}"/>
              </a:ext>
            </a:extLst>
          </p:cNvPr>
          <p:cNvGrpSpPr/>
          <p:nvPr/>
        </p:nvGrpSpPr>
        <p:grpSpPr>
          <a:xfrm>
            <a:off x="702374" y="740418"/>
            <a:ext cx="11043312" cy="5571065"/>
            <a:chOff x="702374" y="740418"/>
            <a:chExt cx="11043312" cy="5571065"/>
          </a:xfrm>
        </p:grpSpPr>
        <p:pic>
          <p:nvPicPr>
            <p:cNvPr id="2" name="Picture 1">
              <a:extLst>
                <a:ext uri="{FF2B5EF4-FFF2-40B4-BE49-F238E27FC236}">
                  <a16:creationId xmlns:a16="http://schemas.microsoft.com/office/drawing/2014/main" id="{CF484927-B323-A424-A2C7-CDA272DB74B7}"/>
                </a:ext>
              </a:extLst>
            </p:cNvPr>
            <p:cNvPicPr>
              <a:picLocks noChangeAspect="1"/>
            </p:cNvPicPr>
            <p:nvPr/>
          </p:nvPicPr>
          <p:blipFill>
            <a:blip r:embed="rId2"/>
            <a:stretch>
              <a:fillRect/>
            </a:stretch>
          </p:blipFill>
          <p:spPr>
            <a:xfrm>
              <a:off x="702374" y="740418"/>
              <a:ext cx="5571065" cy="5571065"/>
            </a:xfrm>
            <a:prstGeom prst="rect">
              <a:avLst/>
            </a:prstGeom>
            <a:ln>
              <a:noFill/>
            </a:ln>
          </p:spPr>
        </p:pic>
        <p:sp>
          <p:nvSpPr>
            <p:cNvPr id="3" name="TextBox 2">
              <a:extLst>
                <a:ext uri="{FF2B5EF4-FFF2-40B4-BE49-F238E27FC236}">
                  <a16:creationId xmlns:a16="http://schemas.microsoft.com/office/drawing/2014/main" id="{78C51E49-B4A3-AA23-165C-E666AC5E119A}"/>
                </a:ext>
              </a:extLst>
            </p:cNvPr>
            <p:cNvSpPr txBox="1"/>
            <p:nvPr/>
          </p:nvSpPr>
          <p:spPr>
            <a:xfrm>
              <a:off x="6868783" y="1956289"/>
              <a:ext cx="4876903" cy="2862322"/>
            </a:xfrm>
            <a:prstGeom prst="rect">
              <a:avLst/>
            </a:prstGeom>
            <a:noFill/>
          </p:spPr>
          <p:txBody>
            <a:bodyPr wrap="square" rtlCol="0">
              <a:spAutoFit/>
            </a:bodyPr>
            <a:lstStyle/>
            <a:p>
              <a:pPr marL="285750" indent="-285750">
                <a:buFont typeface="Arial" panose="020B0604020202020204" pitchFamily="34" charset="0"/>
                <a:buChar char="•"/>
              </a:pPr>
              <a:r>
                <a:rPr lang="en-US" dirty="0"/>
                <a:t>88% prefer and are most influenced by omni-channel branded experiences</a:t>
              </a:r>
            </a:p>
            <a:p>
              <a:pPr marL="285750" indent="-285750">
                <a:buFont typeface="Arial" panose="020B0604020202020204" pitchFamily="34" charset="0"/>
                <a:buChar char="•"/>
              </a:pPr>
              <a:r>
                <a:rPr lang="en-US" dirty="0"/>
                <a:t>81% like to shop in stores instead of online for the social aspect</a:t>
              </a:r>
            </a:p>
            <a:p>
              <a:pPr marL="285750" indent="-285750">
                <a:buFont typeface="Arial" panose="020B0604020202020204" pitchFamily="34" charset="0"/>
                <a:buChar char="•"/>
              </a:pPr>
              <a:r>
                <a:rPr lang="en-US" dirty="0"/>
                <a:t>38% use rewards every time they shop in stores</a:t>
              </a:r>
            </a:p>
            <a:p>
              <a:pPr marL="285750" indent="-285750">
                <a:buFont typeface="Arial" panose="020B0604020202020204" pitchFamily="34" charset="0"/>
                <a:buChar char="•"/>
              </a:pPr>
              <a:r>
                <a:rPr lang="en-US" dirty="0"/>
                <a:t>77% take personal recommendations into account when buying products</a:t>
              </a:r>
            </a:p>
            <a:p>
              <a:pPr marL="285750" indent="-285750">
                <a:buFont typeface="Arial" panose="020B0604020202020204" pitchFamily="34" charset="0"/>
                <a:buChar char="•"/>
              </a:pPr>
              <a:r>
                <a:rPr lang="en-US" dirty="0"/>
                <a:t>90% check with their parents about a product’s affordability before deciding whether to buy it  </a:t>
              </a:r>
              <a:endParaRPr lang="el-GR" dirty="0"/>
            </a:p>
          </p:txBody>
        </p:sp>
      </p:grpSp>
      <p:sp>
        <p:nvSpPr>
          <p:cNvPr id="5" name="Title 4">
            <a:extLst>
              <a:ext uri="{FF2B5EF4-FFF2-40B4-BE49-F238E27FC236}">
                <a16:creationId xmlns:a16="http://schemas.microsoft.com/office/drawing/2014/main" id="{7021539C-A546-BC4B-B46E-9FE972A3CDB1}"/>
              </a:ext>
            </a:extLst>
          </p:cNvPr>
          <p:cNvSpPr txBox="1">
            <a:spLocks noGrp="1"/>
          </p:cNvSpPr>
          <p:nvPr>
            <p:ph type="title" idx="4294967295"/>
          </p:nvPr>
        </p:nvSpPr>
        <p:spPr>
          <a:xfrm>
            <a:off x="6975813" y="1325803"/>
            <a:ext cx="451381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Generation Z</a:t>
            </a:r>
          </a:p>
        </p:txBody>
      </p:sp>
    </p:spTree>
    <p:extLst>
      <p:ext uri="{BB962C8B-B14F-4D97-AF65-F5344CB8AC3E}">
        <p14:creationId xmlns:p14="http://schemas.microsoft.com/office/powerpoint/2010/main" val="2629285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r>
              <a:rPr lang="en-US" dirty="0"/>
              <a:t>: </a:t>
            </a:r>
            <a:r>
              <a:rPr lang="el-GR" dirty="0"/>
              <a:t>η Τζούλια και οι αγορές της</a:t>
            </a:r>
            <a:endParaRPr lang="en-GB" dirty="0"/>
          </a:p>
        </p:txBody>
      </p:sp>
      <p:pic>
        <p:nvPicPr>
          <p:cNvPr id="3" name="Picture 2" descr="Φωτογραφία ατόμου προς μελέτη με όνομα Τζούλια Σωτηρίου "/>
          <p:cNvPicPr>
            <a:picLocks noChangeAspect="1"/>
          </p:cNvPicPr>
          <p:nvPr/>
        </p:nvPicPr>
        <p:blipFill>
          <a:blip r:embed="rId3"/>
          <a:stretch>
            <a:fillRect/>
          </a:stretch>
        </p:blipFill>
        <p:spPr>
          <a:xfrm>
            <a:off x="657092" y="1690688"/>
            <a:ext cx="1830351" cy="2374019"/>
          </a:xfrm>
          <a:prstGeom prst="rect">
            <a:avLst/>
          </a:prstGeom>
        </p:spPr>
      </p:pic>
      <p:sp>
        <p:nvSpPr>
          <p:cNvPr id="7" name="Rectangle 6"/>
          <p:cNvSpPr/>
          <p:nvPr/>
        </p:nvSpPr>
        <p:spPr>
          <a:xfrm>
            <a:off x="552317" y="4164719"/>
            <a:ext cx="3228975" cy="2031325"/>
          </a:xfrm>
          <a:prstGeom prst="rect">
            <a:avLst/>
          </a:prstGeom>
        </p:spPr>
        <p:txBody>
          <a:bodyPr wrap="square">
            <a:spAutoFit/>
          </a:bodyPr>
          <a:lstStyle/>
          <a:p>
            <a:r>
              <a:rPr lang="el-GR" b="1" dirty="0"/>
              <a:t>Τζούλια Σωτηρίου</a:t>
            </a:r>
          </a:p>
          <a:p>
            <a:r>
              <a:rPr lang="el-GR" i="1" dirty="0"/>
              <a:t>Γραμματέας</a:t>
            </a:r>
            <a:r>
              <a:rPr lang="el-GR" dirty="0"/>
              <a:t> </a:t>
            </a:r>
          </a:p>
          <a:p>
            <a:endParaRPr lang="el-GR" dirty="0"/>
          </a:p>
          <a:p>
            <a:r>
              <a:rPr lang="el-GR" b="1" dirty="0"/>
              <a:t>Ηλικία</a:t>
            </a:r>
            <a:r>
              <a:rPr lang="en-US" b="1" dirty="0"/>
              <a:t>: </a:t>
            </a:r>
            <a:r>
              <a:rPr lang="en-US" dirty="0"/>
              <a:t>32 </a:t>
            </a:r>
            <a:endParaRPr lang="el-GR" dirty="0"/>
          </a:p>
          <a:p>
            <a:r>
              <a:rPr lang="el-GR" b="1" dirty="0"/>
              <a:t>Παιδιά</a:t>
            </a:r>
            <a:r>
              <a:rPr lang="en-US" b="1" dirty="0"/>
              <a:t>: </a:t>
            </a:r>
            <a:r>
              <a:rPr lang="en-US" dirty="0"/>
              <a:t>2</a:t>
            </a:r>
          </a:p>
          <a:p>
            <a:r>
              <a:rPr lang="el-GR" b="1" dirty="0"/>
              <a:t>Εργοδότης</a:t>
            </a:r>
            <a:r>
              <a:rPr lang="en-US" b="1" dirty="0"/>
              <a:t>: </a:t>
            </a:r>
            <a:r>
              <a:rPr lang="en-US" dirty="0"/>
              <a:t>Quick Spa</a:t>
            </a:r>
            <a:endParaRPr lang="el-GR" dirty="0"/>
          </a:p>
          <a:p>
            <a:r>
              <a:rPr lang="el-GR" b="1" dirty="0"/>
              <a:t>Ετήσιο εισόδημα</a:t>
            </a:r>
            <a:r>
              <a:rPr lang="en-US" b="1" dirty="0"/>
              <a:t>: </a:t>
            </a:r>
            <a:r>
              <a:rPr lang="en-US" dirty="0"/>
              <a:t>€19,000</a:t>
            </a:r>
          </a:p>
        </p:txBody>
      </p:sp>
      <p:sp>
        <p:nvSpPr>
          <p:cNvPr id="5" name="Content Placeholder 2"/>
          <p:cNvSpPr txBox="1">
            <a:spLocks/>
          </p:cNvSpPr>
          <p:nvPr/>
        </p:nvSpPr>
        <p:spPr>
          <a:xfrm>
            <a:off x="3336198" y="1726319"/>
            <a:ext cx="3952875" cy="4676775"/>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4000" b="1" dirty="0"/>
              <a:t>Βιογραφικό</a:t>
            </a:r>
          </a:p>
          <a:p>
            <a:pPr marL="0" indent="0">
              <a:buNone/>
            </a:pPr>
            <a:r>
              <a:rPr lang="el-GR" sz="4000" dirty="0"/>
              <a:t>Η Τζούλια είναι μια 32χρονη που εργάζεται ως γραμματέας στο </a:t>
            </a:r>
            <a:r>
              <a:rPr lang="en-US" sz="4000" dirty="0"/>
              <a:t>Quick Spa</a:t>
            </a:r>
            <a:r>
              <a:rPr lang="el-GR" sz="4000" dirty="0"/>
              <a:t>. Είναι παντρεμένη και ζει με τον σύζυγο της και τα δύο τους παιδιά, τον 6χρονο τους γιο και την 8χρονη τους κόρη.</a:t>
            </a:r>
          </a:p>
          <a:p>
            <a:pPr marL="0" indent="0">
              <a:buNone/>
            </a:pPr>
            <a:endParaRPr lang="el-GR" sz="4000" dirty="0"/>
          </a:p>
          <a:p>
            <a:pPr marL="0" indent="0">
              <a:buNone/>
            </a:pPr>
            <a:r>
              <a:rPr lang="el-GR" sz="4000" b="1" dirty="0"/>
              <a:t>Ανάγκες</a:t>
            </a:r>
          </a:p>
          <a:p>
            <a:pPr>
              <a:buFont typeface="Wingdings" panose="05000000000000000000" pitchFamily="2" charset="2"/>
              <a:buChar char="Ø"/>
            </a:pPr>
            <a:r>
              <a:rPr lang="el-GR" sz="4000" dirty="0"/>
              <a:t>Η Τζούλια έχει ανάγκη από ποιοτικό χρόνο με την οικογένεια της.</a:t>
            </a:r>
          </a:p>
          <a:p>
            <a:pPr>
              <a:buFont typeface="Wingdings" panose="05000000000000000000" pitchFamily="2" charset="2"/>
              <a:buChar char="Ø"/>
            </a:pPr>
            <a:r>
              <a:rPr lang="el-GR" sz="4000" dirty="0"/>
              <a:t>Θα ήθελε να είχε περισσότερο χρόνο ώστε να μπορεί να πηγαίνει σε αγώνες ποδοσφαίρου με τα παιδιά και τον σύζυγο της.</a:t>
            </a: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n-GB" dirty="0"/>
          </a:p>
        </p:txBody>
      </p:sp>
      <p:sp>
        <p:nvSpPr>
          <p:cNvPr id="6" name="Content Placeholder 2"/>
          <p:cNvSpPr txBox="1">
            <a:spLocks/>
          </p:cNvSpPr>
          <p:nvPr/>
        </p:nvSpPr>
        <p:spPr>
          <a:xfrm>
            <a:off x="7441540" y="1726319"/>
            <a:ext cx="4452937" cy="4505356"/>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b="1" dirty="0"/>
              <a:t>Προσωπικά γνωρίσματα</a:t>
            </a:r>
          </a:p>
          <a:p>
            <a:pPr>
              <a:buFont typeface="Wingdings" panose="05000000000000000000" pitchFamily="2" charset="2"/>
              <a:buChar char="ü"/>
            </a:pPr>
            <a:r>
              <a:rPr lang="el-GR" dirty="0"/>
              <a:t>Υπομονή</a:t>
            </a:r>
            <a:r>
              <a:rPr lang="en-US" dirty="0"/>
              <a:t> 90%</a:t>
            </a:r>
            <a:endParaRPr lang="el-GR" dirty="0"/>
          </a:p>
          <a:p>
            <a:pPr>
              <a:buFont typeface="Wingdings" panose="05000000000000000000" pitchFamily="2" charset="2"/>
              <a:buChar char="ü"/>
            </a:pPr>
            <a:r>
              <a:rPr lang="el-GR" dirty="0"/>
              <a:t>Ευελιξία</a:t>
            </a:r>
            <a:r>
              <a:rPr lang="en-US" dirty="0"/>
              <a:t> 40%</a:t>
            </a:r>
            <a:endParaRPr lang="el-GR" dirty="0"/>
          </a:p>
          <a:p>
            <a:pPr>
              <a:buFont typeface="Wingdings" panose="05000000000000000000" pitchFamily="2" charset="2"/>
              <a:buChar char="ü"/>
            </a:pPr>
            <a:r>
              <a:rPr lang="el-GR" dirty="0"/>
              <a:t>Επίλυση προβλημάτων</a:t>
            </a:r>
            <a:r>
              <a:rPr lang="en-US" dirty="0"/>
              <a:t> 70%</a:t>
            </a:r>
            <a:endParaRPr lang="el-GR" dirty="0"/>
          </a:p>
          <a:p>
            <a:pPr marL="0" indent="0">
              <a:buNone/>
            </a:pPr>
            <a:endParaRPr lang="en-US" b="1" dirty="0"/>
          </a:p>
          <a:p>
            <a:pPr marL="0" indent="0">
              <a:buNone/>
            </a:pPr>
            <a:r>
              <a:rPr lang="el-GR" b="1" dirty="0"/>
              <a:t>Εκνευρισμοί</a:t>
            </a:r>
          </a:p>
          <a:p>
            <a:pPr>
              <a:buFont typeface="Wingdings" panose="05000000000000000000" pitchFamily="2" charset="2"/>
              <a:buChar char="Ø"/>
            </a:pPr>
            <a:r>
              <a:rPr lang="el-GR" dirty="0"/>
              <a:t>Δουλειά τα ΣΚ</a:t>
            </a:r>
          </a:p>
          <a:p>
            <a:pPr>
              <a:buFont typeface="Wingdings" panose="05000000000000000000" pitchFamily="2" charset="2"/>
              <a:buChar char="Ø"/>
            </a:pPr>
            <a:r>
              <a:rPr lang="el-GR" dirty="0"/>
              <a:t>Χαμηλό εισόδημα</a:t>
            </a:r>
          </a:p>
          <a:p>
            <a:pPr>
              <a:buFont typeface="Wingdings" panose="05000000000000000000" pitchFamily="2" charset="2"/>
              <a:buChar char="Ø"/>
            </a:pPr>
            <a:r>
              <a:rPr lang="el-GR" dirty="0"/>
              <a:t>Ακατάστατο σπίτι</a:t>
            </a:r>
          </a:p>
          <a:p>
            <a:pPr marL="0" indent="0">
              <a:buNone/>
            </a:pPr>
            <a:endParaRPr lang="el-GR" b="1" dirty="0"/>
          </a:p>
          <a:p>
            <a:pPr marL="0" indent="0">
              <a:buNone/>
            </a:pPr>
            <a:r>
              <a:rPr lang="el-GR" b="1" dirty="0"/>
              <a:t>Ελεύθερος χρόνος</a:t>
            </a:r>
          </a:p>
          <a:p>
            <a:pPr marL="0" indent="0">
              <a:buNone/>
            </a:pPr>
            <a:r>
              <a:rPr lang="el-GR" dirty="0"/>
              <a:t>Συνήθως, η Τζούλια δεν έχει ελεύθερο χρόνο. Καθημερινά έχει περίπου 30-40 λεπτά για τον εαυτό της. Κάποτε χρησιμοποιεί αυτό το χρόνο σερφάροντας στο διαδίκτυο. </a:t>
            </a:r>
            <a:endParaRPr lang="en-US"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n-GB" dirty="0"/>
          </a:p>
        </p:txBody>
      </p:sp>
    </p:spTree>
    <p:extLst>
      <p:ext uri="{BB962C8B-B14F-4D97-AF65-F5344CB8AC3E}">
        <p14:creationId xmlns:p14="http://schemas.microsoft.com/office/powerpoint/2010/main" val="3073462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739128" y="638089"/>
            <a:ext cx="4818888" cy="1476801"/>
          </a:xfrm>
        </p:spPr>
        <p:txBody>
          <a:bodyPr anchor="b">
            <a:normAutofit/>
          </a:bodyPr>
          <a:lstStyle/>
          <a:p>
            <a:r>
              <a:rPr lang="el-GR" sz="3800" dirty="0"/>
              <a:t>Το ταξίδι του καταναλωτή (Τζούλια)</a:t>
            </a:r>
            <a:endParaRPr lang="en-GB" sz="38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10183" y="640080"/>
            <a:ext cx="4300473" cy="5577840"/>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ontent Placeholder 3" descr="Στάδιο αναγνώρισης προβλήματος - ανάγκης&#10;Στάδιο εξέτασης&#10;Στάδιο απόφασης"/>
          <p:cNvGraphicFramePr>
            <a:graphicFrameLocks noGrp="1"/>
          </p:cNvGraphicFramePr>
          <p:nvPr>
            <p:ph idx="1"/>
            <p:extLst>
              <p:ext uri="{D42A27DB-BD31-4B8C-83A1-F6EECF244321}">
                <p14:modId xmlns:p14="http://schemas.microsoft.com/office/powerpoint/2010/main" val="1013179069"/>
              </p:ext>
            </p:extLst>
          </p:nvPr>
        </p:nvGraphicFramePr>
        <p:xfrm>
          <a:off x="6739128" y="2664886"/>
          <a:ext cx="4818888" cy="3550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349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3"/>
          <a:srcRect l="4291" r="18376" b="1"/>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p:cNvSpPr>
            <a:spLocks noGrp="1"/>
          </p:cNvSpPr>
          <p:nvPr>
            <p:ph type="title"/>
          </p:nvPr>
        </p:nvSpPr>
        <p:spPr>
          <a:xfrm>
            <a:off x="709448" y="1913950"/>
            <a:ext cx="4204137" cy="1342754"/>
          </a:xfrm>
        </p:spPr>
        <p:txBody>
          <a:bodyPr>
            <a:normAutofit/>
          </a:bodyPr>
          <a:lstStyle/>
          <a:p>
            <a:pPr algn="ctr"/>
            <a:r>
              <a:rPr lang="en-US" sz="2800" dirty="0"/>
              <a:t>Storytelling &amp; Digital Marketing</a:t>
            </a:r>
            <a:r>
              <a:rPr lang="en-GB" sz="2800" dirty="0"/>
              <a:t>: </a:t>
            </a:r>
            <a:r>
              <a:rPr lang="el-GR" sz="2800" dirty="0"/>
              <a:t>βρίσκοντας την σωστή πλατφόρμα</a:t>
            </a:r>
            <a:endParaRPr lang="en-GB" sz="2800" dirty="0"/>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754905" y="3610654"/>
            <a:ext cx="1761535" cy="2619839"/>
          </a:xfrm>
        </p:spPr>
        <p:txBody>
          <a:bodyPr anchor="ctr">
            <a:noAutofit/>
          </a:bodyPr>
          <a:lstStyle/>
          <a:p>
            <a:r>
              <a:rPr lang="en-US" sz="1900" b="1" dirty="0"/>
              <a:t>Instagram</a:t>
            </a:r>
          </a:p>
          <a:p>
            <a:r>
              <a:rPr lang="en-US" sz="1900" b="1" dirty="0"/>
              <a:t>LinkedIn</a:t>
            </a:r>
          </a:p>
          <a:p>
            <a:r>
              <a:rPr lang="en-US" sz="1900" b="1" dirty="0"/>
              <a:t>Snapcha</a:t>
            </a:r>
            <a:r>
              <a:rPr lang="en-GB" sz="1900" b="1" dirty="0"/>
              <a:t>t</a:t>
            </a:r>
            <a:endParaRPr lang="en-US" sz="1900" b="1" dirty="0"/>
          </a:p>
          <a:p>
            <a:r>
              <a:rPr lang="en-US" sz="1900" b="1" dirty="0"/>
              <a:t>Twitter</a:t>
            </a:r>
          </a:p>
          <a:p>
            <a:r>
              <a:rPr lang="en-US" sz="1900" b="1" dirty="0"/>
              <a:t>Facebook</a:t>
            </a:r>
          </a:p>
          <a:p>
            <a:r>
              <a:rPr lang="en-US" sz="1900" b="1" dirty="0"/>
              <a:t>TikTok (example)</a:t>
            </a:r>
          </a:p>
        </p:txBody>
      </p:sp>
      <p:sp>
        <p:nvSpPr>
          <p:cNvPr id="3" name="Content Placeholder 3">
            <a:extLst>
              <a:ext uri="{FF2B5EF4-FFF2-40B4-BE49-F238E27FC236}">
                <a16:creationId xmlns:a16="http://schemas.microsoft.com/office/drawing/2014/main" id="{4C63FD81-1614-65DB-AC98-43F0E34A7C69}"/>
              </a:ext>
            </a:extLst>
          </p:cNvPr>
          <p:cNvSpPr txBox="1">
            <a:spLocks/>
          </p:cNvSpPr>
          <p:nvPr/>
        </p:nvSpPr>
        <p:spPr>
          <a:xfrm>
            <a:off x="3271344" y="3601297"/>
            <a:ext cx="1761535" cy="261983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b="1" dirty="0"/>
              <a:t>YouTube</a:t>
            </a:r>
          </a:p>
          <a:p>
            <a:r>
              <a:rPr lang="en-US" sz="1900" b="1" dirty="0"/>
              <a:t>Pinterest</a:t>
            </a:r>
          </a:p>
          <a:p>
            <a:r>
              <a:rPr lang="en-US" sz="1900" b="1" dirty="0"/>
              <a:t>Personal websites</a:t>
            </a:r>
          </a:p>
          <a:p>
            <a:r>
              <a:rPr lang="en-US" sz="1900" b="1" dirty="0"/>
              <a:t>Email</a:t>
            </a:r>
          </a:p>
          <a:p>
            <a:r>
              <a:rPr lang="en-US" sz="1900" b="1" dirty="0"/>
              <a:t>Blogs</a:t>
            </a:r>
          </a:p>
          <a:p>
            <a:r>
              <a:rPr lang="en-US" sz="1900" b="1" dirty="0"/>
              <a:t>Podcasts</a:t>
            </a:r>
            <a:endParaRPr lang="en-GB" sz="1900" b="1" dirty="0"/>
          </a:p>
        </p:txBody>
      </p:sp>
    </p:spTree>
    <p:extLst>
      <p:ext uri="{BB962C8B-B14F-4D97-AF65-F5344CB8AC3E}">
        <p14:creationId xmlns:p14="http://schemas.microsoft.com/office/powerpoint/2010/main" val="1977223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969" r="18586"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l-GR" sz="3600" dirty="0">
                <a:solidFill>
                  <a:schemeClr val="tx1">
                    <a:lumMod val="85000"/>
                    <a:lumOff val="15000"/>
                  </a:schemeClr>
                </a:solidFill>
              </a:rPr>
              <a:t>Φτιάξε κ ’εσύ την δική σου ιστορία</a:t>
            </a:r>
            <a:endParaRPr lang="en-US" sz="3600"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258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8882" y="639193"/>
            <a:ext cx="3571810" cy="3573516"/>
          </a:xfrm>
        </p:spPr>
        <p:txBody>
          <a:bodyPr vert="horz" lIns="91440" tIns="45720" rIns="91440" bIns="45720" rtlCol="0" anchor="b">
            <a:normAutofit/>
          </a:bodyPr>
          <a:lstStyle/>
          <a:p>
            <a:r>
              <a:rPr lang="el-GR" sz="6600" kern="1200" dirty="0">
                <a:solidFill>
                  <a:schemeClr val="tx1"/>
                </a:solidFill>
                <a:latin typeface="+mj-lt"/>
                <a:ea typeface="+mj-ea"/>
                <a:cs typeface="+mj-cs"/>
              </a:rPr>
              <a:t>Τι</a:t>
            </a:r>
            <a:r>
              <a:rPr lang="en-US" sz="6600" kern="1200" dirty="0">
                <a:solidFill>
                  <a:schemeClr val="tx1"/>
                </a:solidFill>
                <a:latin typeface="+mj-lt"/>
                <a:ea typeface="+mj-ea"/>
                <a:cs typeface="+mj-cs"/>
              </a:rPr>
              <a:t> </a:t>
            </a:r>
            <a:r>
              <a:rPr lang="el-GR" sz="6600" kern="1200" dirty="0">
                <a:solidFill>
                  <a:schemeClr val="tx1"/>
                </a:solidFill>
                <a:latin typeface="+mj-lt"/>
                <a:ea typeface="+mj-ea"/>
                <a:cs typeface="+mj-cs"/>
              </a:rPr>
              <a:t>μάθαμε</a:t>
            </a:r>
            <a:r>
              <a:rPr lang="en-US" sz="6600" kern="1200" dirty="0">
                <a:solidFill>
                  <a:schemeClr val="tx1"/>
                </a:solidFill>
                <a:latin typeface="+mj-lt"/>
                <a:ea typeface="+mj-ea"/>
                <a:cs typeface="+mj-cs"/>
              </a:rPr>
              <a:t> σήμερα;</a:t>
            </a:r>
          </a:p>
        </p:txBody>
      </p:sp>
      <p:sp>
        <p:nvSpPr>
          <p:cNvPr id="3" name="Content Placeholder 2"/>
          <p:cNvSpPr>
            <a:spLocks noGrp="1"/>
          </p:cNvSpPr>
          <p:nvPr>
            <p:ph idx="1"/>
          </p:nvPr>
        </p:nvSpPr>
        <p:spPr>
          <a:xfrm>
            <a:off x="638882" y="4631161"/>
            <a:ext cx="3571810" cy="1559327"/>
          </a:xfrm>
        </p:spPr>
        <p:txBody>
          <a:bodyPr vert="horz" lIns="91440" tIns="45720" rIns="91440" bIns="45720" rtlCol="0">
            <a:normAutofit/>
          </a:bodyPr>
          <a:lstStyle/>
          <a:p>
            <a:pPr marL="0" indent="0">
              <a:buNone/>
            </a:pPr>
            <a:r>
              <a:rPr lang="en-US" sz="2400" kern="1200" dirty="0">
                <a:solidFill>
                  <a:schemeClr val="tx1"/>
                </a:solidFill>
                <a:latin typeface="+mn-lt"/>
                <a:ea typeface="+mn-ea"/>
                <a:cs typeface="+mn-cs"/>
                <a:hlinkClick r:id="rId2"/>
              </a:rPr>
              <a:t>https://www.menti.com/al5orta9guyj</a:t>
            </a:r>
            <a:r>
              <a:rPr lang="en-US" sz="2400" kern="1200" dirty="0">
                <a:solidFill>
                  <a:schemeClr val="tx1"/>
                </a:solidFill>
                <a:latin typeface="+mn-lt"/>
                <a:ea typeface="+mn-ea"/>
                <a:cs typeface="+mn-cs"/>
              </a:rPr>
              <a:t> </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86400" y="640080"/>
            <a:ext cx="5550408" cy="5550408"/>
          </a:xfrm>
          <a:prstGeom prst="rect">
            <a:avLst/>
          </a:prstGeom>
        </p:spPr>
      </p:pic>
    </p:spTree>
    <p:extLst>
      <p:ext uri="{BB962C8B-B14F-4D97-AF65-F5344CB8AC3E}">
        <p14:creationId xmlns:p14="http://schemas.microsoft.com/office/powerpoint/2010/main" val="167783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8">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4632BC-25FD-9DF8-934D-32BDD2A5D24E}"/>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l-GR" sz="3600" dirty="0">
                <a:solidFill>
                  <a:schemeClr val="tx1">
                    <a:lumMod val="85000"/>
                    <a:lumOff val="15000"/>
                  </a:schemeClr>
                </a:solidFill>
              </a:rPr>
              <a:t>Καλημέρα</a:t>
            </a:r>
            <a:endParaRPr lang="en-US" sz="3600" dirty="0">
              <a:solidFill>
                <a:schemeClr val="tx1">
                  <a:lumMod val="85000"/>
                  <a:lumOff val="15000"/>
                </a:schemeClr>
              </a:solidFill>
            </a:endParaRPr>
          </a:p>
        </p:txBody>
      </p:sp>
      <p:pic>
        <p:nvPicPr>
          <p:cNvPr id="4" name="Picture 3">
            <a:extLst>
              <a:ext uri="{FF2B5EF4-FFF2-40B4-BE49-F238E27FC236}">
                <a16:creationId xmlns:a16="http://schemas.microsoft.com/office/drawing/2014/main" id="{A238E052-F31C-19E7-D0CA-B42AFF169FA9}"/>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7667"/>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332105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A19B-6FB8-0CDC-5629-8841D6874682}"/>
              </a:ext>
            </a:extLst>
          </p:cNvPr>
          <p:cNvSpPr>
            <a:spLocks noGrp="1"/>
          </p:cNvSpPr>
          <p:nvPr>
            <p:ph type="title"/>
          </p:nvPr>
        </p:nvSpPr>
        <p:spPr/>
        <p:txBody>
          <a:bodyPr/>
          <a:lstStyle/>
          <a:p>
            <a:r>
              <a:rPr lang="el-GR" dirty="0"/>
              <a:t>Πηγές</a:t>
            </a:r>
            <a:endParaRPr lang="en-GB" dirty="0"/>
          </a:p>
        </p:txBody>
      </p:sp>
      <p:sp>
        <p:nvSpPr>
          <p:cNvPr id="3" name="Content Placeholder 2">
            <a:extLst>
              <a:ext uri="{FF2B5EF4-FFF2-40B4-BE49-F238E27FC236}">
                <a16:creationId xmlns:a16="http://schemas.microsoft.com/office/drawing/2014/main" id="{903D62C5-F27E-CBB2-922A-84DAD317E0AC}"/>
              </a:ext>
            </a:extLst>
          </p:cNvPr>
          <p:cNvSpPr>
            <a:spLocks noGrp="1"/>
          </p:cNvSpPr>
          <p:nvPr>
            <p:ph idx="1"/>
          </p:nvPr>
        </p:nvSpPr>
        <p:spPr/>
        <p:txBody>
          <a:bodyPr>
            <a:normAutofit fontScale="62500" lnSpcReduction="20000"/>
          </a:bodyPr>
          <a:lstStyle/>
          <a:p>
            <a:pPr>
              <a:lnSpc>
                <a:spcPct val="160000"/>
              </a:lnSpc>
            </a:pPr>
            <a:r>
              <a:rPr lang="en-GB" dirty="0">
                <a:hlinkClick r:id="rId2"/>
              </a:rPr>
              <a:t>https://www.youtube.com/watch?v=AzIT3pbbZr8</a:t>
            </a:r>
            <a:endParaRPr lang="el-GR" dirty="0"/>
          </a:p>
          <a:p>
            <a:pPr>
              <a:lnSpc>
                <a:spcPct val="160000"/>
              </a:lnSpc>
            </a:pPr>
            <a:r>
              <a:rPr lang="en-GB" dirty="0">
                <a:hlinkClick r:id="rId3"/>
              </a:rPr>
              <a:t>https://www.apple.com/mac/</a:t>
            </a:r>
            <a:endParaRPr lang="el-GR" dirty="0"/>
          </a:p>
          <a:p>
            <a:pPr>
              <a:lnSpc>
                <a:spcPct val="160000"/>
              </a:lnSpc>
            </a:pPr>
            <a:r>
              <a:rPr lang="en-GB" dirty="0">
                <a:hlinkClick r:id="rId4"/>
              </a:rPr>
              <a:t>https://www.youtube.com/watch?v=fnKy52s1GyE</a:t>
            </a:r>
            <a:endParaRPr lang="el-GR" dirty="0"/>
          </a:p>
          <a:p>
            <a:pPr>
              <a:lnSpc>
                <a:spcPct val="160000"/>
              </a:lnSpc>
            </a:pPr>
            <a:r>
              <a:rPr lang="en-GB" dirty="0">
                <a:hlinkClick r:id="rId5"/>
              </a:rPr>
              <a:t>https://www.youtube.com/watch?v=e3zowKZEiLo</a:t>
            </a:r>
            <a:endParaRPr lang="el-GR" dirty="0"/>
          </a:p>
          <a:p>
            <a:pPr>
              <a:lnSpc>
                <a:spcPct val="160000"/>
              </a:lnSpc>
            </a:pPr>
            <a:r>
              <a:rPr lang="en-GB" dirty="0">
                <a:hlinkClick r:id="rId6"/>
              </a:rPr>
              <a:t>https://www.youtube.com/watch?v=_hbdLhYCIDI</a:t>
            </a:r>
            <a:endParaRPr lang="el-GR" dirty="0"/>
          </a:p>
          <a:p>
            <a:pPr>
              <a:lnSpc>
                <a:spcPct val="160000"/>
              </a:lnSpc>
            </a:pPr>
            <a:r>
              <a:rPr lang="en-GB" dirty="0">
                <a:hlinkClick r:id="rId7"/>
              </a:rPr>
              <a:t>https://www.linkedin.com/pulse/consumer-behavior-types-online-shoppers-sumit-singh-bajaj/</a:t>
            </a:r>
            <a:endParaRPr lang="el-GR" dirty="0"/>
          </a:p>
          <a:p>
            <a:pPr>
              <a:lnSpc>
                <a:spcPct val="160000"/>
              </a:lnSpc>
            </a:pPr>
            <a:r>
              <a:rPr lang="en-GB" dirty="0">
                <a:hlinkClick r:id="rId8"/>
              </a:rPr>
              <a:t>https://www.3tl.com/blog/what-is-generational-marketing-examples-included</a:t>
            </a:r>
            <a:endParaRPr lang="el-GR" dirty="0"/>
          </a:p>
          <a:p>
            <a:pPr>
              <a:lnSpc>
                <a:spcPct val="160000"/>
              </a:lnSpc>
            </a:pPr>
            <a:r>
              <a:rPr lang="en-GB" dirty="0">
                <a:hlinkClick r:id="rId9"/>
              </a:rPr>
              <a:t>https://www.tiktok.com/@washingtonpost?lang=en</a:t>
            </a:r>
            <a:endParaRPr lang="el-GR" dirty="0"/>
          </a:p>
        </p:txBody>
      </p:sp>
    </p:spTree>
    <p:extLst>
      <p:ext uri="{BB962C8B-B14F-4D97-AF65-F5344CB8AC3E}">
        <p14:creationId xmlns:p14="http://schemas.microsoft.com/office/powerpoint/2010/main" val="40452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4632BC-25FD-9DF8-934D-32BDD2A5D24E}"/>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l-GR" sz="5600" kern="1200" dirty="0">
                <a:solidFill>
                  <a:schemeClr val="tx1"/>
                </a:solidFill>
                <a:latin typeface="+mj-lt"/>
                <a:ea typeface="+mj-ea"/>
                <a:cs typeface="+mj-cs"/>
              </a:rPr>
              <a:t>Καλημέρα</a:t>
            </a:r>
            <a:r>
              <a:rPr lang="en-US" sz="5600" kern="1200" dirty="0">
                <a:solidFill>
                  <a:schemeClr val="tx1"/>
                </a:solidFill>
                <a:latin typeface="+mj-lt"/>
                <a:ea typeface="+mj-ea"/>
                <a:cs typeface="+mj-cs"/>
              </a:rPr>
              <a:t>!</a:t>
            </a:r>
            <a:r>
              <a:rPr lang="el-GR" sz="5600" kern="1200" dirty="0">
                <a:solidFill>
                  <a:schemeClr val="tx1"/>
                </a:solidFill>
                <a:latin typeface="+mj-lt"/>
                <a:ea typeface="+mj-ea"/>
                <a:cs typeface="+mj-cs"/>
              </a:rPr>
              <a:t>!</a:t>
            </a:r>
            <a:endParaRPr lang="en-US" sz="5600" kern="1200" dirty="0">
              <a:solidFill>
                <a:schemeClr val="tx1"/>
              </a:solidFill>
              <a:latin typeface="+mj-lt"/>
              <a:ea typeface="+mj-ea"/>
              <a:cs typeface="+mj-cs"/>
            </a:endParaRPr>
          </a:p>
        </p:txBody>
      </p:sp>
      <p:sp>
        <p:nvSpPr>
          <p:cNvPr id="2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Φωτογραφία της Ομιλήτριας">
            <a:extLst>
              <a:ext uri="{FF2B5EF4-FFF2-40B4-BE49-F238E27FC236}">
                <a16:creationId xmlns:a16="http://schemas.microsoft.com/office/drawing/2014/main" id="{9F71F1B8-73C5-D835-700E-C98EFDC14F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5486400" y="1333881"/>
            <a:ext cx="5550408" cy="4162806"/>
          </a:xfrm>
          <a:prstGeom prst="rect">
            <a:avLst/>
          </a:prstGeom>
        </p:spPr>
      </p:pic>
    </p:spTree>
    <p:extLst>
      <p:ext uri="{BB962C8B-B14F-4D97-AF65-F5344CB8AC3E}">
        <p14:creationId xmlns:p14="http://schemas.microsoft.com/office/powerpoint/2010/main" val="1958649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Μαμά που διαβάζει παραμύθι στην κόρη της πριν το βραδυνό ύπνο">
            <a:extLst>
              <a:ext uri="{FF2B5EF4-FFF2-40B4-BE49-F238E27FC236}">
                <a16:creationId xmlns:a16="http://schemas.microsoft.com/office/drawing/2014/main" id="{99D6F0F5-8170-CBA1-DB26-D7688C3387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49" r="-1"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651CCD-61C8-4FAB-BAF4-5DA58983AE6B}"/>
              </a:ext>
            </a:extLst>
          </p:cNvPr>
          <p:cNvSpPr>
            <a:spLocks noGrp="1"/>
          </p:cNvSpPr>
          <p:nvPr>
            <p:ph type="title"/>
          </p:nvPr>
        </p:nvSpPr>
        <p:spPr>
          <a:xfrm>
            <a:off x="838200" y="365125"/>
            <a:ext cx="3822189" cy="1899912"/>
          </a:xfrm>
        </p:spPr>
        <p:txBody>
          <a:bodyPr>
            <a:normAutofit/>
          </a:bodyPr>
          <a:lstStyle/>
          <a:p>
            <a:r>
              <a:rPr lang="el-GR" sz="4000" dirty="0"/>
              <a:t>Τι είναι το </a:t>
            </a:r>
            <a:r>
              <a:rPr lang="en-US" sz="4000" dirty="0"/>
              <a:t>storytelling</a:t>
            </a:r>
            <a:r>
              <a:rPr lang="en-GB" sz="4000" dirty="0"/>
              <a:t>;</a:t>
            </a:r>
          </a:p>
        </p:txBody>
      </p:sp>
      <p:sp>
        <p:nvSpPr>
          <p:cNvPr id="3" name="Content Placeholder 2">
            <a:extLst>
              <a:ext uri="{FF2B5EF4-FFF2-40B4-BE49-F238E27FC236}">
                <a16:creationId xmlns:a16="http://schemas.microsoft.com/office/drawing/2014/main" id="{85C1AB04-E21B-42B0-A361-4CD8B2478192}"/>
              </a:ext>
            </a:extLst>
          </p:cNvPr>
          <p:cNvSpPr>
            <a:spLocks noGrp="1"/>
          </p:cNvSpPr>
          <p:nvPr>
            <p:ph idx="1"/>
          </p:nvPr>
        </p:nvSpPr>
        <p:spPr>
          <a:xfrm>
            <a:off x="838200" y="2434201"/>
            <a:ext cx="4021476" cy="3742762"/>
          </a:xfrm>
        </p:spPr>
        <p:txBody>
          <a:bodyPr>
            <a:noAutofit/>
          </a:bodyPr>
          <a:lstStyle/>
          <a:p>
            <a:r>
              <a:rPr lang="el-GR" sz="2000" dirty="0"/>
              <a:t>Το </a:t>
            </a:r>
            <a:r>
              <a:rPr lang="en-US" sz="2000" dirty="0"/>
              <a:t>‘storytelling’ </a:t>
            </a:r>
            <a:r>
              <a:rPr lang="el-GR" sz="2000" dirty="0"/>
              <a:t>χρησιμοποιεί λέξεις για να δημιουργήσει νέους κόσμους και εμπειρίες στη φαντασία ενός αναγνώστη ή ακροατή. </a:t>
            </a:r>
          </a:p>
          <a:p>
            <a:r>
              <a:rPr lang="el-GR" sz="2000" dirty="0"/>
              <a:t>Μπορεί να επηρεάσει τα ανθρώπινα συναισθήματα. </a:t>
            </a:r>
          </a:p>
          <a:p>
            <a:r>
              <a:rPr lang="el-GR" sz="2000" dirty="0"/>
              <a:t>Μπορεί επίσης να οδηγήσει τους ανθρώπους να αποδεχτούν πρωτότυπες ιδέες ή να τους ενθαρρύνει να αναλάβουν δράση (δηλαδή να προχωρήσουν σε αγορά ή σύσταση του προϊόντος). </a:t>
            </a:r>
            <a:endParaRPr lang="en-GB" sz="2000" dirty="0"/>
          </a:p>
        </p:txBody>
      </p:sp>
    </p:spTree>
    <p:extLst>
      <p:ext uri="{BB962C8B-B14F-4D97-AF65-F5344CB8AC3E}">
        <p14:creationId xmlns:p14="http://schemas.microsoft.com/office/powerpoint/2010/main" val="804036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466578"/>
            <a:ext cx="11139854" cy="930447"/>
          </a:xfrm>
          <a:prstGeom prst="ellipse">
            <a:avLst/>
          </a:prstGeom>
        </p:spPr>
        <p:txBody>
          <a:bodyPr vert="horz" lIns="91440" tIns="45720" rIns="91440" bIns="45720" rtlCol="0" anchor="b">
            <a:normAutofit/>
          </a:bodyPr>
          <a:lstStyle/>
          <a:p>
            <a:pPr algn="ctr"/>
            <a:r>
              <a:rPr lang="el-GR" sz="3800" kern="1200" dirty="0">
                <a:solidFill>
                  <a:srgbClr val="FFFFFF"/>
                </a:solidFill>
                <a:latin typeface="+mj-lt"/>
                <a:ea typeface="+mj-ea"/>
                <a:cs typeface="+mj-cs"/>
              </a:rPr>
              <a:t>Χριστούγεννα</a:t>
            </a:r>
            <a:r>
              <a:rPr lang="en-US" sz="3800" kern="1200" dirty="0">
                <a:solidFill>
                  <a:srgbClr val="FFFFFF"/>
                </a:solidFill>
                <a:latin typeface="+mj-lt"/>
                <a:ea typeface="+mj-ea"/>
                <a:cs typeface="+mj-cs"/>
              </a:rPr>
              <a:t> σημαίνει… </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AzIT3pbbZr8" descr="Video στο youtube με τίτλο &quot;Edgar the excitable dragon stars in John Lewis 2019 Christmas advert&quot;.&#10;Το video διαθέτει υπότιτλους στα αγγλικά"/>
          <p:cNvPicPr>
            <a:picLocks noGrp="1" noRot="1" noChangeAspect="1"/>
          </p:cNvPicPr>
          <p:nvPr>
            <p:ph idx="1"/>
            <a:videoFile r:link="rId1"/>
          </p:nvPr>
        </p:nvPicPr>
        <p:blipFill>
          <a:blip r:embed="rId3"/>
          <a:stretch>
            <a:fillRect/>
          </a:stretch>
        </p:blipFill>
        <p:spPr>
          <a:xfrm>
            <a:off x="3403359" y="2509911"/>
            <a:ext cx="5330182" cy="3997637"/>
          </a:xfrm>
          <a:prstGeom prst="rect">
            <a:avLst/>
          </a:prstGeom>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1340280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45492A-EF72-AEDE-D1D2-BECD7E11BAC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Great stories are</a:t>
            </a:r>
            <a:endParaRPr lang="el-GR" dirty="0"/>
          </a:p>
        </p:txBody>
      </p:sp>
      <p:pic>
        <p:nvPicPr>
          <p:cNvPr id="4" name="Picture 3" descr="Απεικόνιση βιβλίου από το οποίο βγαίνουν λέξεις. Η εικόνα γράφει:&#10;&quot;Great stories are: relatable, believable, evocative, inclusive, unifying, emotive, useful, important, inspiring, contagious.&#10;Tell yours&quot;"/>
          <p:cNvPicPr>
            <a:picLocks noChangeAspect="1"/>
          </p:cNvPicPr>
          <p:nvPr/>
        </p:nvPicPr>
        <p:blipFill rotWithShape="1">
          <a:blip r:embed="rId2"/>
          <a:srcRect l="1210" r="1154"/>
          <a:stretch/>
        </p:blipFill>
        <p:spPr>
          <a:xfrm>
            <a:off x="685186" y="516651"/>
            <a:ext cx="10821625" cy="5486400"/>
          </a:xfrm>
          <a:prstGeom prst="rect">
            <a:avLst/>
          </a:prstGeom>
        </p:spPr>
      </p:pic>
      <p:sp>
        <p:nvSpPr>
          <p:cNvPr id="6" name="Content Placeholder 2">
            <a:extLst>
              <a:ext uri="{FF2B5EF4-FFF2-40B4-BE49-F238E27FC236}">
                <a16:creationId xmlns:a16="http://schemas.microsoft.com/office/drawing/2014/main" id="{B2A1D831-8663-72ED-69A5-C9C9CD63891B}"/>
              </a:ext>
            </a:extLst>
          </p:cNvPr>
          <p:cNvSpPr>
            <a:spLocks noGrp="1"/>
          </p:cNvSpPr>
          <p:nvPr>
            <p:ph idx="1"/>
          </p:nvPr>
        </p:nvSpPr>
        <p:spPr>
          <a:xfrm>
            <a:off x="881865" y="6205591"/>
            <a:ext cx="10428269" cy="854949"/>
          </a:xfrm>
        </p:spPr>
        <p:txBody>
          <a:bodyPr>
            <a:normAutofit/>
          </a:bodyPr>
          <a:lstStyle/>
          <a:p>
            <a:pPr marL="0" indent="0">
              <a:buNone/>
            </a:pPr>
            <a:r>
              <a:rPr lang="en-US" sz="1600" b="1" dirty="0">
                <a:solidFill>
                  <a:schemeClr val="bg1"/>
                </a:solidFill>
              </a:rPr>
              <a:t>Source</a:t>
            </a:r>
            <a:r>
              <a:rPr lang="en-US" sz="1600" dirty="0"/>
              <a:t>: </a:t>
            </a:r>
            <a:r>
              <a:rPr lang="en-US" sz="1600" dirty="0">
                <a:hlinkClick r:id="rId3"/>
              </a:rPr>
              <a:t>https://www.linkedin.com/business/marketing/blog/content-marketing/learn-how-storytelling-can-elevate-your-content-marketing-ebook</a:t>
            </a:r>
            <a:r>
              <a:rPr lang="en-US" sz="1600" dirty="0"/>
              <a:t> </a:t>
            </a:r>
            <a:endParaRPr lang="en-GB" sz="1600" dirty="0"/>
          </a:p>
        </p:txBody>
      </p:sp>
    </p:spTree>
    <p:extLst>
      <p:ext uri="{BB962C8B-B14F-4D97-AF65-F5344CB8AC3E}">
        <p14:creationId xmlns:p14="http://schemas.microsoft.com/office/powerpoint/2010/main" val="27701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ight Triangle 4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4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651CCD-61C8-4FAB-BAF4-5DA58983AE6B}"/>
              </a:ext>
            </a:extLst>
          </p:cNvPr>
          <p:cNvSpPr>
            <a:spLocks noGrp="1"/>
          </p:cNvSpPr>
          <p:nvPr>
            <p:ph type="title"/>
          </p:nvPr>
        </p:nvSpPr>
        <p:spPr>
          <a:xfrm>
            <a:off x="1075767" y="1188637"/>
            <a:ext cx="2988234" cy="4480726"/>
          </a:xfrm>
        </p:spPr>
        <p:txBody>
          <a:bodyPr>
            <a:normAutofit/>
          </a:bodyPr>
          <a:lstStyle/>
          <a:p>
            <a:pPr algn="r"/>
            <a:r>
              <a:rPr lang="el-GR" sz="3600" dirty="0"/>
              <a:t>Γιατί αφηγούμαστε ιστορίες για σκοπούς προώθησης</a:t>
            </a:r>
            <a:r>
              <a:rPr lang="en-US" sz="3600" dirty="0"/>
              <a:t>;</a:t>
            </a:r>
            <a:endParaRPr lang="en-GB" sz="3600" dirty="0"/>
          </a:p>
        </p:txBody>
      </p:sp>
      <p:cxnSp>
        <p:nvCxnSpPr>
          <p:cNvPr id="48" name="Straight Connector 4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3" name="Content Placeholder 2">
            <a:extLst>
              <a:ext uri="{FF2B5EF4-FFF2-40B4-BE49-F238E27FC236}">
                <a16:creationId xmlns:a16="http://schemas.microsoft.com/office/drawing/2014/main" id="{85C1AB04-E21B-42B0-A361-4CD8B2478192}"/>
              </a:ext>
            </a:extLst>
          </p:cNvPr>
          <p:cNvSpPr>
            <a:spLocks noGrp="1"/>
          </p:cNvSpPr>
          <p:nvPr>
            <p:ph idx="1"/>
          </p:nvPr>
        </p:nvSpPr>
        <p:spPr>
          <a:xfrm>
            <a:off x="5255259" y="1648870"/>
            <a:ext cx="5147521" cy="3560260"/>
          </a:xfrm>
        </p:spPr>
        <p:txBody>
          <a:bodyPr anchor="ctr">
            <a:noAutofit/>
          </a:bodyPr>
          <a:lstStyle/>
          <a:p>
            <a:r>
              <a:rPr lang="el-GR" sz="2200" dirty="0"/>
              <a:t>Μερικοί από τους κύριους λόγους για να λέμε ιστορίες είναι για να πουλάμε, να διασκεδάζουμε και να εκπαιδεύουμε. </a:t>
            </a:r>
          </a:p>
          <a:p>
            <a:r>
              <a:rPr lang="el-GR" sz="2200" dirty="0"/>
              <a:t>Γιατί όμως να επιλέξετε την αφήγηση</a:t>
            </a:r>
            <a:r>
              <a:rPr lang="en-US" sz="2200" dirty="0"/>
              <a:t>;</a:t>
            </a:r>
          </a:p>
          <a:p>
            <a:r>
              <a:rPr lang="el-GR" sz="2200" dirty="0"/>
              <a:t>Οι ιστορίες απλοποιούν αφηρημένες </a:t>
            </a:r>
            <a:r>
              <a:rPr lang="el-GR" sz="2200" dirty="0">
                <a:hlinkClick r:id="rId2"/>
              </a:rPr>
              <a:t>έννοιες και πολύπλοκα μηνύματα.</a:t>
            </a:r>
            <a:endParaRPr lang="en-US" sz="2200" dirty="0"/>
          </a:p>
          <a:p>
            <a:r>
              <a:rPr lang="el-GR" sz="2200" dirty="0"/>
              <a:t>Φέρνουν τους ανθρώπους </a:t>
            </a:r>
            <a:r>
              <a:rPr lang="el-GR" sz="2200" dirty="0">
                <a:hlinkClick r:id="rId3"/>
              </a:rPr>
              <a:t>κοντά… </a:t>
            </a:r>
            <a:endParaRPr lang="en-US" sz="2200" dirty="0"/>
          </a:p>
          <a:p>
            <a:r>
              <a:rPr lang="el-GR" sz="2200" dirty="0"/>
              <a:t>Οι ιστορίες εμπνέουν και παρακινούν.</a:t>
            </a:r>
            <a:endParaRPr lang="en-GB" sz="2200" dirty="0"/>
          </a:p>
        </p:txBody>
      </p:sp>
    </p:spTree>
    <p:extLst>
      <p:ext uri="{BB962C8B-B14F-4D97-AF65-F5344CB8AC3E}">
        <p14:creationId xmlns:p14="http://schemas.microsoft.com/office/powerpoint/2010/main" val="1015640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1" name="Rectangle 410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90AC80-2DA7-495F-90CE-1281D603BDF5}"/>
              </a:ext>
            </a:extLst>
          </p:cNvPr>
          <p:cNvSpPr>
            <a:spLocks noGrp="1"/>
          </p:cNvSpPr>
          <p:nvPr>
            <p:ph type="title"/>
          </p:nvPr>
        </p:nvSpPr>
        <p:spPr>
          <a:xfrm>
            <a:off x="838201" y="345810"/>
            <a:ext cx="5120561" cy="1325563"/>
          </a:xfrm>
        </p:spPr>
        <p:txBody>
          <a:bodyPr>
            <a:normAutofit/>
          </a:bodyPr>
          <a:lstStyle/>
          <a:p>
            <a:r>
              <a:rPr lang="el-GR" dirty="0"/>
              <a:t>Τα συστατικά ενός καλού </a:t>
            </a:r>
            <a:r>
              <a:rPr lang="en-US" dirty="0"/>
              <a:t>storytelling</a:t>
            </a:r>
            <a:endParaRPr lang="en-GB" dirty="0"/>
          </a:p>
        </p:txBody>
      </p:sp>
      <p:sp>
        <p:nvSpPr>
          <p:cNvPr id="3" name="Content Placeholder 2">
            <a:extLst>
              <a:ext uri="{FF2B5EF4-FFF2-40B4-BE49-F238E27FC236}">
                <a16:creationId xmlns:a16="http://schemas.microsoft.com/office/drawing/2014/main" id="{8A2E26DC-F8A1-4CED-849A-19966217309B}"/>
              </a:ext>
            </a:extLst>
          </p:cNvPr>
          <p:cNvSpPr>
            <a:spLocks noGrp="1"/>
          </p:cNvSpPr>
          <p:nvPr>
            <p:ph idx="1"/>
          </p:nvPr>
        </p:nvSpPr>
        <p:spPr>
          <a:xfrm>
            <a:off x="838201" y="1825625"/>
            <a:ext cx="5092194" cy="4351338"/>
          </a:xfrm>
        </p:spPr>
        <p:txBody>
          <a:bodyPr>
            <a:normAutofit/>
          </a:bodyPr>
          <a:lstStyle/>
          <a:p>
            <a:pPr marL="0" indent="0">
              <a:buNone/>
            </a:pPr>
            <a:r>
              <a:rPr lang="el-GR" sz="2600" dirty="0"/>
              <a:t>Οι καλές ιστορίες είναι:</a:t>
            </a:r>
            <a:endParaRPr lang="en-US" sz="2600" dirty="0"/>
          </a:p>
          <a:p>
            <a:pPr marL="457200" indent="-457200">
              <a:buFont typeface="+mj-lt"/>
              <a:buAutoNum type="arabicPeriod"/>
            </a:pPr>
            <a:r>
              <a:rPr lang="el-GR" sz="2600" dirty="0"/>
              <a:t>Διασκεδαστικές</a:t>
            </a:r>
            <a:endParaRPr lang="en-US" sz="2600" dirty="0"/>
          </a:p>
          <a:p>
            <a:pPr marL="457200" indent="-457200">
              <a:buFont typeface="+mj-lt"/>
              <a:buAutoNum type="arabicPeriod"/>
            </a:pPr>
            <a:r>
              <a:rPr lang="el-GR" sz="2600" dirty="0"/>
              <a:t>Πιστευτές </a:t>
            </a:r>
          </a:p>
          <a:p>
            <a:pPr marL="457200" indent="-457200">
              <a:buFont typeface="+mj-lt"/>
              <a:buAutoNum type="arabicPeriod"/>
            </a:pPr>
            <a:r>
              <a:rPr lang="el-GR" sz="2600" dirty="0"/>
              <a:t>Εκπαιδευτικές </a:t>
            </a:r>
            <a:endParaRPr lang="en-US" sz="2600" dirty="0"/>
          </a:p>
          <a:p>
            <a:pPr marL="457200" indent="-457200">
              <a:buFont typeface="+mj-lt"/>
              <a:buAutoNum type="arabicPeriod"/>
            </a:pPr>
            <a:r>
              <a:rPr lang="el-GR" sz="2600" dirty="0"/>
              <a:t>Που να μπορεί να συσχετιστεί το κοινό</a:t>
            </a:r>
          </a:p>
          <a:p>
            <a:pPr marL="457200" indent="-457200">
              <a:buFont typeface="+mj-lt"/>
              <a:buAutoNum type="arabicPeriod"/>
            </a:pPr>
            <a:r>
              <a:rPr lang="el-GR" sz="2600" dirty="0"/>
              <a:t>Οργανωμένες</a:t>
            </a:r>
          </a:p>
          <a:p>
            <a:pPr marL="457200" indent="-457200">
              <a:buFont typeface="+mj-lt"/>
              <a:buAutoNum type="arabicPeriod"/>
            </a:pPr>
            <a:r>
              <a:rPr lang="el-GR" sz="2600" dirty="0"/>
              <a:t>Αξιομνημόνευτες</a:t>
            </a:r>
          </a:p>
          <a:p>
            <a:pPr marL="457200" indent="-457200">
              <a:buFont typeface="+mj-lt"/>
              <a:buAutoNum type="arabicPeriod"/>
            </a:pPr>
            <a:r>
              <a:rPr lang="el-GR" sz="2600" dirty="0"/>
              <a:t>Μοντέρνες</a:t>
            </a:r>
          </a:p>
        </p:txBody>
      </p:sp>
      <p:sp>
        <p:nvSpPr>
          <p:cNvPr id="4112" name="Oval 410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100" name="Picture 4">
            <a:extLst>
              <a:ext uri="{FF2B5EF4-FFF2-40B4-BE49-F238E27FC236}">
                <a16:creationId xmlns:a16="http://schemas.microsoft.com/office/drawing/2014/main" id="{D9911E6E-F351-67D9-F061-13410C378611}"/>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523" r="5523"/>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4113" name="Arc 410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098" name="Picture 2">
            <a:extLst>
              <a:ext uri="{FF2B5EF4-FFF2-40B4-BE49-F238E27FC236}">
                <a16:creationId xmlns:a16="http://schemas.microsoft.com/office/drawing/2014/main" id="{9A357B2F-B07D-149F-6E6F-26325C13465D}"/>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145" r="8759"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400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2370</TotalTime>
  <Words>2141</Words>
  <Application>Microsoft Office PowerPoint</Application>
  <PresentationFormat>Widescreen</PresentationFormat>
  <Paragraphs>233</Paragraphs>
  <Slides>30</Slides>
  <Notes>18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-apple-system</vt:lpstr>
      <vt:lpstr>Arial</vt:lpstr>
      <vt:lpstr>Calibri</vt:lpstr>
      <vt:lpstr>Calibri Light</vt:lpstr>
      <vt:lpstr>Wingdings</vt:lpstr>
      <vt:lpstr>Office Theme</vt:lpstr>
      <vt:lpstr>Storytelling, χρησιμοποιώντας τις σωστές λέξεις για το σωστό κοινό </vt:lpstr>
      <vt:lpstr>Καλημέρα!</vt:lpstr>
      <vt:lpstr>Καλημέρα</vt:lpstr>
      <vt:lpstr>Καλημέρα!!</vt:lpstr>
      <vt:lpstr>Τι είναι το storytelling;</vt:lpstr>
      <vt:lpstr>Χριστούγεννα σημαίνει… </vt:lpstr>
      <vt:lpstr>Great stories are</vt:lpstr>
      <vt:lpstr>Γιατί αφηγούμαστε ιστορίες για σκοπούς προώθησης;</vt:lpstr>
      <vt:lpstr>Τα συστατικά ενός καλού storytelling</vt:lpstr>
      <vt:lpstr>Συστατικά ενός καλού storytelling</vt:lpstr>
      <vt:lpstr>POV και σύγκρουση </vt:lpstr>
      <vt:lpstr>Storytelling και το ταξίδι του καταναλωτή</vt:lpstr>
      <vt:lpstr>Επίλυση προβλήματος/διλλήματος</vt:lpstr>
      <vt:lpstr>Little teapot- μια μικρή ιστορία</vt:lpstr>
      <vt:lpstr>TOMS: παπούτσια για όλους</vt:lpstr>
      <vt:lpstr>TOMS: η ιστορία</vt:lpstr>
      <vt:lpstr>Αλλά πρώτα, πρέπει να μάθουμε το κοινό μας</vt:lpstr>
      <vt:lpstr>Listen to your data!</vt:lpstr>
      <vt:lpstr>Επιλέγοντας το κοινό μας</vt:lpstr>
      <vt:lpstr>Μαθαίνοντας περισσότερα για το κοινό μας</vt:lpstr>
      <vt:lpstr>Τύποι καταναλωτών στο διαδίκτυο </vt:lpstr>
      <vt:lpstr>Μελετώντας τις γενιές</vt:lpstr>
      <vt:lpstr>Μελετώντας της γενιές</vt:lpstr>
      <vt:lpstr>Generation Z</vt:lpstr>
      <vt:lpstr>Παράδειγμα: η Τζούλια και οι αγορές της</vt:lpstr>
      <vt:lpstr>Το ταξίδι του καταναλωτή (Τζούλια)</vt:lpstr>
      <vt:lpstr>Storytelling &amp; Digital Marketing: βρίσκοντας την σωστή πλατφόρμα</vt:lpstr>
      <vt:lpstr>Φτιάξε κ ’εσύ την δική σου ιστορία</vt:lpstr>
      <vt:lpstr>Τι μάθαμε σήμερα;</vt:lpstr>
      <vt:lpstr>Πηγές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MYRIA KKALIS</dc:creator>
  <cp:lastModifiedBy>Μηλιτσοπούλου Χρυσάνθη</cp:lastModifiedBy>
  <cp:revision>306</cp:revision>
  <dcterms:created xsi:type="dcterms:W3CDTF">2018-05-03T13:45:02Z</dcterms:created>
  <dcterms:modified xsi:type="dcterms:W3CDTF">2023-07-19T05:31:29Z</dcterms:modified>
</cp:coreProperties>
</file>