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5"/>
  </p:notesMasterIdLst>
  <p:sldIdLst>
    <p:sldId id="279"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9" roundtripDataSignature="AMtx7mitHyHMP/PaGR8ZZBJ+/lf7jtePm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ophie Lamprou" initials="" lastIdx="1" clrIdx="0"/>
  <p:cmAuthor id="1" name="maria boli"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220EAC-97F0-4692-B24C-5D6EB8A02DC0}" v="1" dt="2023-07-18T08:46:55.534"/>
    <p1510:client id="{C9790397-2002-4897-9D92-FEAA0F545DE6}" v="10" dt="2023-07-17T17:46:39.2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86957" autoAdjust="0"/>
  </p:normalViewPr>
  <p:slideViewPr>
    <p:cSldViewPr snapToGrid="0">
      <p:cViewPr varScale="1">
        <p:scale>
          <a:sx n="131" d="100"/>
          <a:sy n="131" d="100"/>
        </p:scale>
        <p:origin x="1044" y="114"/>
      </p:cViewPr>
      <p:guideLst/>
    </p:cSldViewPr>
  </p:slideViewPr>
  <p:outlineViewPr>
    <p:cViewPr>
      <p:scale>
        <a:sx n="33" d="100"/>
        <a:sy n="33" d="100"/>
      </p:scale>
      <p:origin x="0" y="-463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30" Type="http://schemas.openxmlformats.org/officeDocument/2006/relationships/commentAuthors" Target="commentAuthors.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Ορφανού-Ραυτοπούλου Ευγενία" userId="3e532389-3404-465a-b82a-98c86321939f" providerId="ADAL" clId="{62220EAC-97F0-4692-B24C-5D6EB8A02DC0}"/>
    <pc:docChg chg="modSld">
      <pc:chgData name="Ορφανού-Ραυτοπούλου Ευγενία" userId="3e532389-3404-465a-b82a-98c86321939f" providerId="ADAL" clId="{62220EAC-97F0-4692-B24C-5D6EB8A02DC0}" dt="2023-07-18T08:47:10.541" v="5" actId="1076"/>
      <pc:docMkLst>
        <pc:docMk/>
      </pc:docMkLst>
      <pc:sldChg chg="addSp modSp mod">
        <pc:chgData name="Ορφανού-Ραυτοπούλου Ευγενία" userId="3e532389-3404-465a-b82a-98c86321939f" providerId="ADAL" clId="{62220EAC-97F0-4692-B24C-5D6EB8A02DC0}" dt="2023-07-18T08:47:10.541" v="5" actId="1076"/>
        <pc:sldMkLst>
          <pc:docMk/>
          <pc:sldMk cId="725158568" sldId="279"/>
        </pc:sldMkLst>
        <pc:spChg chg="mod">
          <ac:chgData name="Ορφανού-Ραυτοπούλου Ευγενία" userId="3e532389-3404-465a-b82a-98c86321939f" providerId="ADAL" clId="{62220EAC-97F0-4692-B24C-5D6EB8A02DC0}" dt="2023-07-18T08:46:49.660" v="0" actId="113"/>
          <ac:spMkLst>
            <pc:docMk/>
            <pc:sldMk cId="725158568" sldId="279"/>
            <ac:spMk id="2" creationId="{2D486816-068D-5908-7AED-C3177630B5AA}"/>
          </ac:spMkLst>
        </pc:spChg>
        <pc:spChg chg="add mod">
          <ac:chgData name="Ορφανού-Ραυτοπούλου Ευγενία" userId="3e532389-3404-465a-b82a-98c86321939f" providerId="ADAL" clId="{62220EAC-97F0-4692-B24C-5D6EB8A02DC0}" dt="2023-07-18T08:47:10.541" v="5" actId="1076"/>
          <ac:spMkLst>
            <pc:docMk/>
            <pc:sldMk cId="725158568" sldId="279"/>
            <ac:spMk id="10" creationId="{9FB08DAF-77C1-E386-9117-7C7BCB00A2E8}"/>
          </ac:spMkLst>
        </pc:spChg>
      </pc:sldChg>
    </pc:docChg>
  </pc:docChgLst>
  <pc:docChgLst>
    <pc:chgData name="Ορφανού-Ραυτοπούλου Ευγενία" userId="3e532389-3404-465a-b82a-98c86321939f" providerId="ADAL" clId="{C9790397-2002-4897-9D92-FEAA0F545DE6}"/>
    <pc:docChg chg="undo custSel addSld delSld modSld">
      <pc:chgData name="Ορφανού-Ραυτοπούλου Ευγενία" userId="3e532389-3404-465a-b82a-98c86321939f" providerId="ADAL" clId="{C9790397-2002-4897-9D92-FEAA0F545DE6}" dt="2023-07-17T17:48:28.560" v="64" actId="962"/>
      <pc:docMkLst>
        <pc:docMk/>
      </pc:docMkLst>
      <pc:sldChg chg="del modNotesTx">
        <pc:chgData name="Ορφανού-Ραυτοπούλου Ευγενία" userId="3e532389-3404-465a-b82a-98c86321939f" providerId="ADAL" clId="{C9790397-2002-4897-9D92-FEAA0F545DE6}" dt="2023-07-17T17:27:29.756" v="50" actId="2696"/>
        <pc:sldMkLst>
          <pc:docMk/>
          <pc:sldMk cId="0" sldId="256"/>
        </pc:sldMkLst>
      </pc:sldChg>
      <pc:sldChg chg="modNotesTx">
        <pc:chgData name="Ορφανού-Ραυτοπούλου Ευγενία" userId="3e532389-3404-465a-b82a-98c86321939f" providerId="ADAL" clId="{C9790397-2002-4897-9D92-FEAA0F545DE6}" dt="2023-07-17T09:15:16.824" v="30" actId="20577"/>
        <pc:sldMkLst>
          <pc:docMk/>
          <pc:sldMk cId="0" sldId="258"/>
        </pc:sldMkLst>
      </pc:sldChg>
      <pc:sldChg chg="modNotesTx">
        <pc:chgData name="Ορφανού-Ραυτοπούλου Ευγενία" userId="3e532389-3404-465a-b82a-98c86321939f" providerId="ADAL" clId="{C9790397-2002-4897-9D92-FEAA0F545DE6}" dt="2023-07-17T09:15:23.948" v="31" actId="20577"/>
        <pc:sldMkLst>
          <pc:docMk/>
          <pc:sldMk cId="0" sldId="259"/>
        </pc:sldMkLst>
      </pc:sldChg>
      <pc:sldChg chg="modNotesTx">
        <pc:chgData name="Ορφανού-Ραυτοπούλου Ευγενία" userId="3e532389-3404-465a-b82a-98c86321939f" providerId="ADAL" clId="{C9790397-2002-4897-9D92-FEAA0F545DE6}" dt="2023-07-17T09:15:40.766" v="32" actId="20577"/>
        <pc:sldMkLst>
          <pc:docMk/>
          <pc:sldMk cId="0" sldId="260"/>
        </pc:sldMkLst>
      </pc:sldChg>
      <pc:sldChg chg="modNotesTx">
        <pc:chgData name="Ορφανού-Ραυτοπούλου Ευγενία" userId="3e532389-3404-465a-b82a-98c86321939f" providerId="ADAL" clId="{C9790397-2002-4897-9D92-FEAA0F545DE6}" dt="2023-07-17T09:15:51.411" v="33" actId="20577"/>
        <pc:sldMkLst>
          <pc:docMk/>
          <pc:sldMk cId="0" sldId="261"/>
        </pc:sldMkLst>
      </pc:sldChg>
      <pc:sldChg chg="modNotesTx">
        <pc:chgData name="Ορφανού-Ραυτοπούλου Ευγενία" userId="3e532389-3404-465a-b82a-98c86321939f" providerId="ADAL" clId="{C9790397-2002-4897-9D92-FEAA0F545DE6}" dt="2023-07-17T17:22:21.542" v="46" actId="20577"/>
        <pc:sldMkLst>
          <pc:docMk/>
          <pc:sldMk cId="0" sldId="262"/>
        </pc:sldMkLst>
      </pc:sldChg>
      <pc:sldChg chg="modNotesTx">
        <pc:chgData name="Ορφανού-Ραυτοπούλου Ευγενία" userId="3e532389-3404-465a-b82a-98c86321939f" providerId="ADAL" clId="{C9790397-2002-4897-9D92-FEAA0F545DE6}" dt="2023-07-17T09:16:06.976" v="34" actId="20577"/>
        <pc:sldMkLst>
          <pc:docMk/>
          <pc:sldMk cId="0" sldId="263"/>
        </pc:sldMkLst>
      </pc:sldChg>
      <pc:sldChg chg="modNotesTx">
        <pc:chgData name="Ορφανού-Ραυτοπούλου Ευγενία" userId="3e532389-3404-465a-b82a-98c86321939f" providerId="ADAL" clId="{C9790397-2002-4897-9D92-FEAA0F545DE6}" dt="2023-07-17T09:16:17.304" v="35" actId="20577"/>
        <pc:sldMkLst>
          <pc:docMk/>
          <pc:sldMk cId="0" sldId="264"/>
        </pc:sldMkLst>
      </pc:sldChg>
      <pc:sldChg chg="modNotesTx">
        <pc:chgData name="Ορφανού-Ραυτοπούλου Ευγενία" userId="3e532389-3404-465a-b82a-98c86321939f" providerId="ADAL" clId="{C9790397-2002-4897-9D92-FEAA0F545DE6}" dt="2023-07-17T09:16:21.911" v="36" actId="20577"/>
        <pc:sldMkLst>
          <pc:docMk/>
          <pc:sldMk cId="0" sldId="265"/>
        </pc:sldMkLst>
      </pc:sldChg>
      <pc:sldChg chg="modNotesTx">
        <pc:chgData name="Ορφανού-Ραυτοπούλου Ευγενία" userId="3e532389-3404-465a-b82a-98c86321939f" providerId="ADAL" clId="{C9790397-2002-4897-9D92-FEAA0F545DE6}" dt="2023-07-17T09:16:27.637" v="37" actId="20577"/>
        <pc:sldMkLst>
          <pc:docMk/>
          <pc:sldMk cId="0" sldId="266"/>
        </pc:sldMkLst>
      </pc:sldChg>
      <pc:sldChg chg="modNotesTx">
        <pc:chgData name="Ορφανού-Ραυτοπούλου Ευγενία" userId="3e532389-3404-465a-b82a-98c86321939f" providerId="ADAL" clId="{C9790397-2002-4897-9D92-FEAA0F545DE6}" dt="2023-07-17T09:16:29.974" v="38" actId="20577"/>
        <pc:sldMkLst>
          <pc:docMk/>
          <pc:sldMk cId="0" sldId="267"/>
        </pc:sldMkLst>
      </pc:sldChg>
      <pc:sldChg chg="modNotesTx">
        <pc:chgData name="Ορφανού-Ραυτοπούλου Ευγενία" userId="3e532389-3404-465a-b82a-98c86321939f" providerId="ADAL" clId="{C9790397-2002-4897-9D92-FEAA0F545DE6}" dt="2023-07-17T09:16:33.322" v="39" actId="20577"/>
        <pc:sldMkLst>
          <pc:docMk/>
          <pc:sldMk cId="0" sldId="268"/>
        </pc:sldMkLst>
      </pc:sldChg>
      <pc:sldChg chg="modNotesTx">
        <pc:chgData name="Ορφανού-Ραυτοπούλου Ευγενία" userId="3e532389-3404-465a-b82a-98c86321939f" providerId="ADAL" clId="{C9790397-2002-4897-9D92-FEAA0F545DE6}" dt="2023-07-17T09:16:35.997" v="40" actId="20577"/>
        <pc:sldMkLst>
          <pc:docMk/>
          <pc:sldMk cId="0" sldId="269"/>
        </pc:sldMkLst>
      </pc:sldChg>
      <pc:sldChg chg="modSp">
        <pc:chgData name="Ορφανού-Ραυτοπούλου Ευγενία" userId="3e532389-3404-465a-b82a-98c86321939f" providerId="ADAL" clId="{C9790397-2002-4897-9D92-FEAA0F545DE6}" dt="2023-07-17T17:46:11.810" v="58" actId="20577"/>
        <pc:sldMkLst>
          <pc:docMk/>
          <pc:sldMk cId="0" sldId="270"/>
        </pc:sldMkLst>
        <pc:spChg chg="mod">
          <ac:chgData name="Ορφανού-Ραυτοπούλου Ευγενία" userId="3e532389-3404-465a-b82a-98c86321939f" providerId="ADAL" clId="{C9790397-2002-4897-9D92-FEAA0F545DE6}" dt="2023-07-17T17:46:11.810" v="58" actId="20577"/>
          <ac:spMkLst>
            <pc:docMk/>
            <pc:sldMk cId="0" sldId="270"/>
            <ac:spMk id="186" creationId="{00000000-0000-0000-0000-000000000000}"/>
          </ac:spMkLst>
        </pc:spChg>
      </pc:sldChg>
      <pc:sldChg chg="modNotesTx">
        <pc:chgData name="Ορφανού-Ραυτοπούλου Ευγενία" userId="3e532389-3404-465a-b82a-98c86321939f" providerId="ADAL" clId="{C9790397-2002-4897-9D92-FEAA0F545DE6}" dt="2023-07-17T09:16:41.664" v="41" actId="20577"/>
        <pc:sldMkLst>
          <pc:docMk/>
          <pc:sldMk cId="0" sldId="271"/>
        </pc:sldMkLst>
      </pc:sldChg>
      <pc:sldChg chg="modSp mod chgLayout">
        <pc:chgData name="Ορφανού-Ραυτοπούλου Ευγενία" userId="3e532389-3404-465a-b82a-98c86321939f" providerId="ADAL" clId="{C9790397-2002-4897-9D92-FEAA0F545DE6}" dt="2023-07-17T17:48:28.560" v="64" actId="962"/>
        <pc:sldMkLst>
          <pc:docMk/>
          <pc:sldMk cId="0" sldId="272"/>
        </pc:sldMkLst>
        <pc:spChg chg="mod ord">
          <ac:chgData name="Ορφανού-Ραυτοπούλου Ευγενία" userId="3e532389-3404-465a-b82a-98c86321939f" providerId="ADAL" clId="{C9790397-2002-4897-9D92-FEAA0F545DE6}" dt="2023-07-17T17:48:28.560" v="64" actId="962"/>
          <ac:spMkLst>
            <pc:docMk/>
            <pc:sldMk cId="0" sldId="272"/>
            <ac:spMk id="198" creationId="{00000000-0000-0000-0000-000000000000}"/>
          </ac:spMkLst>
        </pc:spChg>
        <pc:spChg chg="mod ord">
          <ac:chgData name="Ορφανού-Ραυτοπούλου Ευγενία" userId="3e532389-3404-465a-b82a-98c86321939f" providerId="ADAL" clId="{C9790397-2002-4897-9D92-FEAA0F545DE6}" dt="2023-07-17T17:45:42.433" v="56" actId="14100"/>
          <ac:spMkLst>
            <pc:docMk/>
            <pc:sldMk cId="0" sldId="272"/>
            <ac:spMk id="199" creationId="{00000000-0000-0000-0000-000000000000}"/>
          </ac:spMkLst>
        </pc:spChg>
        <pc:spChg chg="mod">
          <ac:chgData name="Ορφανού-Ραυτοπούλου Ευγενία" userId="3e532389-3404-465a-b82a-98c86321939f" providerId="ADAL" clId="{C9790397-2002-4897-9D92-FEAA0F545DE6}" dt="2023-07-17T17:47:00.267" v="63" actId="33553"/>
          <ac:spMkLst>
            <pc:docMk/>
            <pc:sldMk cId="0" sldId="272"/>
            <ac:spMk id="200" creationId="{00000000-0000-0000-0000-000000000000}"/>
          </ac:spMkLst>
        </pc:spChg>
      </pc:sldChg>
      <pc:sldChg chg="modSp mod modNotesTx">
        <pc:chgData name="Ορφανού-Ραυτοπούλου Ευγενία" userId="3e532389-3404-465a-b82a-98c86321939f" providerId="ADAL" clId="{C9790397-2002-4897-9D92-FEAA0F545DE6}" dt="2023-07-17T17:46:17.875" v="60" actId="20577"/>
        <pc:sldMkLst>
          <pc:docMk/>
          <pc:sldMk cId="0" sldId="273"/>
        </pc:sldMkLst>
        <pc:spChg chg="mod">
          <ac:chgData name="Ορφανού-Ραυτοπούλου Ευγενία" userId="3e532389-3404-465a-b82a-98c86321939f" providerId="ADAL" clId="{C9790397-2002-4897-9D92-FEAA0F545DE6}" dt="2023-07-17T17:46:17.875" v="60" actId="20577"/>
          <ac:spMkLst>
            <pc:docMk/>
            <pc:sldMk cId="0" sldId="273"/>
            <ac:spMk id="206" creationId="{00000000-0000-0000-0000-000000000000}"/>
          </ac:spMkLst>
        </pc:spChg>
        <pc:spChg chg="mod">
          <ac:chgData name="Ορφανού-Ραυτοπούλου Ευγενία" userId="3e532389-3404-465a-b82a-98c86321939f" providerId="ADAL" clId="{C9790397-2002-4897-9D92-FEAA0F545DE6}" dt="2023-07-13T13:39:28.671" v="1" actId="27636"/>
          <ac:spMkLst>
            <pc:docMk/>
            <pc:sldMk cId="0" sldId="273"/>
            <ac:spMk id="207" creationId="{00000000-0000-0000-0000-000000000000}"/>
          </ac:spMkLst>
        </pc:spChg>
      </pc:sldChg>
      <pc:sldChg chg="modNotesTx">
        <pc:chgData name="Ορφανού-Ραυτοπούλου Ευγενία" userId="3e532389-3404-465a-b82a-98c86321939f" providerId="ADAL" clId="{C9790397-2002-4897-9D92-FEAA0F545DE6}" dt="2023-07-17T17:22:40.388" v="48" actId="20577"/>
        <pc:sldMkLst>
          <pc:docMk/>
          <pc:sldMk cId="0" sldId="274"/>
        </pc:sldMkLst>
      </pc:sldChg>
      <pc:sldChg chg="modSp modNotesTx">
        <pc:chgData name="Ορφανού-Ραυτοπούλου Ευγενία" userId="3e532389-3404-465a-b82a-98c86321939f" providerId="ADAL" clId="{C9790397-2002-4897-9D92-FEAA0F545DE6}" dt="2023-07-17T17:46:39.263" v="62" actId="20577"/>
        <pc:sldMkLst>
          <pc:docMk/>
          <pc:sldMk cId="0" sldId="276"/>
        </pc:sldMkLst>
        <pc:spChg chg="mod">
          <ac:chgData name="Ορφανού-Ραυτοπούλου Ευγενία" userId="3e532389-3404-465a-b82a-98c86321939f" providerId="ADAL" clId="{C9790397-2002-4897-9D92-FEAA0F545DE6}" dt="2023-07-17T17:46:39.263" v="62" actId="20577"/>
          <ac:spMkLst>
            <pc:docMk/>
            <pc:sldMk cId="0" sldId="276"/>
            <ac:spMk id="225" creationId="{00000000-0000-0000-0000-000000000000}"/>
          </ac:spMkLst>
        </pc:spChg>
      </pc:sldChg>
      <pc:sldChg chg="modNotesTx">
        <pc:chgData name="Ορφανού-Ραυτοπούλου Ευγενία" userId="3e532389-3404-465a-b82a-98c86321939f" providerId="ADAL" clId="{C9790397-2002-4897-9D92-FEAA0F545DE6}" dt="2023-07-17T09:16:57.778" v="44" actId="20577"/>
        <pc:sldMkLst>
          <pc:docMk/>
          <pc:sldMk cId="0" sldId="277"/>
        </pc:sldMkLst>
      </pc:sldChg>
      <pc:sldChg chg="modSp mod">
        <pc:chgData name="Ορφανού-Ραυτοπούλου Ευγενία" userId="3e532389-3404-465a-b82a-98c86321939f" providerId="ADAL" clId="{C9790397-2002-4897-9D92-FEAA0F545DE6}" dt="2023-07-17T17:26:42.541" v="49" actId="33553"/>
        <pc:sldMkLst>
          <pc:docMk/>
          <pc:sldMk cId="0" sldId="278"/>
        </pc:sldMkLst>
        <pc:spChg chg="mod">
          <ac:chgData name="Ορφανού-Ραυτοπούλου Ευγενία" userId="3e532389-3404-465a-b82a-98c86321939f" providerId="ADAL" clId="{C9790397-2002-4897-9D92-FEAA0F545DE6}" dt="2023-07-17T17:26:42.541" v="49" actId="33553"/>
          <ac:spMkLst>
            <pc:docMk/>
            <pc:sldMk cId="0" sldId="278"/>
            <ac:spMk id="238" creationId="{00000000-0000-0000-0000-000000000000}"/>
          </ac:spMkLst>
        </pc:spChg>
      </pc:sldChg>
      <pc:sldChg chg="modSp add mod">
        <pc:chgData name="Ορφανού-Ραυτοπούλου Ευγενία" userId="3e532389-3404-465a-b82a-98c86321939f" providerId="ADAL" clId="{C9790397-2002-4897-9D92-FEAA0F545DE6}" dt="2023-07-13T13:39:42.753" v="29" actId="20577"/>
        <pc:sldMkLst>
          <pc:docMk/>
          <pc:sldMk cId="725158568" sldId="279"/>
        </pc:sldMkLst>
        <pc:spChg chg="mod">
          <ac:chgData name="Ορφανού-Ραυτοπούλου Ευγενία" userId="3e532389-3404-465a-b82a-98c86321939f" providerId="ADAL" clId="{C9790397-2002-4897-9D92-FEAA0F545DE6}" dt="2023-07-13T13:39:42.753" v="29" actId="20577"/>
          <ac:spMkLst>
            <pc:docMk/>
            <pc:sldMk cId="725158568" sldId="279"/>
            <ac:spMk id="2" creationId="{2D486816-068D-5908-7AED-C3177630B5AA}"/>
          </ac:spMkLst>
        </pc:spChg>
      </pc:sldChg>
      <pc:sldChg chg="new del">
        <pc:chgData name="Ορφανού-Ραυτοπούλου Ευγενία" userId="3e532389-3404-465a-b82a-98c86321939f" providerId="ADAL" clId="{C9790397-2002-4897-9D92-FEAA0F545DE6}" dt="2023-07-17T17:45:16.286" v="52" actId="680"/>
        <pc:sldMkLst>
          <pc:docMk/>
          <pc:sldMk cId="1073361886" sldId="280"/>
        </pc:sldMkLst>
      </pc:sldChg>
      <pc:sldMasterChg chg="delSldLayout">
        <pc:chgData name="Ορφανού-Ραυτοπούλου Ευγενία" userId="3e532389-3404-465a-b82a-98c86321939f" providerId="ADAL" clId="{C9790397-2002-4897-9D92-FEAA0F545DE6}" dt="2023-07-17T17:27:29.756" v="50" actId="2696"/>
        <pc:sldMasterMkLst>
          <pc:docMk/>
          <pc:sldMasterMk cId="0" sldId="2147483648"/>
        </pc:sldMasterMkLst>
        <pc:sldLayoutChg chg="del">
          <pc:chgData name="Ορφανού-Ραυτοπούλου Ευγενία" userId="3e532389-3404-465a-b82a-98c86321939f" providerId="ADAL" clId="{C9790397-2002-4897-9D92-FEAA0F545DE6}" dt="2023-07-17T17:27:29.756" v="50" actId="2696"/>
          <pc:sldLayoutMkLst>
            <pc:docMk/>
            <pc:sldMasterMk cId="0" sldId="2147483648"/>
            <pc:sldLayoutMk cId="0" sldId="2147483649"/>
          </pc:sldLayoutMkLst>
        </pc:sldLayoutChg>
      </pc:sldMaster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0" dt="2023-07-07T20:37:16.812" idx="1">
    <p:pos x="6000" y="0"/>
    <p:text>@mariaboli8@gmail.com Μαράκι μπορείς να μου βάλεις εδώ τα βασικά σημεία/ροή του εργαστηρίου για να ξέρουν οι συμμετέχοντες τι να περιμένουν;</p:text>
    <p:extLst>
      <p:ext uri="{C676402C-5697-4E1C-873F-D02D1690AC5C}">
        <p15:threadingInfo xmlns:p15="http://schemas.microsoft.com/office/powerpoint/2012/main"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0e3FaMU"/>
      </p:ext>
    </p:extLst>
  </p:cm>
  <p:cm authorId="1" dt="2023-07-07T20:37:16.812" idx="1">
    <p:pos x="6000" y="0"/>
    <p:text>Ok @sophie.lamprou@gmail.com</p:text>
    <p:extLst>
      <p:ext uri="{C676402C-5697-4E1C-873F-D02D1690AC5C}">
        <p15:threadingInfo xmlns:p15="http://schemas.microsoft.com/office/powerpoint/2012/main" timeZoneBias="0">
          <p15:parentCm authorId="0" idx="1"/>
        </p15:threadingInfo>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0e3FaMc"/>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l-GR"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2580b5dc448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g2580b5dc448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g2580b5dc448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2</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7" name="Google Shape;157;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u="none" dirty="0"/>
          </a:p>
        </p:txBody>
      </p:sp>
      <p:sp>
        <p:nvSpPr>
          <p:cNvPr id="158" name="Google Shape;158;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11</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4" name="Google Shape;164;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5" name="Google Shape;165;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12</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1" name="Google Shape;171;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72" name="Google Shape;172;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13</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7" name="Google Shape;177;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78" name="Google Shape;178;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14</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4" name="Google Shape;184;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0" name="Google Shape;190;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91" name="Google Shape;191;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16</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96" name="Google Shape;196;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3" name="Google Shape;203;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
        <p:nvSpPr>
          <p:cNvPr id="204" name="Google Shape;204;p1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18</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0" name="Google Shape;210;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11" name="Google Shape;211;p1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19</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6" name="Google Shape;216;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4" name="Google Shape;104;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05" name="Google Shape;105;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3</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2" name="Google Shape;222;p2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3" name="Google Shape;223;p2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21</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9" name="Google Shape;229;p2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30" name="Google Shape;230;p2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22</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2580b5dc448_0_89: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6" name="Google Shape;236;g2580b5dc448_0_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12" name="Google Shape;112;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4</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7" name="Google Shape;117;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18" name="Google Shape;118;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5</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25" name="Google Shape;125;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6</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32" name="Google Shape;132;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7</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7" name="Google Shape;137;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38" name="Google Shape;138;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8</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4" name="Google Shape;144;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45" name="Google Shape;145;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9</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1" name="Google Shape;151;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2" name="Google Shape;152;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10</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Τίτλος και περιεχόμενο" type="obj">
  <p:cSld name="OBJECT">
    <p:spTree>
      <p:nvGrpSpPr>
        <p:cNvPr id="1" name="Shape 21"/>
        <p:cNvGrpSpPr/>
        <p:nvPr/>
      </p:nvGrpSpPr>
      <p:grpSpPr>
        <a:xfrm>
          <a:off x="0" y="0"/>
          <a:ext cx="0" cy="0"/>
          <a:chOff x="0" y="0"/>
          <a:chExt cx="0" cy="0"/>
        </a:xfrm>
      </p:grpSpPr>
      <p:sp>
        <p:nvSpPr>
          <p:cNvPr id="22" name="Google Shape;22;p24"/>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23" name="Google Shape;23;p24"/>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4" name="Google Shape;24;p24"/>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5" name="Google Shape;25;p24"/>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6" name="Google Shape;26;p2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Κατακόρυφος τίτλος και Κείμενο" type="vertTitleAndTx">
  <p:cSld name="VERTICAL_TITLE_AND_VERTICAL_TEXT">
    <p:spTree>
      <p:nvGrpSpPr>
        <p:cNvPr id="1" name="Shape 78"/>
        <p:cNvGrpSpPr/>
        <p:nvPr/>
      </p:nvGrpSpPr>
      <p:grpSpPr>
        <a:xfrm>
          <a:off x="0" y="0"/>
          <a:ext cx="0" cy="0"/>
          <a:chOff x="0" y="0"/>
          <a:chExt cx="0" cy="0"/>
        </a:xfrm>
      </p:grpSpPr>
      <p:sp>
        <p:nvSpPr>
          <p:cNvPr id="79" name="Google Shape;79;p33"/>
          <p:cNvSpPr txBox="1">
            <a:spLocks noGrp="1"/>
          </p:cNvSpPr>
          <p:nvPr>
            <p:ph type="title"/>
          </p:nvPr>
        </p:nvSpPr>
        <p:spPr>
          <a:xfrm rot="5400000">
            <a:off x="5350050" y="1467544"/>
            <a:ext cx="4359000" cy="19716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80" name="Google Shape;80;p33"/>
          <p:cNvSpPr txBox="1">
            <a:spLocks noGrp="1"/>
          </p:cNvSpPr>
          <p:nvPr>
            <p:ph type="body" idx="1"/>
          </p:nvPr>
        </p:nvSpPr>
        <p:spPr>
          <a:xfrm rot="5400000">
            <a:off x="1349475" y="-447056"/>
            <a:ext cx="4359000" cy="58008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81" name="Google Shape;81;p3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82" name="Google Shape;82;p3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83" name="Google Shape;83;p3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84"/>
        <p:cNvGrpSpPr/>
        <p:nvPr/>
      </p:nvGrpSpPr>
      <p:grpSpPr>
        <a:xfrm>
          <a:off x="0" y="0"/>
          <a:ext cx="0" cy="0"/>
          <a:chOff x="0" y="0"/>
          <a:chExt cx="0" cy="0"/>
        </a:xfrm>
      </p:grpSpPr>
      <p:sp>
        <p:nvSpPr>
          <p:cNvPr id="85" name="Google Shape;85;g2580b5dc448_0_144"/>
          <p:cNvSpPr txBox="1">
            <a:spLocks noGrp="1"/>
          </p:cNvSpPr>
          <p:nvPr>
            <p:ph type="title"/>
          </p:nvPr>
        </p:nvSpPr>
        <p:spPr>
          <a:xfrm>
            <a:off x="311700" y="445025"/>
            <a:ext cx="8520600" cy="572700"/>
          </a:xfrm>
          <a:prstGeom prst="rect">
            <a:avLst/>
          </a:prstGeom>
        </p:spPr>
        <p:txBody>
          <a:bodyPr spcFirstLastPara="1" wrap="square" lIns="68575" tIns="34275" rIns="68575" bIns="34275" anchor="ctr" anchorCtr="0">
            <a:normAutofit/>
          </a:bodyPr>
          <a:lstStyle>
            <a:lvl1pPr lvl="0" rtl="0">
              <a:spcBef>
                <a:spcPts val="0"/>
              </a:spcBef>
              <a:spcAft>
                <a:spcPts val="0"/>
              </a:spcAft>
              <a:buSzPts val="33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86" name="Google Shape;86;g2580b5dc448_0_144"/>
          <p:cNvSpPr txBox="1">
            <a:spLocks noGrp="1"/>
          </p:cNvSpPr>
          <p:nvPr>
            <p:ph type="body" idx="1"/>
          </p:nvPr>
        </p:nvSpPr>
        <p:spPr>
          <a:xfrm>
            <a:off x="311700" y="1152475"/>
            <a:ext cx="8520600" cy="3416400"/>
          </a:xfrm>
          <a:prstGeom prst="rect">
            <a:avLst/>
          </a:prstGeom>
        </p:spPr>
        <p:txBody>
          <a:bodyPr spcFirstLastPara="1" wrap="square" lIns="68575" tIns="34275" rIns="68575" bIns="34275" anchor="t" anchorCtr="0">
            <a:normAutofit/>
          </a:bodyPr>
          <a:lstStyle>
            <a:lvl1pPr marL="457200" lvl="0" indent="-361950" rtl="0">
              <a:spcBef>
                <a:spcPts val="800"/>
              </a:spcBef>
              <a:spcAft>
                <a:spcPts val="0"/>
              </a:spcAft>
              <a:buSzPts val="2100"/>
              <a:buChar char="•"/>
              <a:defRPr/>
            </a:lvl1pPr>
            <a:lvl2pPr marL="914400" lvl="1" indent="-342900" rtl="0">
              <a:spcBef>
                <a:spcPts val="400"/>
              </a:spcBef>
              <a:spcAft>
                <a:spcPts val="0"/>
              </a:spcAft>
              <a:buSzPts val="1800"/>
              <a:buChar char="•"/>
              <a:defRPr/>
            </a:lvl2pPr>
            <a:lvl3pPr marL="1371600" lvl="2" indent="-323850" rtl="0">
              <a:spcBef>
                <a:spcPts val="400"/>
              </a:spcBef>
              <a:spcAft>
                <a:spcPts val="0"/>
              </a:spcAft>
              <a:buSzPts val="1500"/>
              <a:buChar char="•"/>
              <a:defRPr/>
            </a:lvl3pPr>
            <a:lvl4pPr marL="1828800" lvl="3" indent="-317500" rtl="0">
              <a:spcBef>
                <a:spcPts val="400"/>
              </a:spcBef>
              <a:spcAft>
                <a:spcPts val="0"/>
              </a:spcAft>
              <a:buSzPts val="1400"/>
              <a:buChar char="•"/>
              <a:defRPr/>
            </a:lvl4pPr>
            <a:lvl5pPr marL="2286000" lvl="4" indent="-317500" rtl="0">
              <a:spcBef>
                <a:spcPts val="400"/>
              </a:spcBef>
              <a:spcAft>
                <a:spcPts val="0"/>
              </a:spcAft>
              <a:buSzPts val="1400"/>
              <a:buChar char="•"/>
              <a:defRPr/>
            </a:lvl5pPr>
            <a:lvl6pPr marL="2743200" lvl="5" indent="-317500" rtl="0">
              <a:spcBef>
                <a:spcPts val="400"/>
              </a:spcBef>
              <a:spcAft>
                <a:spcPts val="0"/>
              </a:spcAft>
              <a:buSzPts val="1400"/>
              <a:buChar char="•"/>
              <a:defRPr/>
            </a:lvl6pPr>
            <a:lvl7pPr marL="3200400" lvl="6" indent="-317500" rtl="0">
              <a:spcBef>
                <a:spcPts val="400"/>
              </a:spcBef>
              <a:spcAft>
                <a:spcPts val="0"/>
              </a:spcAft>
              <a:buSzPts val="1400"/>
              <a:buChar char="•"/>
              <a:defRPr/>
            </a:lvl7pPr>
            <a:lvl8pPr marL="3657600" lvl="7" indent="-317500" rtl="0">
              <a:spcBef>
                <a:spcPts val="400"/>
              </a:spcBef>
              <a:spcAft>
                <a:spcPts val="0"/>
              </a:spcAft>
              <a:buSzPts val="1400"/>
              <a:buChar char="•"/>
              <a:defRPr/>
            </a:lvl8pPr>
            <a:lvl9pPr marL="4114800" lvl="8" indent="-317500" rtl="0">
              <a:spcBef>
                <a:spcPts val="400"/>
              </a:spcBef>
              <a:spcAft>
                <a:spcPts val="0"/>
              </a:spcAft>
              <a:buSzPts val="1400"/>
              <a:buChar char="•"/>
              <a:defRPr/>
            </a:lvl9pPr>
          </a:lstStyle>
          <a:p>
            <a:endParaRPr/>
          </a:p>
        </p:txBody>
      </p:sp>
      <p:sp>
        <p:nvSpPr>
          <p:cNvPr id="87" name="Google Shape;87;g2580b5dc448_0_144"/>
          <p:cNvSpPr txBox="1">
            <a:spLocks noGrp="1"/>
          </p:cNvSpPr>
          <p:nvPr>
            <p:ph type="sldNum" idx="12"/>
          </p:nvPr>
        </p:nvSpPr>
        <p:spPr>
          <a:xfrm>
            <a:off x="8472458" y="4663217"/>
            <a:ext cx="548700" cy="393600"/>
          </a:xfrm>
          <a:prstGeom prst="rect">
            <a:avLst/>
          </a:prstGeom>
        </p:spPr>
        <p:txBody>
          <a:bodyPr spcFirstLastPara="1" wrap="square" lIns="68575" tIns="34275" rIns="68575" bIns="3427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Κεφαλίδα ενότητας" type="secHead">
  <p:cSld name="SECTION_HEADER">
    <p:spTree>
      <p:nvGrpSpPr>
        <p:cNvPr id="1" name="Shape 27"/>
        <p:cNvGrpSpPr/>
        <p:nvPr/>
      </p:nvGrpSpPr>
      <p:grpSpPr>
        <a:xfrm>
          <a:off x="0" y="0"/>
          <a:ext cx="0" cy="0"/>
          <a:chOff x="0" y="0"/>
          <a:chExt cx="0" cy="0"/>
        </a:xfrm>
      </p:grpSpPr>
      <p:sp>
        <p:nvSpPr>
          <p:cNvPr id="28" name="Google Shape;28;p25"/>
          <p:cNvSpPr txBox="1">
            <a:spLocks noGrp="1"/>
          </p:cNvSpPr>
          <p:nvPr>
            <p:ph type="title"/>
          </p:nvPr>
        </p:nvSpPr>
        <p:spPr>
          <a:xfrm>
            <a:off x="623888" y="1282303"/>
            <a:ext cx="7886700" cy="21396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29" name="Google Shape;29;p25"/>
          <p:cNvSpPr txBox="1">
            <a:spLocks noGrp="1"/>
          </p:cNvSpPr>
          <p:nvPr>
            <p:ph type="body" idx="1"/>
          </p:nvPr>
        </p:nvSpPr>
        <p:spPr>
          <a:xfrm>
            <a:off x="623888" y="3442097"/>
            <a:ext cx="7886700" cy="11250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rgbClr val="888888"/>
              </a:buClr>
              <a:buSzPts val="1800"/>
              <a:buNone/>
              <a:defRPr sz="1800">
                <a:solidFill>
                  <a:srgbClr val="888888"/>
                </a:solidFill>
              </a:defRPr>
            </a:lvl1pPr>
            <a:lvl2pPr marL="914400" lvl="1" indent="-228600" algn="l">
              <a:lnSpc>
                <a:spcPct val="90000"/>
              </a:lnSpc>
              <a:spcBef>
                <a:spcPts val="400"/>
              </a:spcBef>
              <a:spcAft>
                <a:spcPts val="0"/>
              </a:spcAft>
              <a:buClr>
                <a:srgbClr val="888888"/>
              </a:buClr>
              <a:buSzPts val="1500"/>
              <a:buNone/>
              <a:defRPr sz="1500">
                <a:solidFill>
                  <a:srgbClr val="888888"/>
                </a:solidFill>
              </a:defRPr>
            </a:lvl2pPr>
            <a:lvl3pPr marL="1371600" lvl="2" indent="-228600" algn="l">
              <a:lnSpc>
                <a:spcPct val="90000"/>
              </a:lnSpc>
              <a:spcBef>
                <a:spcPts val="400"/>
              </a:spcBef>
              <a:spcAft>
                <a:spcPts val="0"/>
              </a:spcAft>
              <a:buClr>
                <a:srgbClr val="888888"/>
              </a:buClr>
              <a:buSzPts val="1400"/>
              <a:buNone/>
              <a:defRPr sz="1400">
                <a:solidFill>
                  <a:srgbClr val="888888"/>
                </a:solidFill>
              </a:defRPr>
            </a:lvl3pPr>
            <a:lvl4pPr marL="1828800" lvl="3" indent="-228600" algn="l">
              <a:lnSpc>
                <a:spcPct val="90000"/>
              </a:lnSpc>
              <a:spcBef>
                <a:spcPts val="400"/>
              </a:spcBef>
              <a:spcAft>
                <a:spcPts val="0"/>
              </a:spcAft>
              <a:buClr>
                <a:srgbClr val="888888"/>
              </a:buClr>
              <a:buSzPts val="1200"/>
              <a:buNone/>
              <a:defRPr sz="1200">
                <a:solidFill>
                  <a:srgbClr val="888888"/>
                </a:solidFill>
              </a:defRPr>
            </a:lvl4pPr>
            <a:lvl5pPr marL="2286000" lvl="4" indent="-228600" algn="l">
              <a:lnSpc>
                <a:spcPct val="90000"/>
              </a:lnSpc>
              <a:spcBef>
                <a:spcPts val="400"/>
              </a:spcBef>
              <a:spcAft>
                <a:spcPts val="0"/>
              </a:spcAft>
              <a:buClr>
                <a:srgbClr val="888888"/>
              </a:buClr>
              <a:buSzPts val="1200"/>
              <a:buNone/>
              <a:defRPr sz="1200">
                <a:solidFill>
                  <a:srgbClr val="888888"/>
                </a:solidFill>
              </a:defRPr>
            </a:lvl5pPr>
            <a:lvl6pPr marL="2743200" lvl="5" indent="-228600" algn="l">
              <a:lnSpc>
                <a:spcPct val="90000"/>
              </a:lnSpc>
              <a:spcBef>
                <a:spcPts val="400"/>
              </a:spcBef>
              <a:spcAft>
                <a:spcPts val="0"/>
              </a:spcAft>
              <a:buClr>
                <a:srgbClr val="888888"/>
              </a:buClr>
              <a:buSzPts val="1200"/>
              <a:buNone/>
              <a:defRPr sz="1200">
                <a:solidFill>
                  <a:srgbClr val="888888"/>
                </a:solidFill>
              </a:defRPr>
            </a:lvl6pPr>
            <a:lvl7pPr marL="3200400" lvl="6" indent="-228600" algn="l">
              <a:lnSpc>
                <a:spcPct val="90000"/>
              </a:lnSpc>
              <a:spcBef>
                <a:spcPts val="400"/>
              </a:spcBef>
              <a:spcAft>
                <a:spcPts val="0"/>
              </a:spcAft>
              <a:buClr>
                <a:srgbClr val="888888"/>
              </a:buClr>
              <a:buSzPts val="1200"/>
              <a:buNone/>
              <a:defRPr sz="1200">
                <a:solidFill>
                  <a:srgbClr val="888888"/>
                </a:solidFill>
              </a:defRPr>
            </a:lvl7pPr>
            <a:lvl8pPr marL="3657600" lvl="7" indent="-228600" algn="l">
              <a:lnSpc>
                <a:spcPct val="90000"/>
              </a:lnSpc>
              <a:spcBef>
                <a:spcPts val="400"/>
              </a:spcBef>
              <a:spcAft>
                <a:spcPts val="0"/>
              </a:spcAft>
              <a:buClr>
                <a:srgbClr val="888888"/>
              </a:buClr>
              <a:buSzPts val="1200"/>
              <a:buNone/>
              <a:defRPr sz="1200">
                <a:solidFill>
                  <a:srgbClr val="888888"/>
                </a:solidFill>
              </a:defRPr>
            </a:lvl8pPr>
            <a:lvl9pPr marL="4114800" lvl="8" indent="-228600" algn="l">
              <a:lnSpc>
                <a:spcPct val="90000"/>
              </a:lnSpc>
              <a:spcBef>
                <a:spcPts val="400"/>
              </a:spcBef>
              <a:spcAft>
                <a:spcPts val="0"/>
              </a:spcAft>
              <a:buClr>
                <a:srgbClr val="888888"/>
              </a:buClr>
              <a:buSzPts val="1200"/>
              <a:buNone/>
              <a:defRPr sz="1200">
                <a:solidFill>
                  <a:srgbClr val="888888"/>
                </a:solidFill>
              </a:defRPr>
            </a:lvl9pPr>
          </a:lstStyle>
          <a:p>
            <a:endParaRPr/>
          </a:p>
        </p:txBody>
      </p:sp>
      <p:sp>
        <p:nvSpPr>
          <p:cNvPr id="30" name="Google Shape;30;p25"/>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31" name="Google Shape;31;p25"/>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32" name="Google Shape;32;p25"/>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Δύο περιεχόμενα" type="twoObj">
  <p:cSld name="TWO_OBJECTS">
    <p:spTree>
      <p:nvGrpSpPr>
        <p:cNvPr id="1" name="Shape 33"/>
        <p:cNvGrpSpPr/>
        <p:nvPr/>
      </p:nvGrpSpPr>
      <p:grpSpPr>
        <a:xfrm>
          <a:off x="0" y="0"/>
          <a:ext cx="0" cy="0"/>
          <a:chOff x="0" y="0"/>
          <a:chExt cx="0" cy="0"/>
        </a:xfrm>
      </p:grpSpPr>
      <p:sp>
        <p:nvSpPr>
          <p:cNvPr id="34" name="Google Shape;34;p26"/>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35" name="Google Shape;35;p26"/>
          <p:cNvSpPr txBox="1">
            <a:spLocks noGrp="1"/>
          </p:cNvSpPr>
          <p:nvPr>
            <p:ph type="body" idx="1"/>
          </p:nvPr>
        </p:nvSpPr>
        <p:spPr>
          <a:xfrm>
            <a:off x="628650" y="1369219"/>
            <a:ext cx="3886200" cy="32634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36" name="Google Shape;36;p26"/>
          <p:cNvSpPr txBox="1">
            <a:spLocks noGrp="1"/>
          </p:cNvSpPr>
          <p:nvPr>
            <p:ph type="body" idx="2"/>
          </p:nvPr>
        </p:nvSpPr>
        <p:spPr>
          <a:xfrm>
            <a:off x="4629150" y="1369219"/>
            <a:ext cx="3886200" cy="32634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37" name="Google Shape;37;p26"/>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38" name="Google Shape;38;p26"/>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39" name="Google Shape;39;p26"/>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Σύγκριση" type="twoTxTwoObj">
  <p:cSld name="TWO_OBJECTS_WITH_TEXT">
    <p:spTree>
      <p:nvGrpSpPr>
        <p:cNvPr id="1" name="Shape 40"/>
        <p:cNvGrpSpPr/>
        <p:nvPr/>
      </p:nvGrpSpPr>
      <p:grpSpPr>
        <a:xfrm>
          <a:off x="0" y="0"/>
          <a:ext cx="0" cy="0"/>
          <a:chOff x="0" y="0"/>
          <a:chExt cx="0" cy="0"/>
        </a:xfrm>
      </p:grpSpPr>
      <p:sp>
        <p:nvSpPr>
          <p:cNvPr id="41" name="Google Shape;41;p27"/>
          <p:cNvSpPr txBox="1">
            <a:spLocks noGrp="1"/>
          </p:cNvSpPr>
          <p:nvPr>
            <p:ph type="title"/>
          </p:nvPr>
        </p:nvSpPr>
        <p:spPr>
          <a:xfrm>
            <a:off x="629841" y="273844"/>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42" name="Google Shape;42;p27"/>
          <p:cNvSpPr txBox="1">
            <a:spLocks noGrp="1"/>
          </p:cNvSpPr>
          <p:nvPr>
            <p:ph type="body" idx="1"/>
          </p:nvPr>
        </p:nvSpPr>
        <p:spPr>
          <a:xfrm>
            <a:off x="629841" y="1260872"/>
            <a:ext cx="3868200" cy="618000"/>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43" name="Google Shape;43;p27"/>
          <p:cNvSpPr txBox="1">
            <a:spLocks noGrp="1"/>
          </p:cNvSpPr>
          <p:nvPr>
            <p:ph type="body" idx="2"/>
          </p:nvPr>
        </p:nvSpPr>
        <p:spPr>
          <a:xfrm>
            <a:off x="629841" y="1878806"/>
            <a:ext cx="3868200" cy="27633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44" name="Google Shape;44;p27"/>
          <p:cNvSpPr txBox="1">
            <a:spLocks noGrp="1"/>
          </p:cNvSpPr>
          <p:nvPr>
            <p:ph type="body" idx="3"/>
          </p:nvPr>
        </p:nvSpPr>
        <p:spPr>
          <a:xfrm>
            <a:off x="4629150" y="1260872"/>
            <a:ext cx="3887400" cy="618000"/>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45" name="Google Shape;45;p27"/>
          <p:cNvSpPr txBox="1">
            <a:spLocks noGrp="1"/>
          </p:cNvSpPr>
          <p:nvPr>
            <p:ph type="body" idx="4"/>
          </p:nvPr>
        </p:nvSpPr>
        <p:spPr>
          <a:xfrm>
            <a:off x="4629150" y="1878806"/>
            <a:ext cx="3887400" cy="27633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46" name="Google Shape;46;p27"/>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47" name="Google Shape;47;p27"/>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48" name="Google Shape;48;p27"/>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Μόνο τίτλος" type="titleOnly">
  <p:cSld name="TITLE_ONLY">
    <p:spTree>
      <p:nvGrpSpPr>
        <p:cNvPr id="1" name="Shape 49"/>
        <p:cNvGrpSpPr/>
        <p:nvPr/>
      </p:nvGrpSpPr>
      <p:grpSpPr>
        <a:xfrm>
          <a:off x="0" y="0"/>
          <a:ext cx="0" cy="0"/>
          <a:chOff x="0" y="0"/>
          <a:chExt cx="0" cy="0"/>
        </a:xfrm>
      </p:grpSpPr>
      <p:sp>
        <p:nvSpPr>
          <p:cNvPr id="50" name="Google Shape;50;p28"/>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51" name="Google Shape;51;p28"/>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52" name="Google Shape;52;p28"/>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53" name="Google Shape;53;p28"/>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54"/>
        <p:cNvGrpSpPr/>
        <p:nvPr/>
      </p:nvGrpSpPr>
      <p:grpSpPr>
        <a:xfrm>
          <a:off x="0" y="0"/>
          <a:ext cx="0" cy="0"/>
          <a:chOff x="0" y="0"/>
          <a:chExt cx="0" cy="0"/>
        </a:xfrm>
      </p:grpSpPr>
      <p:sp>
        <p:nvSpPr>
          <p:cNvPr id="55" name="Google Shape;55;p29"/>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56" name="Google Shape;56;p29"/>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57" name="Google Shape;57;p29"/>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Περιεχόμενο με λεζάντα" type="objTx">
  <p:cSld name="OBJECT_WITH_CAPTION_TEXT">
    <p:spTree>
      <p:nvGrpSpPr>
        <p:cNvPr id="1" name="Shape 58"/>
        <p:cNvGrpSpPr/>
        <p:nvPr/>
      </p:nvGrpSpPr>
      <p:grpSpPr>
        <a:xfrm>
          <a:off x="0" y="0"/>
          <a:ext cx="0" cy="0"/>
          <a:chOff x="0" y="0"/>
          <a:chExt cx="0" cy="0"/>
        </a:xfrm>
      </p:grpSpPr>
      <p:sp>
        <p:nvSpPr>
          <p:cNvPr id="59" name="Google Shape;59;p30"/>
          <p:cNvSpPr txBox="1">
            <a:spLocks noGrp="1"/>
          </p:cNvSpPr>
          <p:nvPr>
            <p:ph type="title"/>
          </p:nvPr>
        </p:nvSpPr>
        <p:spPr>
          <a:xfrm>
            <a:off x="629841" y="342900"/>
            <a:ext cx="2949300" cy="12003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60" name="Google Shape;60;p30"/>
          <p:cNvSpPr txBox="1">
            <a:spLocks noGrp="1"/>
          </p:cNvSpPr>
          <p:nvPr>
            <p:ph type="body" idx="1"/>
          </p:nvPr>
        </p:nvSpPr>
        <p:spPr>
          <a:xfrm>
            <a:off x="3887391" y="740569"/>
            <a:ext cx="4629300" cy="3655200"/>
          </a:xfrm>
          <a:prstGeom prst="rect">
            <a:avLst/>
          </a:prstGeom>
          <a:noFill/>
          <a:ln>
            <a:noFill/>
          </a:ln>
        </p:spPr>
        <p:txBody>
          <a:bodyPr spcFirstLastPara="1" wrap="square" lIns="68575" tIns="34275" rIns="68575" bIns="34275" anchor="t" anchorCtr="0">
            <a:normAutofit/>
          </a:bodyPr>
          <a:lstStyle>
            <a:lvl1pPr marL="457200" lvl="0" indent="-381000" algn="l">
              <a:lnSpc>
                <a:spcPct val="90000"/>
              </a:lnSpc>
              <a:spcBef>
                <a:spcPts val="800"/>
              </a:spcBef>
              <a:spcAft>
                <a:spcPts val="0"/>
              </a:spcAft>
              <a:buClr>
                <a:schemeClr val="dk1"/>
              </a:buClr>
              <a:buSzPts val="2400"/>
              <a:buChar char="•"/>
              <a:defRPr sz="2400"/>
            </a:lvl1pPr>
            <a:lvl2pPr marL="914400" lvl="1" indent="-361950" algn="l">
              <a:lnSpc>
                <a:spcPct val="90000"/>
              </a:lnSpc>
              <a:spcBef>
                <a:spcPts val="400"/>
              </a:spcBef>
              <a:spcAft>
                <a:spcPts val="0"/>
              </a:spcAft>
              <a:buClr>
                <a:schemeClr val="dk1"/>
              </a:buClr>
              <a:buSzPts val="2100"/>
              <a:buChar char="•"/>
              <a:defRPr sz="2100"/>
            </a:lvl2pPr>
            <a:lvl3pPr marL="1371600" lvl="2" indent="-342900" algn="l">
              <a:lnSpc>
                <a:spcPct val="90000"/>
              </a:lnSpc>
              <a:spcBef>
                <a:spcPts val="400"/>
              </a:spcBef>
              <a:spcAft>
                <a:spcPts val="0"/>
              </a:spcAft>
              <a:buClr>
                <a:schemeClr val="dk1"/>
              </a:buClr>
              <a:buSzPts val="1800"/>
              <a:buChar char="•"/>
              <a:defRPr sz="1800"/>
            </a:lvl3pPr>
            <a:lvl4pPr marL="1828800" lvl="3" indent="-323850" algn="l">
              <a:lnSpc>
                <a:spcPct val="90000"/>
              </a:lnSpc>
              <a:spcBef>
                <a:spcPts val="400"/>
              </a:spcBef>
              <a:spcAft>
                <a:spcPts val="0"/>
              </a:spcAft>
              <a:buClr>
                <a:schemeClr val="dk1"/>
              </a:buClr>
              <a:buSzPts val="1500"/>
              <a:buChar char="•"/>
              <a:defRPr sz="1500"/>
            </a:lvl4pPr>
            <a:lvl5pPr marL="2286000" lvl="4" indent="-323850" algn="l">
              <a:lnSpc>
                <a:spcPct val="90000"/>
              </a:lnSpc>
              <a:spcBef>
                <a:spcPts val="400"/>
              </a:spcBef>
              <a:spcAft>
                <a:spcPts val="0"/>
              </a:spcAft>
              <a:buClr>
                <a:schemeClr val="dk1"/>
              </a:buClr>
              <a:buSzPts val="1500"/>
              <a:buChar char="•"/>
              <a:defRPr sz="1500"/>
            </a:lvl5pPr>
            <a:lvl6pPr marL="2743200" lvl="5" indent="-323850" algn="l">
              <a:lnSpc>
                <a:spcPct val="90000"/>
              </a:lnSpc>
              <a:spcBef>
                <a:spcPts val="400"/>
              </a:spcBef>
              <a:spcAft>
                <a:spcPts val="0"/>
              </a:spcAft>
              <a:buClr>
                <a:schemeClr val="dk1"/>
              </a:buClr>
              <a:buSzPts val="1500"/>
              <a:buChar char="•"/>
              <a:defRPr sz="1500"/>
            </a:lvl6pPr>
            <a:lvl7pPr marL="3200400" lvl="6" indent="-323850" algn="l">
              <a:lnSpc>
                <a:spcPct val="90000"/>
              </a:lnSpc>
              <a:spcBef>
                <a:spcPts val="400"/>
              </a:spcBef>
              <a:spcAft>
                <a:spcPts val="0"/>
              </a:spcAft>
              <a:buClr>
                <a:schemeClr val="dk1"/>
              </a:buClr>
              <a:buSzPts val="1500"/>
              <a:buChar char="•"/>
              <a:defRPr sz="1500"/>
            </a:lvl7pPr>
            <a:lvl8pPr marL="3657600" lvl="7" indent="-323850" algn="l">
              <a:lnSpc>
                <a:spcPct val="90000"/>
              </a:lnSpc>
              <a:spcBef>
                <a:spcPts val="400"/>
              </a:spcBef>
              <a:spcAft>
                <a:spcPts val="0"/>
              </a:spcAft>
              <a:buClr>
                <a:schemeClr val="dk1"/>
              </a:buClr>
              <a:buSzPts val="1500"/>
              <a:buChar char="•"/>
              <a:defRPr sz="1500"/>
            </a:lvl8pPr>
            <a:lvl9pPr marL="4114800" lvl="8" indent="-323850" algn="l">
              <a:lnSpc>
                <a:spcPct val="90000"/>
              </a:lnSpc>
              <a:spcBef>
                <a:spcPts val="400"/>
              </a:spcBef>
              <a:spcAft>
                <a:spcPts val="0"/>
              </a:spcAft>
              <a:buClr>
                <a:schemeClr val="dk1"/>
              </a:buClr>
              <a:buSzPts val="1500"/>
              <a:buChar char="•"/>
              <a:defRPr sz="1500"/>
            </a:lvl9pPr>
          </a:lstStyle>
          <a:p>
            <a:endParaRPr/>
          </a:p>
        </p:txBody>
      </p:sp>
      <p:sp>
        <p:nvSpPr>
          <p:cNvPr id="61" name="Google Shape;61;p30"/>
          <p:cNvSpPr txBox="1">
            <a:spLocks noGrp="1"/>
          </p:cNvSpPr>
          <p:nvPr>
            <p:ph type="body" idx="2"/>
          </p:nvPr>
        </p:nvSpPr>
        <p:spPr>
          <a:xfrm>
            <a:off x="629841" y="1543050"/>
            <a:ext cx="2949300" cy="28587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a:endParaRPr/>
          </a:p>
        </p:txBody>
      </p:sp>
      <p:sp>
        <p:nvSpPr>
          <p:cNvPr id="62" name="Google Shape;62;p30"/>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63" name="Google Shape;63;p30"/>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64" name="Google Shape;64;p30"/>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Εικόνα με λεζάντα" type="picTx">
  <p:cSld name="PICTURE_WITH_CAPTION_TEXT">
    <p:spTree>
      <p:nvGrpSpPr>
        <p:cNvPr id="1" name="Shape 65"/>
        <p:cNvGrpSpPr/>
        <p:nvPr/>
      </p:nvGrpSpPr>
      <p:grpSpPr>
        <a:xfrm>
          <a:off x="0" y="0"/>
          <a:ext cx="0" cy="0"/>
          <a:chOff x="0" y="0"/>
          <a:chExt cx="0" cy="0"/>
        </a:xfrm>
      </p:grpSpPr>
      <p:sp>
        <p:nvSpPr>
          <p:cNvPr id="66" name="Google Shape;66;p31"/>
          <p:cNvSpPr txBox="1">
            <a:spLocks noGrp="1"/>
          </p:cNvSpPr>
          <p:nvPr>
            <p:ph type="title"/>
          </p:nvPr>
        </p:nvSpPr>
        <p:spPr>
          <a:xfrm>
            <a:off x="629841" y="342900"/>
            <a:ext cx="2949300" cy="12003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67" name="Google Shape;67;p31"/>
          <p:cNvSpPr>
            <a:spLocks noGrp="1"/>
          </p:cNvSpPr>
          <p:nvPr>
            <p:ph type="pic" idx="2"/>
          </p:nvPr>
        </p:nvSpPr>
        <p:spPr>
          <a:xfrm>
            <a:off x="3887391" y="740569"/>
            <a:ext cx="4629300" cy="3655200"/>
          </a:xfrm>
          <a:prstGeom prst="rect">
            <a:avLst/>
          </a:prstGeom>
          <a:noFill/>
          <a:ln>
            <a:noFill/>
          </a:ln>
        </p:spPr>
      </p:sp>
      <p:sp>
        <p:nvSpPr>
          <p:cNvPr id="68" name="Google Shape;68;p31"/>
          <p:cNvSpPr txBox="1">
            <a:spLocks noGrp="1"/>
          </p:cNvSpPr>
          <p:nvPr>
            <p:ph type="body" idx="1"/>
          </p:nvPr>
        </p:nvSpPr>
        <p:spPr>
          <a:xfrm>
            <a:off x="629841" y="1543050"/>
            <a:ext cx="2949300" cy="28587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a:endParaRPr/>
          </a:p>
        </p:txBody>
      </p:sp>
      <p:sp>
        <p:nvSpPr>
          <p:cNvPr id="69" name="Google Shape;69;p31"/>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0" name="Google Shape;70;p31"/>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1" name="Google Shape;71;p31"/>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Τίτλος και Κατακόρυφο κείμενο" type="vertTx">
  <p:cSld name="VERTICAL_TEXT">
    <p:spTree>
      <p:nvGrpSpPr>
        <p:cNvPr id="1" name="Shape 72"/>
        <p:cNvGrpSpPr/>
        <p:nvPr/>
      </p:nvGrpSpPr>
      <p:grpSpPr>
        <a:xfrm>
          <a:off x="0" y="0"/>
          <a:ext cx="0" cy="0"/>
          <a:chOff x="0" y="0"/>
          <a:chExt cx="0" cy="0"/>
        </a:xfrm>
      </p:grpSpPr>
      <p:sp>
        <p:nvSpPr>
          <p:cNvPr id="73" name="Google Shape;73;p32"/>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74" name="Google Shape;74;p32"/>
          <p:cNvSpPr txBox="1">
            <a:spLocks noGrp="1"/>
          </p:cNvSpPr>
          <p:nvPr>
            <p:ph type="body" idx="1"/>
          </p:nvPr>
        </p:nvSpPr>
        <p:spPr>
          <a:xfrm rot="5400000">
            <a:off x="2940300" y="-942431"/>
            <a:ext cx="3263400" cy="78867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75" name="Google Shape;75;p32"/>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6" name="Google Shape;76;p32"/>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7" name="Google Shape;77;p32"/>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2"/>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a:endParaRPr/>
          </a:p>
        </p:txBody>
      </p:sp>
      <p:sp>
        <p:nvSpPr>
          <p:cNvPr id="11" name="Google Shape;11;p22"/>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12" name="Google Shape;12;p22"/>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3" name="Google Shape;13;p22"/>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4" name="Google Shape;14;p22"/>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l-GR"/>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omiros-project.aegean.gr/" TargetMode="External"/><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86816-068D-5908-7AED-C3177630B5AA}"/>
              </a:ext>
            </a:extLst>
          </p:cNvPr>
          <p:cNvSpPr>
            <a:spLocks noGrp="1"/>
          </p:cNvSpPr>
          <p:nvPr>
            <p:ph type="title"/>
          </p:nvPr>
        </p:nvSpPr>
        <p:spPr>
          <a:xfrm>
            <a:off x="2031718" y="1970957"/>
            <a:ext cx="6683765" cy="960668"/>
          </a:xfrm>
        </p:spPr>
        <p:txBody>
          <a:bodyPr>
            <a:normAutofit/>
          </a:bodyPr>
          <a:lstStyle/>
          <a:p>
            <a:r>
              <a:rPr lang="el-GR" sz="2625" b="1" dirty="0"/>
              <a:t>Εργαστήριο 2</a:t>
            </a:r>
            <a:br>
              <a:rPr lang="el-GR" sz="2625" dirty="0"/>
            </a:br>
            <a:r>
              <a:rPr lang="el-GR" sz="2625" dirty="0"/>
              <a:t>Επιχειρηματικές Δεξιότητες</a:t>
            </a:r>
            <a:endParaRPr lang="el-GR" sz="2625" dirty="0">
              <a:latin typeface="Arial" panose="020B0604020202020204" pitchFamily="34" charset="0"/>
            </a:endParaRPr>
          </a:p>
        </p:txBody>
      </p:sp>
      <p:pic>
        <p:nvPicPr>
          <p:cNvPr id="7" name="Picture 6" descr="Λογότυπο προγράμματος Όμηρος">
            <a:extLst>
              <a:ext uri="{FF2B5EF4-FFF2-40B4-BE49-F238E27FC236}">
                <a16:creationId xmlns:a16="http://schemas.microsoft.com/office/drawing/2014/main" id="{C6D9B908-E926-E120-BBFA-FC97D8E925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31718" y="3895054"/>
            <a:ext cx="6464924" cy="1140869"/>
          </a:xfrm>
          <a:prstGeom prst="rect">
            <a:avLst/>
          </a:prstGeom>
        </p:spPr>
      </p:pic>
      <p:grpSp>
        <p:nvGrpSpPr>
          <p:cNvPr id="3" name="Ομάδα 2" descr="Λογότυπα του Πανεπιστημίου Αιγαίου, της Βιβλιοθήκης Πανεπιστημίου Κύπρου, του Εθνικού Μετσόβιου Πολυτεχνείου, της Παγκύπριας Οργάνωσης Τυφλών, και του Δήμου Μυκόνου">
            <a:extLst>
              <a:ext uri="{FF2B5EF4-FFF2-40B4-BE49-F238E27FC236}">
                <a16:creationId xmlns:a16="http://schemas.microsoft.com/office/drawing/2014/main" id="{58035CF4-5AC6-10BC-A206-F81D684DF7DB}"/>
              </a:ext>
            </a:extLst>
          </p:cNvPr>
          <p:cNvGrpSpPr/>
          <p:nvPr/>
        </p:nvGrpSpPr>
        <p:grpSpPr>
          <a:xfrm>
            <a:off x="1883246" y="375178"/>
            <a:ext cx="6328668" cy="632351"/>
            <a:chOff x="661387" y="3572329"/>
            <a:chExt cx="6853468" cy="662076"/>
          </a:xfrm>
        </p:grpSpPr>
        <p:pic>
          <p:nvPicPr>
            <p:cNvPr id="4" name="Εικόνα 3">
              <a:extLst>
                <a:ext uri="{FF2B5EF4-FFF2-40B4-BE49-F238E27FC236}">
                  <a16:creationId xmlns:a16="http://schemas.microsoft.com/office/drawing/2014/main" id="{4071238B-CB9C-126C-9D3F-E2B10E8733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1387" y="3629795"/>
              <a:ext cx="1256190" cy="523414"/>
            </a:xfrm>
            <a:prstGeom prst="rect">
              <a:avLst/>
            </a:prstGeom>
          </p:spPr>
        </p:pic>
        <p:pic>
          <p:nvPicPr>
            <p:cNvPr id="5" name="Εικόνα 4">
              <a:extLst>
                <a:ext uri="{FF2B5EF4-FFF2-40B4-BE49-F238E27FC236}">
                  <a16:creationId xmlns:a16="http://schemas.microsoft.com/office/drawing/2014/main" id="{F561278A-1918-2657-055B-0CEE46068AB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88965" y="3572329"/>
              <a:ext cx="925890" cy="593519"/>
            </a:xfrm>
            <a:prstGeom prst="rect">
              <a:avLst/>
            </a:prstGeom>
          </p:spPr>
        </p:pic>
        <p:pic>
          <p:nvPicPr>
            <p:cNvPr id="6" name="Εικόνα 5">
              <a:extLst>
                <a:ext uri="{FF2B5EF4-FFF2-40B4-BE49-F238E27FC236}">
                  <a16:creationId xmlns:a16="http://schemas.microsoft.com/office/drawing/2014/main" id="{BDBAD71C-B4BB-54AB-396B-1773EABE030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86155" y="3589863"/>
              <a:ext cx="925890" cy="644542"/>
            </a:xfrm>
            <a:prstGeom prst="rect">
              <a:avLst/>
            </a:prstGeom>
          </p:spPr>
        </p:pic>
        <p:pic>
          <p:nvPicPr>
            <p:cNvPr id="8" name="Εικόνα 7">
              <a:extLst>
                <a:ext uri="{FF2B5EF4-FFF2-40B4-BE49-F238E27FC236}">
                  <a16:creationId xmlns:a16="http://schemas.microsoft.com/office/drawing/2014/main" id="{9DFCD4D3-5F29-C0B5-AC65-CA2311A66459}"/>
                </a:ext>
              </a:extLst>
            </p:cNvPr>
            <p:cNvPicPr>
              <a:picLocks noChangeAspect="1"/>
            </p:cNvPicPr>
            <p:nvPr/>
          </p:nvPicPr>
          <p:blipFill>
            <a:blip r:embed="rId6"/>
            <a:stretch>
              <a:fillRect/>
            </a:stretch>
          </p:blipFill>
          <p:spPr>
            <a:xfrm>
              <a:off x="3587518" y="3684510"/>
              <a:ext cx="1998637" cy="483187"/>
            </a:xfrm>
            <a:prstGeom prst="rect">
              <a:avLst/>
            </a:prstGeom>
          </p:spPr>
        </p:pic>
        <p:pic>
          <p:nvPicPr>
            <p:cNvPr id="9" name="Εικόνα 9">
              <a:extLst>
                <a:ext uri="{FF2B5EF4-FFF2-40B4-BE49-F238E27FC236}">
                  <a16:creationId xmlns:a16="http://schemas.microsoft.com/office/drawing/2014/main" id="{CF7731C9-FB5C-FAF4-8B21-051D39A725B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994497" y="3642434"/>
              <a:ext cx="1735529" cy="523414"/>
            </a:xfrm>
            <a:prstGeom prst="rect">
              <a:avLst/>
            </a:prstGeom>
          </p:spPr>
        </p:pic>
      </p:grpSp>
      <p:sp>
        <p:nvSpPr>
          <p:cNvPr id="10" name="TextBox 9">
            <a:extLst>
              <a:ext uri="{FF2B5EF4-FFF2-40B4-BE49-F238E27FC236}">
                <a16:creationId xmlns:a16="http://schemas.microsoft.com/office/drawing/2014/main" id="{9FB08DAF-77C1-E386-9117-7C7BCB00A2E8}"/>
              </a:ext>
            </a:extLst>
          </p:cNvPr>
          <p:cNvSpPr txBox="1"/>
          <p:nvPr/>
        </p:nvSpPr>
        <p:spPr>
          <a:xfrm>
            <a:off x="2031718" y="3100133"/>
            <a:ext cx="6688000" cy="884216"/>
          </a:xfrm>
          <a:prstGeom prst="rect">
            <a:avLst/>
          </a:prstGeom>
          <a:noFill/>
        </p:spPr>
        <p:txBody>
          <a:bodyPr wrap="square" rtlCol="0">
            <a:spAutoFit/>
          </a:bodyPr>
          <a:lstStyle/>
          <a:p>
            <a:pPr>
              <a:lnSpc>
                <a:spcPct val="107000"/>
              </a:lnSpc>
            </a:pPr>
            <a:r>
              <a:rPr lang="en-001" sz="700" dirty="0">
                <a:effectLst/>
                <a:latin typeface="Calibri" panose="020F0502020204030204" pitchFamily="34" charset="0"/>
                <a:ea typeface="Calibri" panose="020F0502020204030204" pitchFamily="34" charset="0"/>
                <a:cs typeface="Times New Roman" panose="02020603050405020304" pitchFamily="18" charset="0"/>
              </a:rPr>
              <a:t>Disclaimer: </a:t>
            </a:r>
            <a:r>
              <a:rPr lang="el-GR" sz="700" dirty="0">
                <a:effectLst/>
                <a:latin typeface="Calibri" panose="020F0502020204030204" pitchFamily="34" charset="0"/>
                <a:ea typeface="Calibri" panose="020F0502020204030204" pitchFamily="34" charset="0"/>
                <a:cs typeface="Times New Roman" panose="02020603050405020304" pitchFamily="18" charset="0"/>
              </a:rPr>
              <a:t>Το Πανεπιστήμιο Αιγαίου και η Βιβλιοθήκη του Πανεπιστημίου Κύπρου αναγνωρίζει ότι το παραγόμενο έργο, τα εργαλεία και η μεθοδολογία αποτελεί πνευματική ιδιοκτησία του </a:t>
            </a:r>
            <a:r>
              <a:rPr lang="en-US" sz="700" dirty="0">
                <a:effectLst/>
                <a:latin typeface="Calibri" panose="020F0502020204030204" pitchFamily="34" charset="0"/>
                <a:ea typeface="Calibri" panose="020F0502020204030204" pitchFamily="34" charset="0"/>
                <a:cs typeface="Times New Roman" panose="02020603050405020304" pitchFamily="18" charset="0"/>
              </a:rPr>
              <a:t>Impact Hub Athens</a:t>
            </a:r>
            <a:r>
              <a:rPr lang="el-GR" sz="700" dirty="0">
                <a:effectLst/>
                <a:latin typeface="Calibri" panose="020F0502020204030204" pitchFamily="34" charset="0"/>
                <a:ea typeface="Calibri" panose="020F0502020204030204" pitchFamily="34" charset="0"/>
                <a:cs typeface="Times New Roman" panose="02020603050405020304" pitchFamily="18" charset="0"/>
              </a:rPr>
              <a:t> και αποδέκτης του παραγόμενου έργου είναι αποκλειστικά μέλη του </a:t>
            </a:r>
            <a:r>
              <a:rPr lang="en-US" sz="700" dirty="0">
                <a:effectLst/>
                <a:latin typeface="Calibri" panose="020F0502020204030204" pitchFamily="34" charset="0"/>
                <a:ea typeface="Calibri" panose="020F0502020204030204" pitchFamily="34" charset="0"/>
                <a:cs typeface="Times New Roman" panose="02020603050405020304" pitchFamily="18" charset="0"/>
              </a:rPr>
              <a:t>XXX</a:t>
            </a:r>
            <a:r>
              <a:rPr lang="el-GR" sz="700" dirty="0">
                <a:effectLst/>
                <a:latin typeface="Calibri" panose="020F0502020204030204" pitchFamily="34" charset="0"/>
                <a:ea typeface="Calibri" panose="020F0502020204030204" pitchFamily="34" charset="0"/>
                <a:cs typeface="Times New Roman" panose="02020603050405020304" pitchFamily="18" charset="0"/>
              </a:rPr>
              <a:t> και των συνεργατών του </a:t>
            </a:r>
            <a:r>
              <a:rPr lang="en-US" sz="700" dirty="0">
                <a:effectLst/>
                <a:latin typeface="Calibri" panose="020F0502020204030204" pitchFamily="34" charset="0"/>
                <a:ea typeface="Calibri" panose="020F0502020204030204" pitchFamily="34" charset="0"/>
                <a:cs typeface="Times New Roman" panose="02020603050405020304" pitchFamily="18" charset="0"/>
              </a:rPr>
              <a:t>consortium</a:t>
            </a:r>
            <a:r>
              <a:rPr lang="el-GR" sz="700" dirty="0">
                <a:effectLst/>
                <a:latin typeface="Calibri" panose="020F0502020204030204" pitchFamily="34" charset="0"/>
                <a:ea typeface="Calibri" panose="020F0502020204030204" pitchFamily="34" charset="0"/>
                <a:cs typeface="Times New Roman" panose="02020603050405020304" pitchFamily="18" charset="0"/>
              </a:rPr>
              <a:t> για χρήση σχετικά με την υλοποίηση του έργου</a:t>
            </a:r>
            <a:r>
              <a:rPr lang="en-US" sz="700" dirty="0">
                <a:effectLst/>
                <a:latin typeface="Calibri" panose="020F0502020204030204" pitchFamily="34" charset="0"/>
                <a:ea typeface="Calibri" panose="020F0502020204030204" pitchFamily="34" charset="0"/>
                <a:cs typeface="Times New Roman" panose="02020603050405020304" pitchFamily="18" charset="0"/>
              </a:rPr>
              <a:t> Interreg V</a:t>
            </a:r>
            <a:r>
              <a:rPr lang="el-GR" sz="700" dirty="0">
                <a:effectLst/>
                <a:latin typeface="Calibri" panose="020F0502020204030204" pitchFamily="34" charset="0"/>
                <a:ea typeface="Calibri" panose="020F0502020204030204" pitchFamily="34" charset="0"/>
                <a:cs typeface="Times New Roman" panose="02020603050405020304" pitchFamily="18" charset="0"/>
              </a:rPr>
              <a:t>-</a:t>
            </a:r>
            <a:r>
              <a:rPr lang="en-US" sz="700" dirty="0">
                <a:effectLst/>
                <a:latin typeface="Calibri" panose="020F0502020204030204" pitchFamily="34" charset="0"/>
                <a:ea typeface="Calibri" panose="020F0502020204030204" pitchFamily="34" charset="0"/>
                <a:cs typeface="Times New Roman" panose="02020603050405020304" pitchFamily="18" charset="0"/>
              </a:rPr>
              <a:t>A</a:t>
            </a:r>
            <a:r>
              <a:rPr lang="el-GR" sz="700" dirty="0">
                <a:effectLst/>
                <a:latin typeface="Calibri" panose="020F0502020204030204" pitchFamily="34" charset="0"/>
                <a:ea typeface="Calibri" panose="020F0502020204030204" pitchFamily="34" charset="0"/>
                <a:cs typeface="Times New Roman" panose="02020603050405020304" pitchFamily="18" charset="0"/>
              </a:rPr>
              <a:t> Ελλάδα-Κύπρος 2014-2020 με τίτλο «</a:t>
            </a:r>
            <a:r>
              <a:rPr lang="el-GR" sz="700" u="none" strike="noStrik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8"/>
              </a:rPr>
              <a:t>Διασυνοριακό δίκτυο προώθησης της επιχειρηματικότητας σε </a:t>
            </a:r>
            <a:r>
              <a:rPr lang="el-GR" sz="700" u="none" strike="noStrike"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8"/>
              </a:rPr>
              <a:t>εντυπο</a:t>
            </a:r>
            <a:r>
              <a:rPr lang="el-GR" sz="700" u="none" strike="noStrik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8"/>
              </a:rPr>
              <a:t>-ανάπηρα άτομα με χρήση έξυπνων εργαλείων πρόσβασης στις βιβλιοθήκες</a:t>
            </a:r>
            <a:r>
              <a:rPr lang="el-GR" sz="700" dirty="0">
                <a:effectLst/>
                <a:latin typeface="Calibri" panose="020F0502020204030204" pitchFamily="34" charset="0"/>
                <a:ea typeface="Calibri" panose="020F0502020204030204" pitchFamily="34" charset="0"/>
                <a:cs typeface="Times New Roman" panose="02020603050405020304" pitchFamily="18" charset="0"/>
              </a:rPr>
              <a:t>» και ακρωνύμιο «ΟΜΗΡΟΣ»</a:t>
            </a:r>
            <a:r>
              <a:rPr lang="en-US" sz="700" dirty="0">
                <a:effectLst/>
                <a:latin typeface="Calibri" panose="020F0502020204030204" pitchFamily="34" charset="0"/>
                <a:ea typeface="Calibri" panose="020F0502020204030204" pitchFamily="34" charset="0"/>
                <a:cs typeface="Times New Roman" panose="02020603050405020304" pitchFamily="18" charset="0"/>
              </a:rPr>
              <a:t>  </a:t>
            </a:r>
            <a:r>
              <a:rPr lang="el-GR" sz="700" dirty="0">
                <a:effectLst/>
                <a:latin typeface="Calibri" panose="020F0502020204030204" pitchFamily="34" charset="0"/>
                <a:ea typeface="Calibri" panose="020F0502020204030204" pitchFamily="34" charset="0"/>
                <a:cs typeface="Times New Roman" panose="02020603050405020304" pitchFamily="18" charset="0"/>
              </a:rPr>
              <a:t>και του φοιτητικού τους κοινού.</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l-GR" sz="700" dirty="0">
                <a:effectLst/>
                <a:latin typeface="Calibri" panose="020F0502020204030204" pitchFamily="34" charset="0"/>
                <a:ea typeface="Calibri" panose="020F0502020204030204" pitchFamily="34" charset="0"/>
                <a:cs typeface="Times New Roman" panose="02020603050405020304" pitchFamily="18" charset="0"/>
              </a:rPr>
              <a:t>Η χρήση πέραν των συμφωνημένων σκοπών και ατόμων</a:t>
            </a:r>
            <a:r>
              <a:rPr lang="en-US" sz="700" dirty="0">
                <a:effectLst/>
                <a:latin typeface="Calibri" panose="020F0502020204030204" pitchFamily="34" charset="0"/>
                <a:ea typeface="Calibri" panose="020F0502020204030204" pitchFamily="34" charset="0"/>
                <a:cs typeface="Times New Roman" panose="02020603050405020304" pitchFamily="18" charset="0"/>
              </a:rPr>
              <a:t> </a:t>
            </a:r>
            <a:r>
              <a:rPr lang="el-GR" sz="700" dirty="0">
                <a:effectLst/>
                <a:latin typeface="Calibri" panose="020F0502020204030204" pitchFamily="34" charset="0"/>
                <a:ea typeface="Calibri" panose="020F0502020204030204" pitchFamily="34" charset="0"/>
                <a:cs typeface="Times New Roman" panose="02020603050405020304" pitchFamily="18" charset="0"/>
              </a:rPr>
              <a:t> δεν επιτρέπεται χωρίς τη σύμφωνη γνώμη της</a:t>
            </a:r>
            <a:r>
              <a:rPr lang="en-US" sz="700" dirty="0">
                <a:effectLst/>
                <a:latin typeface="Calibri" panose="020F0502020204030204" pitchFamily="34" charset="0"/>
                <a:ea typeface="Calibri" panose="020F0502020204030204" pitchFamily="34" charset="0"/>
                <a:cs typeface="Times New Roman" panose="02020603050405020304" pitchFamily="18" charset="0"/>
              </a:rPr>
              <a:t> Impact Hub Athens</a:t>
            </a:r>
            <a:r>
              <a:rPr lang="el-GR" sz="700" dirty="0">
                <a:effectLst/>
                <a:latin typeface="Calibri" panose="020F0502020204030204" pitchFamily="34" charset="0"/>
                <a:ea typeface="Calibri" panose="020F0502020204030204" pitchFamily="34" charset="0"/>
                <a:cs typeface="Times New Roman" panose="02020603050405020304" pitchFamily="18" charset="0"/>
              </a:rPr>
              <a:t>.</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7251585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9"/>
          <p:cNvSpPr txBox="1">
            <a:spLocks noGrp="1"/>
          </p:cNvSpPr>
          <p:nvPr>
            <p:ph type="title"/>
          </p:nvPr>
        </p:nvSpPr>
        <p:spPr>
          <a:xfrm>
            <a:off x="0" y="2074664"/>
            <a:ext cx="9144000" cy="994200"/>
          </a:xfrm>
          <a:prstGeom prst="rect">
            <a:avLst/>
          </a:prstGeom>
          <a:noFill/>
          <a:ln>
            <a:noFill/>
          </a:ln>
        </p:spPr>
        <p:txBody>
          <a:bodyPr spcFirstLastPara="1" wrap="square" lIns="68575" tIns="34275" rIns="68575" bIns="34275" anchor="ctr" anchorCtr="0">
            <a:normAutofit/>
          </a:bodyPr>
          <a:lstStyle/>
          <a:p>
            <a:pPr marL="0" lvl="0" indent="0" algn="ctr" rtl="0">
              <a:lnSpc>
                <a:spcPct val="90000"/>
              </a:lnSpc>
              <a:spcBef>
                <a:spcPts val="0"/>
              </a:spcBef>
              <a:spcAft>
                <a:spcPts val="0"/>
              </a:spcAft>
              <a:buClr>
                <a:schemeClr val="dk1"/>
              </a:buClr>
              <a:buSzPts val="3300"/>
              <a:buFont typeface="Arial"/>
              <a:buNone/>
            </a:pPr>
            <a:r>
              <a:rPr lang="el-GR" b="1">
                <a:latin typeface="Arial"/>
                <a:ea typeface="Arial"/>
                <a:cs typeface="Arial"/>
                <a:sym typeface="Arial"/>
              </a:rPr>
              <a:t>Επίλυση Προβλημάτων</a:t>
            </a:r>
            <a:endParaRPr b="1">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10"/>
          <p:cNvSpPr txBox="1">
            <a:spLocks noGrp="1"/>
          </p:cNvSpPr>
          <p:nvPr>
            <p:ph type="title"/>
          </p:nvPr>
        </p:nvSpPr>
        <p:spPr>
          <a:xfrm>
            <a:off x="628650" y="1214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2700"/>
              <a:buFont typeface="Arial"/>
              <a:buNone/>
            </a:pPr>
            <a:r>
              <a:rPr lang="el-GR" sz="2800" b="1">
                <a:latin typeface="Arial"/>
                <a:ea typeface="Arial"/>
                <a:cs typeface="Arial"/>
                <a:sym typeface="Arial"/>
              </a:rPr>
              <a:t>Επίλυση Προβλημάτων – Άσκηση</a:t>
            </a:r>
            <a:endParaRPr sz="2800" b="1">
              <a:latin typeface="Arial"/>
              <a:ea typeface="Arial"/>
              <a:cs typeface="Arial"/>
              <a:sym typeface="Arial"/>
            </a:endParaRPr>
          </a:p>
        </p:txBody>
      </p:sp>
      <p:sp>
        <p:nvSpPr>
          <p:cNvPr id="161" name="Google Shape;161;p10"/>
          <p:cNvSpPr txBox="1">
            <a:spLocks noGrp="1"/>
          </p:cNvSpPr>
          <p:nvPr>
            <p:ph type="body" idx="1"/>
          </p:nvPr>
        </p:nvSpPr>
        <p:spPr>
          <a:xfrm>
            <a:off x="628650" y="1064419"/>
            <a:ext cx="7886700" cy="3263400"/>
          </a:xfrm>
          <a:prstGeom prst="rect">
            <a:avLst/>
          </a:prstGeom>
          <a:noFill/>
          <a:ln>
            <a:noFill/>
          </a:ln>
        </p:spPr>
        <p:txBody>
          <a:bodyPr spcFirstLastPara="1" wrap="square" lIns="68575" tIns="34275" rIns="68575" bIns="34275" anchor="t" anchorCtr="0">
            <a:noAutofit/>
          </a:bodyPr>
          <a:lstStyle/>
          <a:p>
            <a:pPr marL="0" lvl="0" indent="0" algn="l" rtl="0">
              <a:lnSpc>
                <a:spcPct val="115000"/>
              </a:lnSpc>
              <a:spcBef>
                <a:spcPts val="0"/>
              </a:spcBef>
              <a:spcAft>
                <a:spcPts val="0"/>
              </a:spcAft>
              <a:buClr>
                <a:schemeClr val="dk1"/>
              </a:buClr>
              <a:buSzPts val="1500"/>
              <a:buNone/>
            </a:pPr>
            <a:r>
              <a:rPr lang="el-GR" sz="1550">
                <a:latin typeface="Arial"/>
                <a:ea typeface="Arial"/>
                <a:cs typeface="Arial"/>
                <a:sym typeface="Arial"/>
              </a:rPr>
              <a:t>Στην Ελλάδα παράγονται κάθε χρόνο πάνω από 700000 τόνοι πλαστικών απορριμμάτων, καθιστώντας το πρόβλημα αυτό αρκετά σοβαρό για τη βιωσιμότητα του περιβάλλοντος.</a:t>
            </a:r>
            <a:endParaRPr sz="155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
            </a:pPr>
            <a:r>
              <a:rPr lang="el-GR" sz="1550">
                <a:latin typeface="Arial"/>
                <a:ea typeface="Arial"/>
                <a:cs typeface="Arial"/>
                <a:sym typeface="Arial"/>
              </a:rPr>
              <a:t>Σε ομάδες των τεσσάρων συζητήστε </a:t>
            </a:r>
            <a:r>
              <a:rPr lang="el-GR" sz="1550" b="1">
                <a:latin typeface="Arial"/>
                <a:ea typeface="Arial"/>
                <a:cs typeface="Arial"/>
                <a:sym typeface="Arial"/>
              </a:rPr>
              <a:t>τι θα κάνατε για τη μείωση των πλαστικών απορριμμάτων στη γειτονιά σας. </a:t>
            </a:r>
            <a:endParaRPr sz="155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
            </a:pPr>
            <a:r>
              <a:rPr lang="el-GR" sz="1550">
                <a:latin typeface="Arial"/>
                <a:ea typeface="Arial"/>
                <a:cs typeface="Arial"/>
                <a:sym typeface="Arial"/>
              </a:rPr>
              <a:t>Στη συνέχεια </a:t>
            </a:r>
            <a:r>
              <a:rPr lang="el-GR" sz="1550" b="1">
                <a:latin typeface="Arial"/>
                <a:ea typeface="Arial"/>
                <a:cs typeface="Arial"/>
                <a:sym typeface="Arial"/>
              </a:rPr>
              <a:t>κάθε ομάδα θα μας παρουσιάσει την ενέργεια που σκέφτεται να ακολουθήσει για την επίλυση του προβλήματος και τον τρόπο που κατέληξαν σε αυτήν την ιδέα. </a:t>
            </a:r>
            <a:endParaRPr sz="155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
            </a:pPr>
            <a:r>
              <a:rPr lang="el-GR" sz="1550">
                <a:latin typeface="Arial"/>
                <a:ea typeface="Arial"/>
                <a:cs typeface="Arial"/>
                <a:sym typeface="Arial"/>
              </a:rPr>
              <a:t>Στην ολομέλεια συζητάμε:</a:t>
            </a:r>
            <a:endParaRPr sz="1550">
              <a:latin typeface="Arial"/>
              <a:ea typeface="Arial"/>
              <a:cs typeface="Arial"/>
              <a:sym typeface="Arial"/>
            </a:endParaRPr>
          </a:p>
          <a:p>
            <a:pPr marL="520700" lvl="1" indent="-200025" algn="l" rtl="0">
              <a:lnSpc>
                <a:spcPct val="115000"/>
              </a:lnSpc>
              <a:spcBef>
                <a:spcPts val="400"/>
              </a:spcBef>
              <a:spcAft>
                <a:spcPts val="0"/>
              </a:spcAft>
              <a:buClr>
                <a:schemeClr val="dk1"/>
              </a:buClr>
              <a:buSzPts val="1550"/>
              <a:buChar char="✔"/>
            </a:pPr>
            <a:r>
              <a:rPr lang="el-GR" sz="1550">
                <a:latin typeface="Arial"/>
                <a:ea typeface="Arial"/>
                <a:cs typeface="Arial"/>
                <a:sym typeface="Arial"/>
              </a:rPr>
              <a:t>Πώς σας φάνηκε;</a:t>
            </a:r>
            <a:endParaRPr sz="1550">
              <a:latin typeface="Arial"/>
              <a:ea typeface="Arial"/>
              <a:cs typeface="Arial"/>
              <a:sym typeface="Arial"/>
            </a:endParaRPr>
          </a:p>
          <a:p>
            <a:pPr marL="520700" lvl="1" indent="-200025" algn="l" rtl="0">
              <a:lnSpc>
                <a:spcPct val="115000"/>
              </a:lnSpc>
              <a:spcBef>
                <a:spcPts val="400"/>
              </a:spcBef>
              <a:spcAft>
                <a:spcPts val="0"/>
              </a:spcAft>
              <a:buClr>
                <a:schemeClr val="dk1"/>
              </a:buClr>
              <a:buSzPts val="1550"/>
              <a:buChar char="✔"/>
            </a:pPr>
            <a:r>
              <a:rPr lang="el-GR" sz="1550">
                <a:latin typeface="Arial"/>
                <a:ea typeface="Arial"/>
                <a:cs typeface="Arial"/>
                <a:sym typeface="Arial"/>
              </a:rPr>
              <a:t>Πώς δουλέψατε στις ομάδες σας;</a:t>
            </a:r>
            <a:endParaRPr sz="1550">
              <a:latin typeface="Arial"/>
              <a:ea typeface="Arial"/>
              <a:cs typeface="Arial"/>
              <a:sym typeface="Arial"/>
            </a:endParaRPr>
          </a:p>
          <a:p>
            <a:pPr marL="520700" lvl="1" indent="-200025" algn="l" rtl="0">
              <a:lnSpc>
                <a:spcPct val="115000"/>
              </a:lnSpc>
              <a:spcBef>
                <a:spcPts val="400"/>
              </a:spcBef>
              <a:spcAft>
                <a:spcPts val="0"/>
              </a:spcAft>
              <a:buClr>
                <a:schemeClr val="dk1"/>
              </a:buClr>
              <a:buSzPts val="1550"/>
              <a:buChar char="✔"/>
            </a:pPr>
            <a:r>
              <a:rPr lang="el-GR" sz="1550">
                <a:latin typeface="Arial"/>
                <a:ea typeface="Arial"/>
                <a:cs typeface="Arial"/>
                <a:sym typeface="Arial"/>
              </a:rPr>
              <a:t>Σας δυσκόλεψε κάτι, εάν ναι τι;</a:t>
            </a:r>
            <a:endParaRPr sz="1550">
              <a:latin typeface="Arial"/>
              <a:ea typeface="Arial"/>
              <a:cs typeface="Arial"/>
              <a:sym typeface="Arial"/>
            </a:endParaRPr>
          </a:p>
          <a:p>
            <a:pPr marL="177800" lvl="0" indent="-76200" algn="l" rtl="0">
              <a:lnSpc>
                <a:spcPct val="115000"/>
              </a:lnSpc>
              <a:spcBef>
                <a:spcPts val="800"/>
              </a:spcBef>
              <a:spcAft>
                <a:spcPts val="0"/>
              </a:spcAft>
              <a:buClr>
                <a:schemeClr val="dk1"/>
              </a:buClr>
              <a:buSzPts val="1500"/>
              <a:buNone/>
            </a:pPr>
            <a:endParaRPr sz="1550">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11"/>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2700"/>
              <a:buFont typeface="Arial"/>
              <a:buNone/>
            </a:pPr>
            <a:r>
              <a:rPr lang="el-GR" sz="2800" b="1" dirty="0">
                <a:latin typeface="Arial"/>
                <a:ea typeface="Arial"/>
                <a:cs typeface="Arial"/>
                <a:sym typeface="Arial"/>
              </a:rPr>
              <a:t>Επίλυση Προβλημάτων </a:t>
            </a:r>
            <a:endParaRPr sz="2800" b="1" dirty="0">
              <a:latin typeface="Arial"/>
              <a:ea typeface="Arial"/>
              <a:cs typeface="Arial"/>
              <a:sym typeface="Arial"/>
            </a:endParaRPr>
          </a:p>
        </p:txBody>
      </p:sp>
      <p:sp>
        <p:nvSpPr>
          <p:cNvPr id="168" name="Google Shape;168;p11"/>
          <p:cNvSpPr txBox="1">
            <a:spLocks noGrp="1"/>
          </p:cNvSpPr>
          <p:nvPr>
            <p:ph type="body" idx="1"/>
          </p:nvPr>
        </p:nvSpPr>
        <p:spPr>
          <a:xfrm>
            <a:off x="628650" y="1039416"/>
            <a:ext cx="7886700" cy="3431400"/>
          </a:xfrm>
          <a:prstGeom prst="rect">
            <a:avLst/>
          </a:prstGeom>
          <a:noFill/>
          <a:ln>
            <a:noFill/>
          </a:ln>
        </p:spPr>
        <p:txBody>
          <a:bodyPr spcFirstLastPara="1" wrap="square" lIns="68575" tIns="34275" rIns="68575" bIns="34275" anchor="t" anchorCtr="0">
            <a:noAutofit/>
          </a:bodyPr>
          <a:lstStyle/>
          <a:p>
            <a:pPr marL="0" lvl="0" indent="0" algn="l" rtl="0">
              <a:lnSpc>
                <a:spcPct val="115000"/>
              </a:lnSpc>
              <a:spcBef>
                <a:spcPts val="0"/>
              </a:spcBef>
              <a:spcAft>
                <a:spcPts val="0"/>
              </a:spcAft>
              <a:buClr>
                <a:schemeClr val="dk1"/>
              </a:buClr>
              <a:buSzPts val="1500"/>
              <a:buNone/>
            </a:pPr>
            <a:r>
              <a:rPr lang="el-GR" sz="1250">
                <a:latin typeface="Arial"/>
                <a:ea typeface="Arial"/>
                <a:cs typeface="Arial"/>
                <a:sym typeface="Arial"/>
              </a:rPr>
              <a:t>Αναφέρεται στην ικανότητα εύρεσης λύσης σε μια κατάσταση ή πρόκληση</a:t>
            </a:r>
            <a:endParaRPr sz="1250">
              <a:latin typeface="Arial"/>
              <a:ea typeface="Arial"/>
              <a:cs typeface="Arial"/>
              <a:sym typeface="Arial"/>
            </a:endParaRPr>
          </a:p>
          <a:p>
            <a:pPr marL="0" lvl="0" indent="0" algn="l" rtl="0">
              <a:lnSpc>
                <a:spcPct val="115000"/>
              </a:lnSpc>
              <a:spcBef>
                <a:spcPts val="0"/>
              </a:spcBef>
              <a:spcAft>
                <a:spcPts val="0"/>
              </a:spcAft>
              <a:buClr>
                <a:schemeClr val="dk1"/>
              </a:buClr>
              <a:buSzPts val="1500"/>
              <a:buNone/>
            </a:pPr>
            <a:endParaRPr sz="1250">
              <a:latin typeface="Arial"/>
              <a:ea typeface="Arial"/>
              <a:cs typeface="Arial"/>
              <a:sym typeface="Arial"/>
            </a:endParaRPr>
          </a:p>
          <a:p>
            <a:pPr marL="0" lvl="0" indent="0" algn="l" rtl="0">
              <a:lnSpc>
                <a:spcPct val="115000"/>
              </a:lnSpc>
              <a:spcBef>
                <a:spcPts val="800"/>
              </a:spcBef>
              <a:spcAft>
                <a:spcPts val="0"/>
              </a:spcAft>
              <a:buClr>
                <a:schemeClr val="dk1"/>
              </a:buClr>
              <a:buSzPts val="1400"/>
              <a:buNone/>
            </a:pPr>
            <a:r>
              <a:rPr lang="el-GR" sz="1250">
                <a:latin typeface="Arial"/>
                <a:ea typeface="Arial"/>
                <a:cs typeface="Arial"/>
                <a:sym typeface="Arial"/>
              </a:rPr>
              <a:t>Τα 6 βήματα επίλυσης προβλημάτων</a:t>
            </a:r>
            <a:endParaRPr sz="1250">
              <a:latin typeface="Arial"/>
              <a:ea typeface="Arial"/>
              <a:cs typeface="Arial"/>
              <a:sym typeface="Arial"/>
            </a:endParaRPr>
          </a:p>
          <a:p>
            <a:pPr marL="254000" lvl="0" indent="-244475" algn="l" rtl="0">
              <a:lnSpc>
                <a:spcPct val="115000"/>
              </a:lnSpc>
              <a:spcBef>
                <a:spcPts val="800"/>
              </a:spcBef>
              <a:spcAft>
                <a:spcPts val="0"/>
              </a:spcAft>
              <a:buClr>
                <a:schemeClr val="dk1"/>
              </a:buClr>
              <a:buSzPts val="1250"/>
              <a:buFont typeface="Calibri"/>
              <a:buAutoNum type="arabicPeriod"/>
            </a:pPr>
            <a:r>
              <a:rPr lang="el-GR" sz="1250" b="1">
                <a:latin typeface="Arial"/>
                <a:ea typeface="Arial"/>
                <a:cs typeface="Arial"/>
                <a:sym typeface="Arial"/>
              </a:rPr>
              <a:t>Καθορίζω το πρόβλημα </a:t>
            </a:r>
            <a:r>
              <a:rPr lang="el-GR" sz="1250">
                <a:latin typeface="Arial"/>
                <a:ea typeface="Arial"/>
                <a:cs typeface="Arial"/>
                <a:sym typeface="Arial"/>
              </a:rPr>
              <a:t>όσο πιο ξεκάθαρα μπορώ. Διατυπώνω τις συγκεκριμένες συμπεριφορές, καταστάσεις και συνθήκες που το διαμορφώνουν </a:t>
            </a:r>
            <a:endParaRPr sz="1250">
              <a:latin typeface="Arial"/>
              <a:ea typeface="Arial"/>
              <a:cs typeface="Arial"/>
              <a:sym typeface="Arial"/>
            </a:endParaRPr>
          </a:p>
          <a:p>
            <a:pPr marL="254000" lvl="0" indent="-244475" algn="l" rtl="0">
              <a:lnSpc>
                <a:spcPct val="115000"/>
              </a:lnSpc>
              <a:spcBef>
                <a:spcPts val="800"/>
              </a:spcBef>
              <a:spcAft>
                <a:spcPts val="0"/>
              </a:spcAft>
              <a:buClr>
                <a:schemeClr val="dk1"/>
              </a:buClr>
              <a:buSzPts val="1250"/>
              <a:buFont typeface="Calibri"/>
              <a:buAutoNum type="arabicPeriod"/>
            </a:pPr>
            <a:r>
              <a:rPr lang="el-GR" sz="1250" b="1">
                <a:latin typeface="Arial"/>
                <a:ea typeface="Arial"/>
                <a:cs typeface="Arial"/>
                <a:sym typeface="Arial"/>
              </a:rPr>
              <a:t>Παράγω όσες περισσότερες λύσεις μπορώ </a:t>
            </a:r>
            <a:r>
              <a:rPr lang="el-GR" sz="1250">
                <a:latin typeface="Arial"/>
                <a:ea typeface="Arial"/>
                <a:cs typeface="Arial"/>
                <a:sym typeface="Arial"/>
              </a:rPr>
              <a:t>χωρίς φίλτρο σχετικά με την ποιότητα αυτών. Όσο πιο δημιουργικοί είμαστε στην παραγωγή λύσεων τόσο το καλύτερο.</a:t>
            </a:r>
            <a:endParaRPr sz="1250">
              <a:latin typeface="Arial"/>
              <a:ea typeface="Arial"/>
              <a:cs typeface="Arial"/>
              <a:sym typeface="Arial"/>
            </a:endParaRPr>
          </a:p>
          <a:p>
            <a:pPr marL="254000" lvl="0" indent="-244475" algn="l" rtl="0">
              <a:lnSpc>
                <a:spcPct val="115000"/>
              </a:lnSpc>
              <a:spcBef>
                <a:spcPts val="800"/>
              </a:spcBef>
              <a:spcAft>
                <a:spcPts val="0"/>
              </a:spcAft>
              <a:buClr>
                <a:schemeClr val="dk1"/>
              </a:buClr>
              <a:buSzPts val="1250"/>
              <a:buFont typeface="Calibri"/>
              <a:buAutoNum type="arabicPeriod"/>
            </a:pPr>
            <a:r>
              <a:rPr lang="el-GR" sz="1250" b="1">
                <a:latin typeface="Arial"/>
                <a:ea typeface="Arial"/>
                <a:cs typeface="Arial"/>
                <a:sym typeface="Arial"/>
              </a:rPr>
              <a:t>Αξιολογώ όλες τις εναλλακτικές λύσεις. </a:t>
            </a:r>
            <a:r>
              <a:rPr lang="el-GR" sz="1250">
                <a:latin typeface="Arial"/>
                <a:ea typeface="Arial"/>
                <a:cs typeface="Arial"/>
                <a:sym typeface="Arial"/>
              </a:rPr>
              <a:t>Εξαλείφω όσες είναι ακατάλληλες και βάζω τις υπόλοιπες σε σειρά προτίμησης. Στο τέλος τις αξιολογώ με βάση τα πλεονεκτήματα και τα μειονεκτήματα τους. </a:t>
            </a:r>
            <a:endParaRPr sz="1250">
              <a:latin typeface="Arial"/>
              <a:ea typeface="Arial"/>
              <a:cs typeface="Arial"/>
              <a:sym typeface="Arial"/>
            </a:endParaRPr>
          </a:p>
          <a:p>
            <a:pPr marL="254000" lvl="0" indent="-244475" algn="l" rtl="0">
              <a:lnSpc>
                <a:spcPct val="115000"/>
              </a:lnSpc>
              <a:spcBef>
                <a:spcPts val="800"/>
              </a:spcBef>
              <a:spcAft>
                <a:spcPts val="0"/>
              </a:spcAft>
              <a:buClr>
                <a:schemeClr val="dk1"/>
              </a:buClr>
              <a:buSzPts val="1250"/>
              <a:buFont typeface="Calibri"/>
              <a:buAutoNum type="arabicPeriod"/>
            </a:pPr>
            <a:r>
              <a:rPr lang="el-GR" sz="1250" b="1">
                <a:latin typeface="Arial"/>
                <a:ea typeface="Arial"/>
                <a:cs typeface="Arial"/>
                <a:sym typeface="Arial"/>
              </a:rPr>
              <a:t>Επιλέγω λύση. </a:t>
            </a:r>
            <a:r>
              <a:rPr lang="el-GR" sz="1250">
                <a:latin typeface="Arial"/>
                <a:ea typeface="Arial"/>
                <a:cs typeface="Arial"/>
                <a:sym typeface="Arial"/>
              </a:rPr>
              <a:t>Προσδιορίζω το ποιος θα αναλάβει τι, πως θα εφαρμοστεί η λύση και πότε θα υλοποιηθεί.</a:t>
            </a:r>
            <a:endParaRPr sz="1250">
              <a:latin typeface="Arial"/>
              <a:ea typeface="Arial"/>
              <a:cs typeface="Arial"/>
              <a:sym typeface="Arial"/>
            </a:endParaRPr>
          </a:p>
          <a:p>
            <a:pPr marL="254000" lvl="0" indent="-244475" algn="l" rtl="0">
              <a:lnSpc>
                <a:spcPct val="115000"/>
              </a:lnSpc>
              <a:spcBef>
                <a:spcPts val="800"/>
              </a:spcBef>
              <a:spcAft>
                <a:spcPts val="0"/>
              </a:spcAft>
              <a:buClr>
                <a:schemeClr val="dk1"/>
              </a:buClr>
              <a:buSzPts val="1250"/>
              <a:buAutoNum type="arabicPeriod"/>
            </a:pPr>
            <a:r>
              <a:rPr lang="el-GR" sz="1250" b="1">
                <a:latin typeface="Arial"/>
                <a:ea typeface="Arial"/>
                <a:cs typeface="Arial"/>
                <a:sym typeface="Arial"/>
              </a:rPr>
              <a:t>Εφαρμόζω τη λύση</a:t>
            </a:r>
            <a:endParaRPr sz="1250">
              <a:latin typeface="Arial"/>
              <a:ea typeface="Arial"/>
              <a:cs typeface="Arial"/>
              <a:sym typeface="Arial"/>
            </a:endParaRPr>
          </a:p>
          <a:p>
            <a:pPr marL="254000" lvl="0" indent="-244475" algn="l" rtl="0">
              <a:lnSpc>
                <a:spcPct val="115000"/>
              </a:lnSpc>
              <a:spcBef>
                <a:spcPts val="800"/>
              </a:spcBef>
              <a:spcAft>
                <a:spcPts val="0"/>
              </a:spcAft>
              <a:buClr>
                <a:schemeClr val="dk1"/>
              </a:buClr>
              <a:buSzPts val="1250"/>
              <a:buFont typeface="Calibri"/>
              <a:buAutoNum type="arabicPeriod"/>
            </a:pPr>
            <a:r>
              <a:rPr lang="el-GR" sz="1250" b="1">
                <a:latin typeface="Arial"/>
                <a:ea typeface="Arial"/>
                <a:cs typeface="Arial"/>
                <a:sym typeface="Arial"/>
              </a:rPr>
              <a:t>Αξιολογώ το αποτέλεσμα. </a:t>
            </a:r>
            <a:r>
              <a:rPr lang="el-GR" sz="1250">
                <a:latin typeface="Arial"/>
                <a:ea typeface="Arial"/>
                <a:cs typeface="Arial"/>
                <a:sym typeface="Arial"/>
              </a:rPr>
              <a:t>Αξιολογώ την αποτελεσματικότητα της λύσης, αν χρειάζονται να γίνουν αλλαγές ή αν χρειάζεται να επιλέξω κάποια άλλη από τις εναλλακτικές </a:t>
            </a:r>
            <a:endParaRPr sz="1250">
              <a:latin typeface="Arial"/>
              <a:ea typeface="Arial"/>
              <a:cs typeface="Arial"/>
              <a:sym typeface="Arial"/>
            </a:endParaRPr>
          </a:p>
          <a:p>
            <a:pPr marL="0" lvl="0" indent="0" algn="l" rtl="0">
              <a:lnSpc>
                <a:spcPct val="115000"/>
              </a:lnSpc>
              <a:spcBef>
                <a:spcPts val="800"/>
              </a:spcBef>
              <a:spcAft>
                <a:spcPts val="0"/>
              </a:spcAft>
              <a:buClr>
                <a:schemeClr val="dk1"/>
              </a:buClr>
              <a:buSzPts val="1400"/>
              <a:buNone/>
            </a:pPr>
            <a:endParaRPr sz="1250">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12"/>
          <p:cNvSpPr txBox="1">
            <a:spLocks noGrp="1"/>
          </p:cNvSpPr>
          <p:nvPr>
            <p:ph type="title"/>
          </p:nvPr>
        </p:nvSpPr>
        <p:spPr>
          <a:xfrm>
            <a:off x="0" y="2074664"/>
            <a:ext cx="9144000" cy="994200"/>
          </a:xfrm>
          <a:prstGeom prst="rect">
            <a:avLst/>
          </a:prstGeom>
          <a:noFill/>
          <a:ln>
            <a:noFill/>
          </a:ln>
        </p:spPr>
        <p:txBody>
          <a:bodyPr spcFirstLastPara="1" wrap="square" lIns="68575" tIns="34275" rIns="68575" bIns="34275" anchor="ctr" anchorCtr="0">
            <a:normAutofit/>
          </a:bodyPr>
          <a:lstStyle/>
          <a:p>
            <a:pPr marL="0" lvl="0" indent="0" algn="ctr" rtl="0">
              <a:lnSpc>
                <a:spcPct val="90000"/>
              </a:lnSpc>
              <a:spcBef>
                <a:spcPts val="0"/>
              </a:spcBef>
              <a:spcAft>
                <a:spcPts val="0"/>
              </a:spcAft>
              <a:buClr>
                <a:schemeClr val="dk1"/>
              </a:buClr>
              <a:buSzPts val="3300"/>
              <a:buFont typeface="Arial"/>
              <a:buNone/>
            </a:pPr>
            <a:r>
              <a:rPr lang="el-GR" b="1" dirty="0">
                <a:latin typeface="Arial"/>
                <a:ea typeface="Arial"/>
                <a:cs typeface="Arial"/>
                <a:sym typeface="Arial"/>
              </a:rPr>
              <a:t>Ομαδικότητα</a:t>
            </a:r>
            <a:endParaRPr b="1" dirty="0">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13"/>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2700"/>
              <a:buFont typeface="Arial"/>
              <a:buNone/>
            </a:pPr>
            <a:r>
              <a:rPr lang="el-GR" sz="2800" b="1" dirty="0">
                <a:latin typeface="Arial"/>
                <a:ea typeface="Arial"/>
                <a:cs typeface="Arial"/>
                <a:sym typeface="Arial"/>
              </a:rPr>
              <a:t>Ομαδικότητα – Άσκηση </a:t>
            </a:r>
            <a:endParaRPr sz="2800" b="1" dirty="0">
              <a:latin typeface="Arial"/>
              <a:ea typeface="Arial"/>
              <a:cs typeface="Arial"/>
              <a:sym typeface="Arial"/>
            </a:endParaRPr>
          </a:p>
        </p:txBody>
      </p:sp>
      <p:sp>
        <p:nvSpPr>
          <p:cNvPr id="181" name="Google Shape;181;p13"/>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p>
            <a:pPr marL="177800" lvl="0" indent="-174625" algn="l" rtl="0">
              <a:lnSpc>
                <a:spcPct val="115000"/>
              </a:lnSpc>
              <a:spcBef>
                <a:spcPts val="0"/>
              </a:spcBef>
              <a:spcAft>
                <a:spcPts val="0"/>
              </a:spcAft>
              <a:buClr>
                <a:schemeClr val="dk1"/>
              </a:buClr>
              <a:buSzPts val="1550"/>
              <a:buChar char="•"/>
            </a:pPr>
            <a:r>
              <a:rPr lang="el-GR" sz="1550" dirty="0">
                <a:latin typeface="Arial"/>
                <a:ea typeface="Arial"/>
                <a:cs typeface="Arial"/>
                <a:sym typeface="Arial"/>
              </a:rPr>
              <a:t>Όλοι μαζί καθόμαστε σε κύκλο και καλούμαστε να συγχρονιστούμε μετρώντας μέχρι το 20. </a:t>
            </a:r>
            <a:endParaRPr sz="1550" dirty="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
            </a:pPr>
            <a:r>
              <a:rPr lang="el-GR" sz="1550" dirty="0">
                <a:latin typeface="Arial"/>
                <a:ea typeface="Arial"/>
                <a:cs typeface="Arial"/>
                <a:sym typeface="Arial"/>
              </a:rPr>
              <a:t>Ένας λέει </a:t>
            </a:r>
            <a:r>
              <a:rPr lang="el-GR" sz="1550" b="1" dirty="0">
                <a:latin typeface="Arial"/>
                <a:ea typeface="Arial"/>
                <a:cs typeface="Arial"/>
                <a:sym typeface="Arial"/>
              </a:rPr>
              <a:t>δυνατά </a:t>
            </a:r>
            <a:r>
              <a:rPr lang="el-GR" sz="1550" dirty="0">
                <a:latin typeface="Arial"/>
                <a:ea typeface="Arial"/>
                <a:cs typeface="Arial"/>
                <a:sym typeface="Arial"/>
              </a:rPr>
              <a:t>το νούμερο 1 και στην συνέχεια </a:t>
            </a:r>
            <a:r>
              <a:rPr lang="el-GR" sz="1550" b="1" dirty="0">
                <a:latin typeface="Arial"/>
                <a:ea typeface="Arial"/>
                <a:cs typeface="Arial"/>
                <a:sym typeface="Arial"/>
              </a:rPr>
              <a:t>όλοι μετράμε από μέσα μας </a:t>
            </a:r>
            <a:r>
              <a:rPr lang="el-GR" sz="1550" dirty="0">
                <a:latin typeface="Arial"/>
                <a:ea typeface="Arial"/>
                <a:cs typeface="Arial"/>
                <a:sym typeface="Arial"/>
              </a:rPr>
              <a:t>μέχρι το 20. Όταν φτάσουμε στο 20 το φωνάζουμε δυνατά.</a:t>
            </a:r>
            <a:endParaRPr sz="1550" dirty="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
            </a:pPr>
            <a:r>
              <a:rPr lang="el-GR" sz="1550" dirty="0">
                <a:latin typeface="Arial"/>
                <a:ea typeface="Arial"/>
                <a:cs typeface="Arial"/>
                <a:sym typeface="Arial"/>
              </a:rPr>
              <a:t>Στη συνέχεια συζητάμε:</a:t>
            </a:r>
            <a:endParaRPr sz="1550" dirty="0">
              <a:latin typeface="Arial"/>
              <a:ea typeface="Arial"/>
              <a:cs typeface="Arial"/>
              <a:sym typeface="Arial"/>
            </a:endParaRPr>
          </a:p>
          <a:p>
            <a:pPr marL="596900" lvl="1" indent="-263525" algn="l" rtl="0">
              <a:lnSpc>
                <a:spcPct val="115000"/>
              </a:lnSpc>
              <a:spcBef>
                <a:spcPts val="0"/>
              </a:spcBef>
              <a:spcAft>
                <a:spcPts val="0"/>
              </a:spcAft>
              <a:buClr>
                <a:schemeClr val="dk1"/>
              </a:buClr>
              <a:buSzPts val="1550"/>
              <a:buChar char="✔"/>
            </a:pPr>
            <a:r>
              <a:rPr lang="el-GR" sz="1550" dirty="0">
                <a:latin typeface="Arial"/>
                <a:ea typeface="Arial"/>
                <a:cs typeface="Arial"/>
                <a:sym typeface="Arial"/>
              </a:rPr>
              <a:t>Ήταν εύκολο ή δύσκολο;</a:t>
            </a:r>
            <a:endParaRPr sz="1550" dirty="0">
              <a:latin typeface="Arial"/>
              <a:ea typeface="Arial"/>
              <a:cs typeface="Arial"/>
              <a:sym typeface="Arial"/>
            </a:endParaRPr>
          </a:p>
          <a:p>
            <a:pPr marL="596900" lvl="1" indent="-263525" algn="l" rtl="0">
              <a:lnSpc>
                <a:spcPct val="115000"/>
              </a:lnSpc>
              <a:spcBef>
                <a:spcPts val="0"/>
              </a:spcBef>
              <a:spcAft>
                <a:spcPts val="0"/>
              </a:spcAft>
              <a:buClr>
                <a:schemeClr val="dk1"/>
              </a:buClr>
              <a:buSzPts val="1550"/>
              <a:buChar char="✔"/>
            </a:pPr>
            <a:r>
              <a:rPr lang="el-GR" sz="1550" dirty="0">
                <a:latin typeface="Arial"/>
                <a:ea typeface="Arial"/>
                <a:cs typeface="Arial"/>
                <a:sym typeface="Arial"/>
              </a:rPr>
              <a:t>Τι μας βοήθησε να συγχρονιστούμε ή τι μας δυσκόλεψε;</a:t>
            </a:r>
            <a:endParaRPr sz="1550" dirty="0">
              <a:latin typeface="Arial"/>
              <a:ea typeface="Arial"/>
              <a:cs typeface="Arial"/>
              <a:sym typeface="Arial"/>
            </a:endParaRPr>
          </a:p>
          <a:p>
            <a:pPr marL="596900" lvl="1" indent="-263525" algn="l" rtl="0">
              <a:lnSpc>
                <a:spcPct val="115000"/>
              </a:lnSpc>
              <a:spcBef>
                <a:spcPts val="600"/>
              </a:spcBef>
              <a:spcAft>
                <a:spcPts val="0"/>
              </a:spcAft>
              <a:buClr>
                <a:schemeClr val="dk1"/>
              </a:buClr>
              <a:buSzPts val="1550"/>
              <a:buChar char="✔"/>
            </a:pPr>
            <a:r>
              <a:rPr lang="el-GR" sz="1550" dirty="0">
                <a:latin typeface="Arial"/>
                <a:ea typeface="Arial"/>
                <a:cs typeface="Arial"/>
                <a:sym typeface="Arial"/>
              </a:rPr>
              <a:t>Τι άλλο περιλαμβάνει η δεξιότητα της ομαδικότητας;</a:t>
            </a:r>
            <a:endParaRPr sz="1550" dirty="0">
              <a:latin typeface="Arial"/>
              <a:ea typeface="Arial"/>
              <a:cs typeface="Arial"/>
              <a:sym typeface="Arial"/>
            </a:endParaRPr>
          </a:p>
          <a:p>
            <a:pPr marL="0" lvl="0" indent="0" algn="l" rtl="0">
              <a:lnSpc>
                <a:spcPct val="115000"/>
              </a:lnSpc>
              <a:spcBef>
                <a:spcPts val="1400"/>
              </a:spcBef>
              <a:spcAft>
                <a:spcPts val="0"/>
              </a:spcAft>
              <a:buClr>
                <a:schemeClr val="dk1"/>
              </a:buClr>
              <a:buSzPts val="2100"/>
              <a:buNone/>
            </a:pPr>
            <a:endParaRPr sz="1550" dirty="0">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14"/>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2700"/>
              <a:buFont typeface="Arial"/>
              <a:buNone/>
            </a:pPr>
            <a:r>
              <a:rPr lang="el-GR" sz="2800" b="1" dirty="0">
                <a:latin typeface="Arial"/>
                <a:ea typeface="Arial"/>
                <a:cs typeface="Arial"/>
                <a:sym typeface="Arial"/>
              </a:rPr>
              <a:t>Ομαδικότητα 1</a:t>
            </a:r>
            <a:endParaRPr sz="2800" b="1" dirty="0">
              <a:latin typeface="Arial"/>
              <a:ea typeface="Arial"/>
              <a:cs typeface="Arial"/>
              <a:sym typeface="Arial"/>
            </a:endParaRPr>
          </a:p>
        </p:txBody>
      </p:sp>
      <p:sp>
        <p:nvSpPr>
          <p:cNvPr id="187" name="Google Shape;187;p14"/>
          <p:cNvSpPr txBox="1">
            <a:spLocks noGrp="1"/>
          </p:cNvSpPr>
          <p:nvPr>
            <p:ph type="body" idx="1"/>
          </p:nvPr>
        </p:nvSpPr>
        <p:spPr>
          <a:xfrm>
            <a:off x="628650" y="1064419"/>
            <a:ext cx="7886700" cy="3263400"/>
          </a:xfrm>
          <a:prstGeom prst="rect">
            <a:avLst/>
          </a:prstGeom>
          <a:noFill/>
          <a:ln>
            <a:noFill/>
          </a:ln>
        </p:spPr>
        <p:txBody>
          <a:bodyPr spcFirstLastPara="1" wrap="square" lIns="68575" tIns="34275" rIns="68575" bIns="34275" anchor="t" anchorCtr="0">
            <a:noAutofit/>
          </a:bodyPr>
          <a:lstStyle/>
          <a:p>
            <a:pPr marL="0" lvl="0" indent="0" algn="l" rtl="0">
              <a:lnSpc>
                <a:spcPct val="115000"/>
              </a:lnSpc>
              <a:spcBef>
                <a:spcPts val="0"/>
              </a:spcBef>
              <a:spcAft>
                <a:spcPts val="0"/>
              </a:spcAft>
              <a:buClr>
                <a:schemeClr val="dk1"/>
              </a:buClr>
              <a:buSzPts val="1500"/>
              <a:buNone/>
            </a:pPr>
            <a:r>
              <a:rPr lang="el-GR" sz="1550" dirty="0">
                <a:latin typeface="Arial"/>
                <a:ea typeface="Arial"/>
                <a:cs typeface="Arial"/>
                <a:sym typeface="Arial"/>
              </a:rPr>
              <a:t>Η ομαδικότητα σημαίνει το να εργάζεται κανείς από κοινού με άλλον ή με άλλους για την επίτευξη κοινού στόχου.</a:t>
            </a:r>
            <a:endParaRPr sz="1550" dirty="0">
              <a:latin typeface="Arial"/>
              <a:ea typeface="Arial"/>
              <a:cs typeface="Arial"/>
              <a:sym typeface="Arial"/>
            </a:endParaRPr>
          </a:p>
          <a:p>
            <a:pPr marL="0" lvl="0" indent="0" algn="l" rtl="0">
              <a:lnSpc>
                <a:spcPct val="115000"/>
              </a:lnSpc>
              <a:spcBef>
                <a:spcPts val="800"/>
              </a:spcBef>
              <a:spcAft>
                <a:spcPts val="0"/>
              </a:spcAft>
              <a:buClr>
                <a:schemeClr val="dk1"/>
              </a:buClr>
              <a:buSzPts val="1500"/>
              <a:buNone/>
            </a:pPr>
            <a:endParaRPr sz="1550" dirty="0">
              <a:latin typeface="Arial"/>
              <a:ea typeface="Arial"/>
              <a:cs typeface="Arial"/>
              <a:sym typeface="Arial"/>
            </a:endParaRPr>
          </a:p>
          <a:p>
            <a:pPr marL="0" lvl="0" indent="0" algn="l" rtl="0">
              <a:lnSpc>
                <a:spcPct val="115000"/>
              </a:lnSpc>
              <a:spcBef>
                <a:spcPts val="800"/>
              </a:spcBef>
              <a:spcAft>
                <a:spcPts val="0"/>
              </a:spcAft>
              <a:buClr>
                <a:schemeClr val="dk1"/>
              </a:buClr>
              <a:buSzPts val="1500"/>
              <a:buNone/>
            </a:pPr>
            <a:r>
              <a:rPr lang="el-GR" sz="1550" dirty="0">
                <a:latin typeface="Arial"/>
                <a:ea typeface="Arial"/>
                <a:cs typeface="Arial"/>
                <a:sym typeface="Arial"/>
              </a:rPr>
              <a:t>Τι περιλαμβάνει η δεξιότητα της ομαδικότητας:</a:t>
            </a:r>
            <a:endParaRPr sz="1550" dirty="0">
              <a:latin typeface="Arial"/>
              <a:ea typeface="Arial"/>
              <a:cs typeface="Arial"/>
              <a:sym typeface="Arial"/>
            </a:endParaRPr>
          </a:p>
          <a:p>
            <a:pPr marL="520700" lvl="1" indent="-187325" algn="l" rtl="0">
              <a:lnSpc>
                <a:spcPct val="115000"/>
              </a:lnSpc>
              <a:spcBef>
                <a:spcPts val="400"/>
              </a:spcBef>
              <a:spcAft>
                <a:spcPts val="0"/>
              </a:spcAft>
              <a:buClr>
                <a:schemeClr val="dk1"/>
              </a:buClr>
              <a:buSzPts val="1550"/>
              <a:buChar char="o"/>
            </a:pPr>
            <a:r>
              <a:rPr lang="el-GR" sz="1550" dirty="0">
                <a:latin typeface="Arial"/>
                <a:ea typeface="Arial"/>
                <a:cs typeface="Arial"/>
                <a:sym typeface="Arial"/>
              </a:rPr>
              <a:t>Κοινό σκοπό για εξασφάλιση συνοχής και συνέργειας</a:t>
            </a:r>
            <a:endParaRPr sz="1550" dirty="0">
              <a:latin typeface="Arial"/>
              <a:ea typeface="Arial"/>
              <a:cs typeface="Arial"/>
              <a:sym typeface="Arial"/>
            </a:endParaRPr>
          </a:p>
          <a:p>
            <a:pPr marL="520700" lvl="1" indent="-187325" algn="l" rtl="0">
              <a:lnSpc>
                <a:spcPct val="115000"/>
              </a:lnSpc>
              <a:spcBef>
                <a:spcPts val="400"/>
              </a:spcBef>
              <a:spcAft>
                <a:spcPts val="0"/>
              </a:spcAft>
              <a:buClr>
                <a:schemeClr val="dk1"/>
              </a:buClr>
              <a:buSzPts val="1550"/>
              <a:buChar char="o"/>
            </a:pPr>
            <a:r>
              <a:rPr lang="el-GR" sz="1550" dirty="0">
                <a:latin typeface="Arial"/>
                <a:ea typeface="Arial"/>
                <a:cs typeface="Arial"/>
                <a:sym typeface="Arial"/>
              </a:rPr>
              <a:t>Αποτελεσματική επικοινωνία</a:t>
            </a:r>
            <a:endParaRPr sz="1550" dirty="0">
              <a:latin typeface="Arial"/>
              <a:ea typeface="Arial"/>
              <a:cs typeface="Arial"/>
              <a:sym typeface="Arial"/>
            </a:endParaRPr>
          </a:p>
          <a:p>
            <a:pPr marL="520700" lvl="1" indent="-187325" algn="l" rtl="0">
              <a:lnSpc>
                <a:spcPct val="115000"/>
              </a:lnSpc>
              <a:spcBef>
                <a:spcPts val="400"/>
              </a:spcBef>
              <a:spcAft>
                <a:spcPts val="0"/>
              </a:spcAft>
              <a:buClr>
                <a:schemeClr val="dk1"/>
              </a:buClr>
              <a:buSzPts val="1550"/>
              <a:buChar char="o"/>
            </a:pPr>
            <a:r>
              <a:rPr lang="el-GR" sz="1550" dirty="0">
                <a:latin typeface="Arial"/>
                <a:ea typeface="Arial"/>
                <a:cs typeface="Arial"/>
                <a:sym typeface="Arial"/>
              </a:rPr>
              <a:t>Εμπιστοσύνη και σεβασμό</a:t>
            </a:r>
            <a:endParaRPr sz="1550" dirty="0">
              <a:latin typeface="Arial"/>
              <a:ea typeface="Arial"/>
              <a:cs typeface="Arial"/>
              <a:sym typeface="Arial"/>
            </a:endParaRPr>
          </a:p>
          <a:p>
            <a:pPr marL="520700" lvl="1" indent="-187325" algn="l" rtl="0">
              <a:lnSpc>
                <a:spcPct val="115000"/>
              </a:lnSpc>
              <a:spcBef>
                <a:spcPts val="400"/>
              </a:spcBef>
              <a:spcAft>
                <a:spcPts val="0"/>
              </a:spcAft>
              <a:buClr>
                <a:schemeClr val="dk1"/>
              </a:buClr>
              <a:buSzPts val="1550"/>
              <a:buChar char="o"/>
            </a:pPr>
            <a:r>
              <a:rPr lang="el-GR" sz="1550" dirty="0">
                <a:latin typeface="Arial"/>
                <a:ea typeface="Arial"/>
                <a:cs typeface="Arial"/>
                <a:sym typeface="Arial"/>
              </a:rPr>
              <a:t>Διαφορετικότητα και συμπερίληψη </a:t>
            </a:r>
            <a:endParaRPr sz="1550" dirty="0">
              <a:latin typeface="Arial"/>
              <a:ea typeface="Arial"/>
              <a:cs typeface="Arial"/>
              <a:sym typeface="Arial"/>
            </a:endParaRPr>
          </a:p>
          <a:p>
            <a:pPr marL="520700" lvl="1" indent="-187325" algn="l" rtl="0">
              <a:lnSpc>
                <a:spcPct val="115000"/>
              </a:lnSpc>
              <a:spcBef>
                <a:spcPts val="400"/>
              </a:spcBef>
              <a:spcAft>
                <a:spcPts val="0"/>
              </a:spcAft>
              <a:buClr>
                <a:schemeClr val="dk1"/>
              </a:buClr>
              <a:buSzPts val="1550"/>
              <a:buChar char="o"/>
            </a:pPr>
            <a:r>
              <a:rPr lang="el-GR" sz="1550" dirty="0">
                <a:latin typeface="Arial"/>
                <a:ea typeface="Arial"/>
                <a:cs typeface="Arial"/>
                <a:sym typeface="Arial"/>
              </a:rPr>
              <a:t>Ξεκάθαρους ρόλους και αρμοδιότητες </a:t>
            </a:r>
            <a:endParaRPr sz="1550" dirty="0">
              <a:latin typeface="Arial"/>
              <a:ea typeface="Arial"/>
              <a:cs typeface="Arial"/>
              <a:sym typeface="Arial"/>
            </a:endParaRPr>
          </a:p>
          <a:p>
            <a:pPr marL="520700" lvl="1" indent="-187325" algn="l" rtl="0">
              <a:lnSpc>
                <a:spcPct val="115000"/>
              </a:lnSpc>
              <a:spcBef>
                <a:spcPts val="400"/>
              </a:spcBef>
              <a:spcAft>
                <a:spcPts val="0"/>
              </a:spcAft>
              <a:buClr>
                <a:schemeClr val="dk1"/>
              </a:buClr>
              <a:buSzPts val="1550"/>
              <a:buChar char="o"/>
            </a:pPr>
            <a:r>
              <a:rPr lang="el-GR" sz="1550" dirty="0">
                <a:latin typeface="Arial"/>
                <a:ea typeface="Arial"/>
                <a:cs typeface="Arial"/>
                <a:sym typeface="Arial"/>
              </a:rPr>
              <a:t>Ευελιξία και προσαρμοστικότητα </a:t>
            </a:r>
            <a:endParaRPr sz="1550" dirty="0">
              <a:latin typeface="Arial"/>
              <a:ea typeface="Arial"/>
              <a:cs typeface="Arial"/>
              <a:sym typeface="Arial"/>
            </a:endParaRPr>
          </a:p>
          <a:p>
            <a:pPr marL="520700" lvl="1" indent="-187325" algn="l" rtl="0">
              <a:lnSpc>
                <a:spcPct val="115000"/>
              </a:lnSpc>
              <a:spcBef>
                <a:spcPts val="400"/>
              </a:spcBef>
              <a:spcAft>
                <a:spcPts val="0"/>
              </a:spcAft>
              <a:buClr>
                <a:schemeClr val="dk1"/>
              </a:buClr>
              <a:buSzPts val="1550"/>
              <a:buChar char="o"/>
            </a:pPr>
            <a:r>
              <a:rPr lang="el-GR" sz="1550" dirty="0">
                <a:latin typeface="Arial"/>
                <a:ea typeface="Arial"/>
                <a:cs typeface="Arial"/>
                <a:sym typeface="Arial"/>
              </a:rPr>
              <a:t>Επίλυση συγκρούσεων </a:t>
            </a:r>
            <a:endParaRPr sz="1550" dirty="0">
              <a:latin typeface="Arial"/>
              <a:ea typeface="Arial"/>
              <a:cs typeface="Arial"/>
              <a:sym typeface="Arial"/>
            </a:endParaRPr>
          </a:p>
          <a:p>
            <a:pPr marL="520700" lvl="1" indent="-187325" algn="l" rtl="0">
              <a:lnSpc>
                <a:spcPct val="115000"/>
              </a:lnSpc>
              <a:spcBef>
                <a:spcPts val="400"/>
              </a:spcBef>
              <a:spcAft>
                <a:spcPts val="0"/>
              </a:spcAft>
              <a:buClr>
                <a:schemeClr val="dk1"/>
              </a:buClr>
              <a:buSzPts val="1550"/>
              <a:buChar char="o"/>
            </a:pPr>
            <a:r>
              <a:rPr lang="el-GR" sz="1550" dirty="0">
                <a:latin typeface="Arial"/>
                <a:ea typeface="Arial"/>
                <a:cs typeface="Arial"/>
                <a:sym typeface="Arial"/>
              </a:rPr>
              <a:t>Κοινή λήψη αποφάσεων </a:t>
            </a:r>
            <a:endParaRPr sz="1550" dirty="0">
              <a:latin typeface="Arial"/>
              <a:ea typeface="Arial"/>
              <a:cs typeface="Arial"/>
              <a:sym typeface="Arial"/>
            </a:endParaRPr>
          </a:p>
          <a:p>
            <a:pPr marL="0" lvl="0" indent="0" algn="l" rtl="0">
              <a:lnSpc>
                <a:spcPct val="115000"/>
              </a:lnSpc>
              <a:spcBef>
                <a:spcPts val="800"/>
              </a:spcBef>
              <a:spcAft>
                <a:spcPts val="0"/>
              </a:spcAft>
              <a:buClr>
                <a:schemeClr val="dk1"/>
              </a:buClr>
              <a:buSzPts val="1500"/>
              <a:buNone/>
            </a:pPr>
            <a:endParaRPr sz="1550" dirty="0">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15"/>
          <p:cNvSpPr txBox="1">
            <a:spLocks noGrp="1"/>
          </p:cNvSpPr>
          <p:nvPr>
            <p:ph type="title"/>
          </p:nvPr>
        </p:nvSpPr>
        <p:spPr>
          <a:xfrm>
            <a:off x="0" y="2074664"/>
            <a:ext cx="9144000" cy="994200"/>
          </a:xfrm>
          <a:prstGeom prst="rect">
            <a:avLst/>
          </a:prstGeom>
          <a:noFill/>
          <a:ln>
            <a:noFill/>
          </a:ln>
        </p:spPr>
        <p:txBody>
          <a:bodyPr spcFirstLastPara="1" wrap="square" lIns="68575" tIns="34275" rIns="68575" bIns="34275" anchor="ctr" anchorCtr="0">
            <a:normAutofit/>
          </a:bodyPr>
          <a:lstStyle/>
          <a:p>
            <a:pPr marL="0" lvl="0" indent="0" algn="ctr" rtl="0">
              <a:lnSpc>
                <a:spcPct val="90000"/>
              </a:lnSpc>
              <a:spcBef>
                <a:spcPts val="0"/>
              </a:spcBef>
              <a:spcAft>
                <a:spcPts val="0"/>
              </a:spcAft>
              <a:buClr>
                <a:schemeClr val="dk1"/>
              </a:buClr>
              <a:buSzPts val="3300"/>
              <a:buFont typeface="Arial"/>
              <a:buNone/>
            </a:pPr>
            <a:r>
              <a:rPr lang="el-GR" b="1" dirty="0">
                <a:latin typeface="Arial"/>
                <a:ea typeface="Arial"/>
                <a:cs typeface="Arial"/>
                <a:sym typeface="Arial"/>
              </a:rPr>
              <a:t>Δημιουργικότητα</a:t>
            </a:r>
            <a:endParaRPr b="1" dirty="0">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16">
            <a:extLst>
              <a:ext uri="{C183D7F6-B498-43B3-948B-1728B52AA6E4}">
                <adec:decorative xmlns:adec="http://schemas.microsoft.com/office/drawing/2017/decorative" val="1"/>
              </a:ext>
            </a:extLst>
          </p:cNvPr>
          <p:cNvSpPr txBox="1">
            <a:spLocks/>
          </p:cNvSpPr>
          <p:nvPr/>
        </p:nvSpPr>
        <p:spPr>
          <a:xfrm>
            <a:off x="628650" y="273844"/>
            <a:ext cx="8302286" cy="994200"/>
          </a:xfrm>
          <a:prstGeom prst="rect">
            <a:avLst/>
          </a:prstGeom>
          <a:noFill/>
          <a:ln>
            <a:noFill/>
            <a:prstDash/>
          </a:ln>
          <a:effectLst/>
        </p:spPr>
        <p:txBody>
          <a:bodyPr rot="0" spcFirstLastPara="1" vertOverflow="overflow" horzOverflow="overflow" vert="horz" wrap="square" lIns="68575" tIns="34275" rIns="68575" bIns="34275"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90000"/>
              </a:lnSpc>
              <a:spcBef>
                <a:spcPts val="0"/>
              </a:spcBef>
              <a:spcAft>
                <a:spcPts val="0"/>
              </a:spcAft>
              <a:buClr>
                <a:schemeClr val="dk1"/>
              </a:buClr>
              <a:buSzPts val="2700"/>
              <a:buFont typeface="Arial"/>
              <a:buNone/>
              <a:tabLst/>
              <a:defRPr/>
            </a:pPr>
            <a:r>
              <a:rPr kumimoji="0" lang="el-GR" sz="2700" b="0" i="0" u="none" strike="noStrike" kern="0" cap="none" spc="0" normalizeH="0" baseline="0" noProof="0" dirty="0">
                <a:ln>
                  <a:noFill/>
                </a:ln>
                <a:solidFill>
                  <a:schemeClr val="dk1"/>
                </a:solidFill>
                <a:effectLst/>
                <a:uLnTx/>
                <a:uFillTx/>
                <a:latin typeface="Arial"/>
                <a:ea typeface="Arial"/>
                <a:cs typeface="Arial"/>
                <a:sym typeface="Arial"/>
              </a:rPr>
              <a:t>                                                                                                                                                                                                                                                                                                                                                                                                                                   </a:t>
            </a:r>
          </a:p>
        </p:txBody>
      </p:sp>
      <p:sp>
        <p:nvSpPr>
          <p:cNvPr id="199" name="Google Shape;199;p16"/>
          <p:cNvSpPr txBox="1">
            <a:spLocks noGrp="1"/>
          </p:cNvSpPr>
          <p:nvPr>
            <p:ph type="body" idx="1"/>
          </p:nvPr>
        </p:nvSpPr>
        <p:spPr>
          <a:xfrm>
            <a:off x="628650" y="1129522"/>
            <a:ext cx="7886700" cy="3930750"/>
          </a:xfrm>
          <a:prstGeom prst="rect">
            <a:avLst/>
          </a:prstGeom>
          <a:noFill/>
          <a:ln>
            <a:noFill/>
          </a:ln>
        </p:spPr>
        <p:txBody>
          <a:bodyPr spcFirstLastPara="1" wrap="square" lIns="68575" tIns="34275" rIns="68575" bIns="34275" anchor="t" anchorCtr="0">
            <a:noAutofit/>
          </a:bodyPr>
          <a:lstStyle/>
          <a:p>
            <a:pPr marL="177800" lvl="0" indent="-174625" algn="l" rtl="0">
              <a:lnSpc>
                <a:spcPct val="115000"/>
              </a:lnSpc>
              <a:spcBef>
                <a:spcPts val="0"/>
              </a:spcBef>
              <a:spcAft>
                <a:spcPts val="0"/>
              </a:spcAft>
              <a:buClr>
                <a:schemeClr val="dk1"/>
              </a:buClr>
              <a:buSzPts val="1550"/>
              <a:buChar char="•"/>
            </a:pPr>
            <a:r>
              <a:rPr lang="el-GR" sz="1550" b="1" dirty="0">
                <a:latin typeface="Arial"/>
                <a:ea typeface="Arial"/>
                <a:cs typeface="Arial"/>
                <a:sym typeface="Arial"/>
              </a:rPr>
              <a:t>Συνδυάστε </a:t>
            </a:r>
            <a:r>
              <a:rPr lang="el-GR" sz="1550" dirty="0">
                <a:latin typeface="Arial"/>
                <a:ea typeface="Arial"/>
                <a:cs typeface="Arial"/>
                <a:sym typeface="Arial"/>
              </a:rPr>
              <a:t>με την ομάδα σας </a:t>
            </a:r>
            <a:r>
              <a:rPr lang="el-GR" sz="1550" b="1" dirty="0">
                <a:latin typeface="Arial"/>
                <a:ea typeface="Arial"/>
                <a:cs typeface="Arial"/>
                <a:sym typeface="Arial"/>
              </a:rPr>
              <a:t>2 ή περισσότερα αντικείμενα και φτιάξτε όσα περισσότερα ασυνήθιστα προϊόντα/ υπηρεσίες μπορείτε με νόημα.</a:t>
            </a:r>
            <a:endParaRPr sz="1550" dirty="0"/>
          </a:p>
          <a:p>
            <a:pPr marL="177800" lvl="0" indent="-174625" algn="l" rtl="0">
              <a:lnSpc>
                <a:spcPct val="115000"/>
              </a:lnSpc>
              <a:spcBef>
                <a:spcPts val="800"/>
              </a:spcBef>
              <a:spcAft>
                <a:spcPts val="0"/>
              </a:spcAft>
              <a:buClr>
                <a:schemeClr val="dk1"/>
              </a:buClr>
              <a:buSzPts val="1550"/>
              <a:buChar char="•"/>
            </a:pPr>
            <a:r>
              <a:rPr lang="el-GR" sz="1550" dirty="0">
                <a:latin typeface="Arial"/>
                <a:ea typeface="Arial"/>
                <a:cs typeface="Arial"/>
                <a:sym typeface="Arial"/>
              </a:rPr>
              <a:t>Λίστα αντικειμένων: Σύννεφο, ποδήλατο, βιβλίο, μπανάνα, καρέκλα, κιθάρα, δέντρο, γυαλιά, πίτσα, κάμερα, παπούτσι, μαξιλάρι, κλειδί, λουλούδι, </a:t>
            </a:r>
            <a:r>
              <a:rPr lang="el-GR" sz="1550" dirty="0" err="1">
                <a:latin typeface="Arial"/>
                <a:ea typeface="Arial"/>
                <a:cs typeface="Arial"/>
                <a:sym typeface="Arial"/>
              </a:rPr>
              <a:t>λάπτοπ</a:t>
            </a:r>
            <a:r>
              <a:rPr lang="el-GR" sz="1550" dirty="0">
                <a:latin typeface="Arial"/>
                <a:ea typeface="Arial"/>
                <a:cs typeface="Arial"/>
                <a:sym typeface="Arial"/>
              </a:rPr>
              <a:t>, καφές, μπάλα, φτερό, ομπρέλα.</a:t>
            </a:r>
            <a:endParaRPr sz="1550" dirty="0"/>
          </a:p>
          <a:p>
            <a:pPr marL="177800" lvl="0" indent="-174625" algn="l" rtl="0">
              <a:lnSpc>
                <a:spcPct val="115000"/>
              </a:lnSpc>
              <a:spcBef>
                <a:spcPts val="800"/>
              </a:spcBef>
              <a:spcAft>
                <a:spcPts val="0"/>
              </a:spcAft>
              <a:buClr>
                <a:schemeClr val="dk1"/>
              </a:buClr>
              <a:buSzPts val="1550"/>
              <a:buChar char="•"/>
            </a:pPr>
            <a:r>
              <a:rPr lang="el-GR" sz="1550" dirty="0">
                <a:latin typeface="Arial"/>
                <a:ea typeface="Arial"/>
                <a:cs typeface="Arial"/>
                <a:sym typeface="Arial"/>
              </a:rPr>
              <a:t>Μόλις ολοκληρώσουν κάθε ομάδα μας παρουσιάζει τις ιδέες της και τη σκέψη πίσω από αυτές.</a:t>
            </a:r>
            <a:endParaRPr sz="1550" dirty="0"/>
          </a:p>
          <a:p>
            <a:pPr marL="177800" lvl="0" indent="-174625" algn="l" rtl="0">
              <a:lnSpc>
                <a:spcPct val="115000"/>
              </a:lnSpc>
              <a:spcBef>
                <a:spcPts val="800"/>
              </a:spcBef>
              <a:spcAft>
                <a:spcPts val="0"/>
              </a:spcAft>
              <a:buClr>
                <a:schemeClr val="dk1"/>
              </a:buClr>
              <a:buSzPts val="1550"/>
              <a:buChar char="•"/>
            </a:pPr>
            <a:r>
              <a:rPr lang="el-GR" sz="1550" dirty="0">
                <a:latin typeface="Arial"/>
                <a:ea typeface="Arial"/>
                <a:cs typeface="Arial"/>
                <a:sym typeface="Arial"/>
              </a:rPr>
              <a:t>Στην ολομέλεια συζητάμε σχετικά </a:t>
            </a:r>
            <a:endParaRPr sz="1550" dirty="0"/>
          </a:p>
          <a:p>
            <a:pPr marL="520700" lvl="1" indent="-200025" algn="l" rtl="0">
              <a:lnSpc>
                <a:spcPct val="115000"/>
              </a:lnSpc>
              <a:spcBef>
                <a:spcPts val="400"/>
              </a:spcBef>
              <a:spcAft>
                <a:spcPts val="0"/>
              </a:spcAft>
              <a:buClr>
                <a:schemeClr val="dk1"/>
              </a:buClr>
              <a:buSzPts val="1550"/>
              <a:buFont typeface="Noto Sans Symbols"/>
              <a:buChar char="✔"/>
            </a:pPr>
            <a:r>
              <a:rPr lang="el-GR" sz="1550" dirty="0">
                <a:latin typeface="Arial"/>
                <a:ea typeface="Arial"/>
                <a:cs typeface="Arial"/>
                <a:sym typeface="Arial"/>
              </a:rPr>
              <a:t>Πως σας φάνηκε η άσκηση;</a:t>
            </a:r>
            <a:endParaRPr sz="1550" dirty="0"/>
          </a:p>
          <a:p>
            <a:pPr marL="520700" lvl="1" indent="-200025" algn="l" rtl="0">
              <a:lnSpc>
                <a:spcPct val="115000"/>
              </a:lnSpc>
              <a:spcBef>
                <a:spcPts val="400"/>
              </a:spcBef>
              <a:spcAft>
                <a:spcPts val="0"/>
              </a:spcAft>
              <a:buClr>
                <a:schemeClr val="dk1"/>
              </a:buClr>
              <a:buSzPts val="1550"/>
              <a:buFont typeface="Noto Sans Symbols"/>
              <a:buChar char="✔"/>
            </a:pPr>
            <a:r>
              <a:rPr lang="el-GR" sz="1550" dirty="0">
                <a:latin typeface="Arial"/>
                <a:ea typeface="Arial"/>
                <a:cs typeface="Arial"/>
                <a:sym typeface="Arial"/>
              </a:rPr>
              <a:t>Σας φάνηκε εύκολο ή δύσκολο και γιατί;</a:t>
            </a:r>
            <a:endParaRPr sz="1550" dirty="0"/>
          </a:p>
          <a:p>
            <a:pPr marL="520700" lvl="1" indent="-200025" algn="l" rtl="0">
              <a:lnSpc>
                <a:spcPct val="115000"/>
              </a:lnSpc>
              <a:spcBef>
                <a:spcPts val="400"/>
              </a:spcBef>
              <a:spcAft>
                <a:spcPts val="0"/>
              </a:spcAft>
              <a:buClr>
                <a:schemeClr val="dk1"/>
              </a:buClr>
              <a:buSzPts val="1550"/>
              <a:buFont typeface="Noto Sans Symbols"/>
              <a:buChar char="✔"/>
            </a:pPr>
            <a:r>
              <a:rPr lang="el-GR" sz="1550" dirty="0">
                <a:latin typeface="Arial"/>
                <a:ea typeface="Arial"/>
                <a:cs typeface="Arial"/>
                <a:sym typeface="Arial"/>
              </a:rPr>
              <a:t>Τι περιλαμβάνει αυτή η δεξιότητα;</a:t>
            </a:r>
            <a:endParaRPr sz="1550" dirty="0"/>
          </a:p>
          <a:p>
            <a:pPr marL="520700" lvl="1" indent="-200025" algn="l" rtl="0">
              <a:lnSpc>
                <a:spcPct val="115000"/>
              </a:lnSpc>
              <a:spcBef>
                <a:spcPts val="400"/>
              </a:spcBef>
              <a:spcAft>
                <a:spcPts val="0"/>
              </a:spcAft>
              <a:buClr>
                <a:schemeClr val="dk1"/>
              </a:buClr>
              <a:buSzPts val="1550"/>
              <a:buFont typeface="Noto Sans Symbols"/>
              <a:buChar char="✔"/>
            </a:pPr>
            <a:r>
              <a:rPr lang="el-GR" sz="1550" dirty="0">
                <a:latin typeface="Arial"/>
                <a:ea typeface="Arial"/>
                <a:cs typeface="Arial"/>
                <a:sym typeface="Arial"/>
              </a:rPr>
              <a:t>Γιατί μπλοκάρουμε τη δημιουργικότητα μας καθώς μεγαλώνουμε;</a:t>
            </a:r>
            <a:endParaRPr sz="1550" dirty="0">
              <a:latin typeface="Arial"/>
              <a:ea typeface="Arial"/>
              <a:cs typeface="Arial"/>
              <a:sym typeface="Arial"/>
            </a:endParaRPr>
          </a:p>
          <a:p>
            <a:pPr marL="0" lvl="0" indent="0" algn="l" rtl="0">
              <a:lnSpc>
                <a:spcPct val="115000"/>
              </a:lnSpc>
              <a:spcBef>
                <a:spcPts val="800"/>
              </a:spcBef>
              <a:spcAft>
                <a:spcPts val="0"/>
              </a:spcAft>
              <a:buClr>
                <a:schemeClr val="dk1"/>
              </a:buClr>
              <a:buSzPts val="1500"/>
              <a:buNone/>
            </a:pPr>
            <a:endParaRPr sz="1550" dirty="0">
              <a:latin typeface="Arial"/>
              <a:ea typeface="Arial"/>
              <a:cs typeface="Arial"/>
              <a:sym typeface="Arial"/>
            </a:endParaRPr>
          </a:p>
        </p:txBody>
      </p:sp>
      <p:sp>
        <p:nvSpPr>
          <p:cNvPr id="200" name="Google Shape;200;p16"/>
          <p:cNvSpPr txBox="1">
            <a:spLocks noGrp="1"/>
          </p:cNvSpPr>
          <p:nvPr>
            <p:ph type="title" idx="4294967295"/>
          </p:nvPr>
        </p:nvSpPr>
        <p:spPr>
          <a:xfrm>
            <a:off x="819150" y="235744"/>
            <a:ext cx="7886700" cy="994200"/>
          </a:xfrm>
          <a:prstGeom prst="rect">
            <a:avLst/>
          </a:prstGeom>
          <a:noFill/>
          <a:ln>
            <a:noFill/>
            <a:prstDash/>
          </a:ln>
          <a:effectLst/>
        </p:spPr>
        <p:txBody>
          <a:bodyPr rot="0" spcFirstLastPara="1" vertOverflow="overflow" horzOverflow="overflow" vert="horz" wrap="square" lIns="68575" tIns="34275" rIns="68575" bIns="34275"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90000"/>
              </a:lnSpc>
              <a:spcBef>
                <a:spcPts val="0"/>
              </a:spcBef>
              <a:spcAft>
                <a:spcPts val="0"/>
              </a:spcAft>
              <a:buClr>
                <a:schemeClr val="dk1"/>
              </a:buClr>
              <a:buSzPts val="2700"/>
              <a:buFont typeface="Arial"/>
              <a:buNone/>
              <a:tabLst/>
              <a:defRPr/>
            </a:pPr>
            <a:r>
              <a:rPr kumimoji="0" lang="el-GR" sz="2700" b="1" i="0" u="none" strike="noStrike" kern="0" cap="none" spc="0" normalizeH="0" baseline="0" noProof="0" dirty="0">
                <a:ln>
                  <a:noFill/>
                </a:ln>
                <a:solidFill>
                  <a:schemeClr val="dk1"/>
                </a:solidFill>
                <a:effectLst/>
                <a:uLnTx/>
                <a:uFillTx/>
                <a:latin typeface="Arial"/>
                <a:ea typeface="Arial"/>
                <a:cs typeface="Arial"/>
                <a:sym typeface="Arial"/>
              </a:rPr>
              <a:t>Δημιουργικότητα - Άσκηση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17"/>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2700"/>
              <a:buFont typeface="Arial"/>
              <a:buNone/>
            </a:pPr>
            <a:r>
              <a:rPr lang="el-GR" sz="2800" b="1" dirty="0">
                <a:latin typeface="Arial"/>
                <a:ea typeface="Arial"/>
                <a:cs typeface="Arial"/>
                <a:sym typeface="Arial"/>
              </a:rPr>
              <a:t>Δημιουργικότητα 1 </a:t>
            </a:r>
            <a:endParaRPr sz="2800" b="1" dirty="0">
              <a:latin typeface="Arial"/>
              <a:ea typeface="Arial"/>
              <a:cs typeface="Arial"/>
              <a:sym typeface="Arial"/>
            </a:endParaRPr>
          </a:p>
        </p:txBody>
      </p:sp>
      <p:sp>
        <p:nvSpPr>
          <p:cNvPr id="207" name="Google Shape;207;p17"/>
          <p:cNvSpPr txBox="1">
            <a:spLocks noGrp="1"/>
          </p:cNvSpPr>
          <p:nvPr>
            <p:ph type="body" idx="1"/>
          </p:nvPr>
        </p:nvSpPr>
        <p:spPr>
          <a:xfrm>
            <a:off x="628650" y="1216819"/>
            <a:ext cx="7886700" cy="3263400"/>
          </a:xfrm>
          <a:prstGeom prst="rect">
            <a:avLst/>
          </a:prstGeom>
          <a:noFill/>
          <a:ln>
            <a:noFill/>
          </a:ln>
        </p:spPr>
        <p:txBody>
          <a:bodyPr spcFirstLastPara="1" wrap="square" lIns="68575" tIns="34275" rIns="68575" bIns="34275" anchor="t" anchorCtr="0">
            <a:normAutofit/>
          </a:bodyPr>
          <a:lstStyle/>
          <a:p>
            <a:pPr marL="0" lvl="0" indent="0" algn="l" rtl="0">
              <a:lnSpc>
                <a:spcPct val="115000"/>
              </a:lnSpc>
              <a:spcBef>
                <a:spcPts val="0"/>
              </a:spcBef>
              <a:spcAft>
                <a:spcPts val="0"/>
              </a:spcAft>
              <a:buClr>
                <a:schemeClr val="dk1"/>
              </a:buClr>
              <a:buSzPts val="1500"/>
              <a:buNone/>
            </a:pPr>
            <a:r>
              <a:rPr lang="el-GR" sz="1550" dirty="0">
                <a:latin typeface="Arial"/>
                <a:ea typeface="Arial"/>
                <a:cs typeface="Arial"/>
                <a:sym typeface="Arial"/>
              </a:rPr>
              <a:t>Η δεξιότητα της δημιουργικότητας περιλαμβάνει έναν συνδυασμό </a:t>
            </a:r>
            <a:r>
              <a:rPr lang="el-GR" sz="1550" b="1" dirty="0">
                <a:latin typeface="Arial"/>
                <a:ea typeface="Arial"/>
                <a:cs typeface="Arial"/>
                <a:sym typeface="Arial"/>
              </a:rPr>
              <a:t>γνωστικών, </a:t>
            </a:r>
            <a:r>
              <a:rPr lang="el-GR" sz="1550" b="1" dirty="0" err="1">
                <a:latin typeface="Arial"/>
                <a:ea typeface="Arial"/>
                <a:cs typeface="Arial"/>
                <a:sym typeface="Arial"/>
              </a:rPr>
              <a:t>συμπεριφορικών</a:t>
            </a:r>
            <a:r>
              <a:rPr lang="el-GR" sz="1550" b="1" dirty="0">
                <a:latin typeface="Arial"/>
                <a:ea typeface="Arial"/>
                <a:cs typeface="Arial"/>
                <a:sym typeface="Arial"/>
              </a:rPr>
              <a:t> και συναισθηματικών ικανοτήτων, </a:t>
            </a:r>
            <a:r>
              <a:rPr lang="el-GR" sz="1550" dirty="0">
                <a:latin typeface="Arial"/>
                <a:ea typeface="Arial"/>
                <a:cs typeface="Arial"/>
                <a:sym typeface="Arial"/>
              </a:rPr>
              <a:t>που επιτρέπουν στα άτομα να δημιουργήσουν νέες και πολύτιμες ιδέες, λύσεις ή καλλιτεχνικές εκφράσεις. </a:t>
            </a:r>
            <a:endParaRPr sz="1550" dirty="0">
              <a:latin typeface="Arial"/>
              <a:ea typeface="Arial"/>
              <a:cs typeface="Arial"/>
              <a:sym typeface="Arial"/>
            </a:endParaRPr>
          </a:p>
          <a:p>
            <a:pPr marL="0" lvl="0" indent="0" algn="l" rtl="0">
              <a:lnSpc>
                <a:spcPct val="115000"/>
              </a:lnSpc>
              <a:spcBef>
                <a:spcPts val="800"/>
              </a:spcBef>
              <a:spcAft>
                <a:spcPts val="0"/>
              </a:spcAft>
              <a:buClr>
                <a:schemeClr val="dk1"/>
              </a:buClr>
              <a:buSzPts val="1500"/>
              <a:buNone/>
            </a:pPr>
            <a:r>
              <a:rPr lang="el-GR" sz="1550" dirty="0">
                <a:latin typeface="Arial"/>
                <a:ea typeface="Arial"/>
                <a:cs typeface="Arial"/>
                <a:sym typeface="Arial"/>
              </a:rPr>
              <a:t>Η δημιουργικότητα περιλαμβάνει τη(ν):</a:t>
            </a:r>
            <a:endParaRPr sz="1550" dirty="0">
              <a:latin typeface="Arial"/>
              <a:ea typeface="Arial"/>
              <a:cs typeface="Arial"/>
              <a:sym typeface="Arial"/>
            </a:endParaRPr>
          </a:p>
          <a:p>
            <a:pPr marL="520700" lvl="1" indent="-174625" algn="l" rtl="0">
              <a:lnSpc>
                <a:spcPct val="115000"/>
              </a:lnSpc>
              <a:spcBef>
                <a:spcPts val="400"/>
              </a:spcBef>
              <a:spcAft>
                <a:spcPts val="0"/>
              </a:spcAft>
              <a:buClr>
                <a:schemeClr val="dk1"/>
              </a:buClr>
              <a:buSzPts val="1550"/>
              <a:buChar char="o"/>
            </a:pPr>
            <a:r>
              <a:rPr lang="el-GR" sz="1550" dirty="0">
                <a:latin typeface="Arial"/>
                <a:ea typeface="Arial"/>
                <a:cs typeface="Arial"/>
                <a:sym typeface="Arial"/>
              </a:rPr>
              <a:t>Ικανότητα παραγωγής ιδεών </a:t>
            </a:r>
            <a:endParaRPr sz="1550" dirty="0">
              <a:latin typeface="Arial"/>
              <a:ea typeface="Arial"/>
              <a:cs typeface="Arial"/>
              <a:sym typeface="Arial"/>
            </a:endParaRPr>
          </a:p>
          <a:p>
            <a:pPr marL="520700" lvl="1" indent="-174625" algn="l" rtl="0">
              <a:lnSpc>
                <a:spcPct val="115000"/>
              </a:lnSpc>
              <a:spcBef>
                <a:spcPts val="400"/>
              </a:spcBef>
              <a:spcAft>
                <a:spcPts val="0"/>
              </a:spcAft>
              <a:buClr>
                <a:schemeClr val="dk1"/>
              </a:buClr>
              <a:buSzPts val="1550"/>
              <a:buChar char="o"/>
            </a:pPr>
            <a:r>
              <a:rPr lang="el-GR" sz="1550" dirty="0">
                <a:latin typeface="Arial"/>
                <a:ea typeface="Arial"/>
                <a:cs typeface="Arial"/>
                <a:sym typeface="Arial"/>
              </a:rPr>
              <a:t>Ευελιξία </a:t>
            </a:r>
            <a:endParaRPr sz="1550" dirty="0">
              <a:latin typeface="Arial"/>
              <a:ea typeface="Arial"/>
              <a:cs typeface="Arial"/>
              <a:sym typeface="Arial"/>
            </a:endParaRPr>
          </a:p>
          <a:p>
            <a:pPr marL="520700" lvl="1" indent="-174625" algn="l" rtl="0">
              <a:lnSpc>
                <a:spcPct val="115000"/>
              </a:lnSpc>
              <a:spcBef>
                <a:spcPts val="400"/>
              </a:spcBef>
              <a:spcAft>
                <a:spcPts val="0"/>
              </a:spcAft>
              <a:buClr>
                <a:schemeClr val="dk1"/>
              </a:buClr>
              <a:buSzPts val="1550"/>
              <a:buChar char="o"/>
            </a:pPr>
            <a:r>
              <a:rPr lang="el-GR" sz="1550" dirty="0">
                <a:latin typeface="Arial"/>
                <a:ea typeface="Arial"/>
                <a:cs typeface="Arial"/>
                <a:sym typeface="Arial"/>
              </a:rPr>
              <a:t>Πρωτοτυπία</a:t>
            </a:r>
            <a:endParaRPr sz="1550" dirty="0">
              <a:latin typeface="Arial"/>
              <a:ea typeface="Arial"/>
              <a:cs typeface="Arial"/>
              <a:sym typeface="Arial"/>
            </a:endParaRPr>
          </a:p>
          <a:p>
            <a:pPr marL="520700" lvl="1" indent="-174625" algn="l" rtl="0">
              <a:lnSpc>
                <a:spcPct val="115000"/>
              </a:lnSpc>
              <a:spcBef>
                <a:spcPts val="400"/>
              </a:spcBef>
              <a:spcAft>
                <a:spcPts val="0"/>
              </a:spcAft>
              <a:buClr>
                <a:schemeClr val="dk1"/>
              </a:buClr>
              <a:buSzPts val="1550"/>
              <a:buChar char="o"/>
            </a:pPr>
            <a:r>
              <a:rPr lang="el-GR" sz="1550" dirty="0">
                <a:latin typeface="Arial"/>
                <a:ea typeface="Arial"/>
                <a:cs typeface="Arial"/>
                <a:sym typeface="Arial"/>
              </a:rPr>
              <a:t>Επίλυση προβλημάτων </a:t>
            </a:r>
            <a:endParaRPr sz="1550" dirty="0">
              <a:latin typeface="Arial"/>
              <a:ea typeface="Arial"/>
              <a:cs typeface="Arial"/>
              <a:sym typeface="Arial"/>
            </a:endParaRPr>
          </a:p>
          <a:p>
            <a:pPr marL="520700" lvl="1" indent="-174625" algn="l" rtl="0">
              <a:lnSpc>
                <a:spcPct val="115000"/>
              </a:lnSpc>
              <a:spcBef>
                <a:spcPts val="400"/>
              </a:spcBef>
              <a:spcAft>
                <a:spcPts val="0"/>
              </a:spcAft>
              <a:buClr>
                <a:schemeClr val="dk1"/>
              </a:buClr>
              <a:buSzPts val="1550"/>
              <a:buChar char="o"/>
            </a:pPr>
            <a:r>
              <a:rPr lang="el-GR" sz="1550" dirty="0">
                <a:latin typeface="Arial"/>
                <a:ea typeface="Arial"/>
                <a:cs typeface="Arial"/>
                <a:sym typeface="Arial"/>
              </a:rPr>
              <a:t>Κριτική Σκέψη </a:t>
            </a:r>
            <a:endParaRPr sz="1550" dirty="0">
              <a:latin typeface="Arial"/>
              <a:ea typeface="Arial"/>
              <a:cs typeface="Arial"/>
              <a:sym typeface="Arial"/>
            </a:endParaRPr>
          </a:p>
          <a:p>
            <a:pPr marL="520700" lvl="1" indent="-174625" algn="l" rtl="0">
              <a:lnSpc>
                <a:spcPct val="115000"/>
              </a:lnSpc>
              <a:spcBef>
                <a:spcPts val="400"/>
              </a:spcBef>
              <a:spcAft>
                <a:spcPts val="0"/>
              </a:spcAft>
              <a:buClr>
                <a:schemeClr val="dk1"/>
              </a:buClr>
              <a:buSzPts val="1550"/>
              <a:buChar char="o"/>
            </a:pPr>
            <a:r>
              <a:rPr lang="el-GR" sz="1550" dirty="0">
                <a:latin typeface="Arial"/>
                <a:ea typeface="Arial"/>
                <a:cs typeface="Arial"/>
                <a:sym typeface="Arial"/>
              </a:rPr>
              <a:t>Φαντασία</a:t>
            </a:r>
            <a:endParaRPr sz="1550" dirty="0">
              <a:latin typeface="Arial"/>
              <a:ea typeface="Arial"/>
              <a:cs typeface="Arial"/>
              <a:sym typeface="Arial"/>
            </a:endParaRPr>
          </a:p>
          <a:p>
            <a:pPr marL="0" lvl="0" indent="0" algn="l" rtl="0">
              <a:lnSpc>
                <a:spcPct val="115000"/>
              </a:lnSpc>
              <a:spcBef>
                <a:spcPts val="800"/>
              </a:spcBef>
              <a:spcAft>
                <a:spcPts val="0"/>
              </a:spcAft>
              <a:buClr>
                <a:schemeClr val="dk1"/>
              </a:buClr>
              <a:buSzPts val="1500"/>
              <a:buNone/>
            </a:pPr>
            <a:endParaRPr sz="1550" dirty="0">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18"/>
          <p:cNvSpPr txBox="1">
            <a:spLocks noGrp="1"/>
          </p:cNvSpPr>
          <p:nvPr>
            <p:ph type="title"/>
          </p:nvPr>
        </p:nvSpPr>
        <p:spPr>
          <a:xfrm>
            <a:off x="0" y="2074664"/>
            <a:ext cx="9144000" cy="994200"/>
          </a:xfrm>
          <a:prstGeom prst="rect">
            <a:avLst/>
          </a:prstGeom>
          <a:noFill/>
          <a:ln>
            <a:noFill/>
          </a:ln>
        </p:spPr>
        <p:txBody>
          <a:bodyPr spcFirstLastPara="1" wrap="square" lIns="68575" tIns="34275" rIns="68575" bIns="34275" anchor="ctr" anchorCtr="0">
            <a:normAutofit/>
          </a:bodyPr>
          <a:lstStyle/>
          <a:p>
            <a:pPr marL="0" lvl="0" indent="0" algn="ctr" rtl="0">
              <a:lnSpc>
                <a:spcPct val="90000"/>
              </a:lnSpc>
              <a:spcBef>
                <a:spcPts val="0"/>
              </a:spcBef>
              <a:spcAft>
                <a:spcPts val="0"/>
              </a:spcAft>
              <a:buClr>
                <a:schemeClr val="dk1"/>
              </a:buClr>
              <a:buSzPts val="3300"/>
              <a:buFont typeface="Arial"/>
              <a:buNone/>
            </a:pPr>
            <a:r>
              <a:rPr lang="el-GR" b="1" dirty="0">
                <a:latin typeface="Arial"/>
                <a:ea typeface="Arial"/>
                <a:cs typeface="Arial"/>
                <a:sym typeface="Arial"/>
              </a:rPr>
              <a:t>Ηγεσία</a:t>
            </a:r>
            <a:endParaRPr b="1" dirty="0">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g2580b5dc448_0_0"/>
          <p:cNvSpPr txBox="1">
            <a:spLocks noGrp="1"/>
          </p:cNvSpPr>
          <p:nvPr>
            <p:ph type="title"/>
          </p:nvPr>
        </p:nvSpPr>
        <p:spPr>
          <a:xfrm>
            <a:off x="1028700" y="514350"/>
            <a:ext cx="7200900" cy="650400"/>
          </a:xfrm>
          <a:prstGeom prst="rect">
            <a:avLst/>
          </a:prstGeom>
          <a:noFill/>
          <a:ln>
            <a:noFill/>
          </a:ln>
        </p:spPr>
        <p:txBody>
          <a:bodyPr spcFirstLastPara="1" wrap="square" lIns="68575" tIns="34275" rIns="68575" bIns="34275" anchor="t" anchorCtr="0">
            <a:normAutofit/>
          </a:bodyPr>
          <a:lstStyle/>
          <a:p>
            <a:pPr marL="0" lvl="0" indent="0" algn="l" rtl="0">
              <a:lnSpc>
                <a:spcPct val="89000"/>
              </a:lnSpc>
              <a:spcBef>
                <a:spcPts val="0"/>
              </a:spcBef>
              <a:spcAft>
                <a:spcPts val="0"/>
              </a:spcAft>
              <a:buClr>
                <a:schemeClr val="dk2"/>
              </a:buClr>
              <a:buSzPts val="3300"/>
              <a:buFont typeface="Libre Franklin"/>
              <a:buNone/>
            </a:pPr>
            <a:r>
              <a:rPr lang="el-GR" b="1" dirty="0">
                <a:latin typeface="Arial"/>
                <a:ea typeface="Arial"/>
                <a:cs typeface="Arial"/>
                <a:sym typeface="Arial"/>
              </a:rPr>
              <a:t>Περιεχόμενα</a:t>
            </a:r>
            <a:endParaRPr b="1" dirty="0">
              <a:latin typeface="Arial"/>
              <a:ea typeface="Arial"/>
              <a:cs typeface="Arial"/>
              <a:sym typeface="Arial"/>
            </a:endParaRPr>
          </a:p>
        </p:txBody>
      </p:sp>
      <p:sp>
        <p:nvSpPr>
          <p:cNvPr id="100" name="Google Shape;100;g2580b5dc448_0_0"/>
          <p:cNvSpPr txBox="1">
            <a:spLocks noGrp="1"/>
          </p:cNvSpPr>
          <p:nvPr>
            <p:ph type="body" idx="1"/>
          </p:nvPr>
        </p:nvSpPr>
        <p:spPr>
          <a:xfrm>
            <a:off x="1028700" y="1314450"/>
            <a:ext cx="7200900" cy="2686200"/>
          </a:xfrm>
          <a:prstGeom prst="rect">
            <a:avLst/>
          </a:prstGeom>
          <a:noFill/>
          <a:ln>
            <a:noFill/>
          </a:ln>
        </p:spPr>
        <p:txBody>
          <a:bodyPr spcFirstLastPara="1" wrap="square" lIns="68575" tIns="34275" rIns="68575" bIns="34275" anchor="t" anchorCtr="0">
            <a:normAutofit/>
          </a:bodyPr>
          <a:lstStyle/>
          <a:p>
            <a:pPr marL="457200" lvl="0" indent="-304800" algn="l" rtl="0">
              <a:lnSpc>
                <a:spcPct val="94000"/>
              </a:lnSpc>
              <a:spcBef>
                <a:spcPts val="900"/>
              </a:spcBef>
              <a:spcAft>
                <a:spcPts val="0"/>
              </a:spcAft>
              <a:buClr>
                <a:schemeClr val="dk1"/>
              </a:buClr>
              <a:buSzPts val="1200"/>
              <a:buFont typeface="Arial"/>
              <a:buChar char="•"/>
            </a:pPr>
            <a:r>
              <a:rPr lang="el-GR" sz="1900" dirty="0">
                <a:latin typeface="Arial"/>
                <a:ea typeface="Arial"/>
                <a:cs typeface="Arial"/>
                <a:sym typeface="Arial"/>
              </a:rPr>
              <a:t>Άσκηση ενεργοποίησης</a:t>
            </a:r>
            <a:endParaRPr sz="1900" dirty="0">
              <a:latin typeface="Arial"/>
              <a:ea typeface="Arial"/>
              <a:cs typeface="Arial"/>
              <a:sym typeface="Arial"/>
            </a:endParaRPr>
          </a:p>
          <a:p>
            <a:pPr marL="457200" lvl="0" indent="-304800" algn="l" rtl="0">
              <a:lnSpc>
                <a:spcPct val="94000"/>
              </a:lnSpc>
              <a:spcBef>
                <a:spcPts val="0"/>
              </a:spcBef>
              <a:spcAft>
                <a:spcPts val="0"/>
              </a:spcAft>
              <a:buSzPts val="1200"/>
              <a:buFont typeface="Arial"/>
              <a:buChar char="•"/>
            </a:pPr>
            <a:r>
              <a:rPr lang="el-GR" sz="1900" dirty="0">
                <a:latin typeface="Arial"/>
                <a:ea typeface="Arial"/>
                <a:cs typeface="Arial"/>
                <a:sym typeface="Arial"/>
              </a:rPr>
              <a:t>Επικοινωνία- Ενεργητική ακρόαση</a:t>
            </a:r>
            <a:endParaRPr sz="1900" dirty="0">
              <a:latin typeface="Arial"/>
              <a:ea typeface="Arial"/>
              <a:cs typeface="Arial"/>
              <a:sym typeface="Arial"/>
            </a:endParaRPr>
          </a:p>
          <a:p>
            <a:pPr marL="457200" lvl="0" indent="-304800" algn="l" rtl="0">
              <a:lnSpc>
                <a:spcPct val="94000"/>
              </a:lnSpc>
              <a:spcBef>
                <a:spcPts val="0"/>
              </a:spcBef>
              <a:spcAft>
                <a:spcPts val="0"/>
              </a:spcAft>
              <a:buSzPts val="1200"/>
              <a:buFont typeface="Arial"/>
              <a:buChar char="•"/>
            </a:pPr>
            <a:r>
              <a:rPr lang="el-GR" sz="1900" dirty="0" err="1">
                <a:latin typeface="Arial"/>
                <a:ea typeface="Arial"/>
                <a:cs typeface="Arial"/>
                <a:sym typeface="Arial"/>
              </a:rPr>
              <a:t>Ενσυναίσθηση</a:t>
            </a:r>
            <a:endParaRPr sz="1900" dirty="0">
              <a:latin typeface="Arial"/>
              <a:ea typeface="Arial"/>
              <a:cs typeface="Arial"/>
              <a:sym typeface="Arial"/>
            </a:endParaRPr>
          </a:p>
          <a:p>
            <a:pPr marL="457200" lvl="0" indent="-304800" algn="l" rtl="0">
              <a:lnSpc>
                <a:spcPct val="94000"/>
              </a:lnSpc>
              <a:spcBef>
                <a:spcPts val="0"/>
              </a:spcBef>
              <a:spcAft>
                <a:spcPts val="0"/>
              </a:spcAft>
              <a:buSzPts val="1200"/>
              <a:buFont typeface="Arial"/>
              <a:buChar char="•"/>
            </a:pPr>
            <a:r>
              <a:rPr lang="el-GR" sz="1900" dirty="0">
                <a:latin typeface="Arial"/>
                <a:ea typeface="Arial"/>
                <a:cs typeface="Arial"/>
                <a:sym typeface="Arial"/>
              </a:rPr>
              <a:t>Επίλυση προβλημάτων</a:t>
            </a:r>
            <a:endParaRPr sz="1900" dirty="0">
              <a:latin typeface="Arial"/>
              <a:ea typeface="Arial"/>
              <a:cs typeface="Arial"/>
              <a:sym typeface="Arial"/>
            </a:endParaRPr>
          </a:p>
          <a:p>
            <a:pPr marL="457200" lvl="0" indent="-304800" algn="l" rtl="0">
              <a:lnSpc>
                <a:spcPct val="94000"/>
              </a:lnSpc>
              <a:spcBef>
                <a:spcPts val="0"/>
              </a:spcBef>
              <a:spcAft>
                <a:spcPts val="0"/>
              </a:spcAft>
              <a:buSzPts val="1200"/>
              <a:buFont typeface="Arial"/>
              <a:buChar char="•"/>
            </a:pPr>
            <a:r>
              <a:rPr lang="el-GR" sz="1900" dirty="0">
                <a:latin typeface="Arial"/>
                <a:ea typeface="Arial"/>
                <a:cs typeface="Arial"/>
                <a:sym typeface="Arial"/>
              </a:rPr>
              <a:t>Ομαδικότητα </a:t>
            </a:r>
            <a:endParaRPr sz="1900" dirty="0">
              <a:latin typeface="Arial"/>
              <a:ea typeface="Arial"/>
              <a:cs typeface="Arial"/>
              <a:sym typeface="Arial"/>
            </a:endParaRPr>
          </a:p>
          <a:p>
            <a:pPr marL="457200" lvl="0" indent="-304800" algn="l" rtl="0">
              <a:lnSpc>
                <a:spcPct val="94000"/>
              </a:lnSpc>
              <a:spcBef>
                <a:spcPts val="0"/>
              </a:spcBef>
              <a:spcAft>
                <a:spcPts val="0"/>
              </a:spcAft>
              <a:buSzPts val="1200"/>
              <a:buFont typeface="Arial"/>
              <a:buChar char="•"/>
            </a:pPr>
            <a:r>
              <a:rPr lang="el-GR" sz="1900" dirty="0">
                <a:latin typeface="Arial"/>
                <a:ea typeface="Arial"/>
                <a:cs typeface="Arial"/>
                <a:sym typeface="Arial"/>
              </a:rPr>
              <a:t>Δημιουργικότητα</a:t>
            </a:r>
            <a:endParaRPr sz="1900" dirty="0">
              <a:latin typeface="Arial"/>
              <a:ea typeface="Arial"/>
              <a:cs typeface="Arial"/>
              <a:sym typeface="Arial"/>
            </a:endParaRPr>
          </a:p>
          <a:p>
            <a:pPr marL="457200" lvl="0" indent="-304800" algn="l" rtl="0">
              <a:lnSpc>
                <a:spcPct val="94000"/>
              </a:lnSpc>
              <a:spcBef>
                <a:spcPts val="0"/>
              </a:spcBef>
              <a:spcAft>
                <a:spcPts val="0"/>
              </a:spcAft>
              <a:buSzPts val="1200"/>
              <a:buFont typeface="Arial"/>
              <a:buChar char="•"/>
            </a:pPr>
            <a:r>
              <a:rPr lang="el-GR" sz="1900" dirty="0">
                <a:latin typeface="Arial"/>
                <a:ea typeface="Arial"/>
                <a:cs typeface="Arial"/>
                <a:sym typeface="Arial"/>
              </a:rPr>
              <a:t>Ηγεσία</a:t>
            </a:r>
            <a:endParaRPr sz="1900" dirty="0">
              <a:latin typeface="Arial"/>
              <a:ea typeface="Arial"/>
              <a:cs typeface="Arial"/>
              <a:sym typeface="Arial"/>
            </a:endParaRPr>
          </a:p>
          <a:p>
            <a:pPr marL="457200" lvl="0" indent="-304800" algn="l" rtl="0">
              <a:lnSpc>
                <a:spcPct val="94000"/>
              </a:lnSpc>
              <a:spcBef>
                <a:spcPts val="0"/>
              </a:spcBef>
              <a:spcAft>
                <a:spcPts val="0"/>
              </a:spcAft>
              <a:buSzPts val="1200"/>
              <a:buFont typeface="Arial"/>
              <a:buChar char="•"/>
            </a:pPr>
            <a:r>
              <a:rPr lang="el-GR" sz="1900" dirty="0">
                <a:latin typeface="Arial"/>
                <a:ea typeface="Arial"/>
                <a:cs typeface="Arial"/>
                <a:sym typeface="Arial"/>
              </a:rPr>
              <a:t>Κλείσιμο</a:t>
            </a:r>
            <a:endParaRPr sz="1900" dirty="0">
              <a:latin typeface="Arial"/>
              <a:ea typeface="Arial"/>
              <a:cs typeface="Arial"/>
              <a:sym typeface="Arial"/>
            </a:endParaRPr>
          </a:p>
        </p:txBody>
      </p:sp>
      <p:sp>
        <p:nvSpPr>
          <p:cNvPr id="101" name="Google Shape;101;g2580b5dc448_0_0"/>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Clr>
                <a:srgbClr val="000000"/>
              </a:buClr>
              <a:buFont typeface="Arial"/>
              <a:buNone/>
            </a:pPr>
            <a:fld id="{00000000-1234-1234-1234-123412341234}" type="slidenum">
              <a:rPr lang="el-GR"/>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19"/>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2700"/>
              <a:buFont typeface="Arial"/>
              <a:buNone/>
            </a:pPr>
            <a:r>
              <a:rPr lang="el-GR" sz="2800" b="1" dirty="0">
                <a:latin typeface="Arial"/>
                <a:ea typeface="Arial"/>
                <a:cs typeface="Arial"/>
                <a:sym typeface="Arial"/>
              </a:rPr>
              <a:t>Ηγεσία- Άσκηση </a:t>
            </a:r>
            <a:endParaRPr sz="2800" b="1" dirty="0">
              <a:latin typeface="Arial"/>
              <a:ea typeface="Arial"/>
              <a:cs typeface="Arial"/>
              <a:sym typeface="Arial"/>
            </a:endParaRPr>
          </a:p>
        </p:txBody>
      </p:sp>
      <p:sp>
        <p:nvSpPr>
          <p:cNvPr id="219" name="Google Shape;219;p19"/>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Autofit/>
          </a:bodyPr>
          <a:lstStyle/>
          <a:p>
            <a:pPr marL="177800" lvl="0" indent="-174625" algn="l" rtl="0">
              <a:lnSpc>
                <a:spcPct val="115000"/>
              </a:lnSpc>
              <a:spcBef>
                <a:spcPts val="0"/>
              </a:spcBef>
              <a:spcAft>
                <a:spcPts val="0"/>
              </a:spcAft>
              <a:buClr>
                <a:schemeClr val="dk1"/>
              </a:buClr>
              <a:buSzPts val="1550"/>
              <a:buChar char="•"/>
            </a:pPr>
            <a:r>
              <a:rPr lang="el-GR" sz="1550" dirty="0">
                <a:latin typeface="Arial"/>
                <a:ea typeface="Arial"/>
                <a:cs typeface="Arial"/>
                <a:sym typeface="Arial"/>
              </a:rPr>
              <a:t>Χωριστείτε σε δυάδες</a:t>
            </a:r>
            <a:endParaRPr sz="1550" dirty="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
            </a:pPr>
            <a:r>
              <a:rPr lang="el-GR" sz="1550" dirty="0">
                <a:latin typeface="Arial"/>
                <a:ea typeface="Arial"/>
                <a:cs typeface="Arial"/>
                <a:sym typeface="Arial"/>
              </a:rPr>
              <a:t>Προσπαθήστε με τη σειρά να κινητοποιήσετε ο ένας τον άλλον </a:t>
            </a:r>
            <a:r>
              <a:rPr lang="el-GR" sz="1550" b="1" dirty="0">
                <a:latin typeface="Arial"/>
                <a:ea typeface="Arial"/>
                <a:cs typeface="Arial"/>
                <a:sym typeface="Arial"/>
              </a:rPr>
              <a:t>να ξεκινήσει μια δική του επιχείρηση που επιθυμεί πολύ αλλά που νιώθει ότι δεν έχει όλα τα απαιτούμενα προσόντα. </a:t>
            </a:r>
            <a:endParaRPr sz="1550" dirty="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
            </a:pPr>
            <a:r>
              <a:rPr lang="el-GR" sz="1550" dirty="0">
                <a:latin typeface="Arial"/>
                <a:ea typeface="Arial"/>
                <a:cs typeface="Arial"/>
                <a:sym typeface="Arial"/>
              </a:rPr>
              <a:t>Στην ολομέλεια συζητάμε </a:t>
            </a:r>
            <a:endParaRPr sz="1550" dirty="0">
              <a:latin typeface="Arial"/>
              <a:ea typeface="Arial"/>
              <a:cs typeface="Arial"/>
              <a:sym typeface="Arial"/>
            </a:endParaRPr>
          </a:p>
          <a:p>
            <a:pPr marL="520700" lvl="1" indent="-200025" algn="l" rtl="0">
              <a:lnSpc>
                <a:spcPct val="115000"/>
              </a:lnSpc>
              <a:spcBef>
                <a:spcPts val="400"/>
              </a:spcBef>
              <a:spcAft>
                <a:spcPts val="0"/>
              </a:spcAft>
              <a:buClr>
                <a:schemeClr val="dk1"/>
              </a:buClr>
              <a:buSzPts val="1550"/>
              <a:buChar char="✔"/>
            </a:pPr>
            <a:r>
              <a:rPr lang="el-GR" sz="1550" dirty="0">
                <a:latin typeface="Arial"/>
                <a:ea typeface="Arial"/>
                <a:cs typeface="Arial"/>
                <a:sym typeface="Arial"/>
              </a:rPr>
              <a:t>Πως σας φάνηκε η άσκηση;</a:t>
            </a:r>
            <a:endParaRPr sz="1550" dirty="0">
              <a:latin typeface="Arial"/>
              <a:ea typeface="Arial"/>
              <a:cs typeface="Arial"/>
              <a:sym typeface="Arial"/>
            </a:endParaRPr>
          </a:p>
          <a:p>
            <a:pPr marL="520700" lvl="1" indent="-200025" algn="l" rtl="0">
              <a:lnSpc>
                <a:spcPct val="115000"/>
              </a:lnSpc>
              <a:spcBef>
                <a:spcPts val="400"/>
              </a:spcBef>
              <a:spcAft>
                <a:spcPts val="0"/>
              </a:spcAft>
              <a:buClr>
                <a:schemeClr val="dk1"/>
              </a:buClr>
              <a:buSzPts val="1550"/>
              <a:buChar char="✔"/>
            </a:pPr>
            <a:r>
              <a:rPr lang="el-GR" sz="1550" dirty="0">
                <a:latin typeface="Arial"/>
                <a:ea typeface="Arial"/>
                <a:cs typeface="Arial"/>
                <a:sym typeface="Arial"/>
              </a:rPr>
              <a:t>Σας φάνηκε εύκολο ή δύσκολο και γιατί;</a:t>
            </a:r>
            <a:endParaRPr sz="1550" dirty="0">
              <a:latin typeface="Arial"/>
              <a:ea typeface="Arial"/>
              <a:cs typeface="Arial"/>
              <a:sym typeface="Arial"/>
            </a:endParaRPr>
          </a:p>
          <a:p>
            <a:pPr marL="520700" lvl="1" indent="-200025" algn="l" rtl="0">
              <a:lnSpc>
                <a:spcPct val="115000"/>
              </a:lnSpc>
              <a:spcBef>
                <a:spcPts val="400"/>
              </a:spcBef>
              <a:spcAft>
                <a:spcPts val="0"/>
              </a:spcAft>
              <a:buClr>
                <a:schemeClr val="dk1"/>
              </a:buClr>
              <a:buSzPts val="1550"/>
              <a:buChar char="✔"/>
            </a:pPr>
            <a:r>
              <a:rPr lang="el-GR" sz="1550" dirty="0">
                <a:latin typeface="Arial"/>
                <a:ea typeface="Arial"/>
                <a:cs typeface="Arial"/>
                <a:sym typeface="Arial"/>
              </a:rPr>
              <a:t>Ποια άλλα χαρακτηριστικά/δεξιότητες έχει ένας ηγέτης;</a:t>
            </a:r>
            <a:endParaRPr sz="1550" dirty="0">
              <a:latin typeface="Arial"/>
              <a:ea typeface="Arial"/>
              <a:cs typeface="Arial"/>
              <a:sym typeface="Arial"/>
            </a:endParaRPr>
          </a:p>
          <a:p>
            <a:pPr marL="520700" lvl="1" indent="-200025" algn="l" rtl="0">
              <a:lnSpc>
                <a:spcPct val="115000"/>
              </a:lnSpc>
              <a:spcBef>
                <a:spcPts val="400"/>
              </a:spcBef>
              <a:spcAft>
                <a:spcPts val="0"/>
              </a:spcAft>
              <a:buClr>
                <a:schemeClr val="dk1"/>
              </a:buClr>
              <a:buSzPts val="1550"/>
              <a:buChar char="✔"/>
            </a:pPr>
            <a:r>
              <a:rPr lang="el-GR" sz="1550" dirty="0">
                <a:latin typeface="Arial"/>
                <a:ea typeface="Arial"/>
                <a:cs typeface="Arial"/>
                <a:sym typeface="Arial"/>
              </a:rPr>
              <a:t>Ποια η διαφορά μεταξύ ηγέτη και μάνατζερ ή αφεντικού;</a:t>
            </a:r>
            <a:endParaRPr sz="1550" dirty="0">
              <a:latin typeface="Arial"/>
              <a:ea typeface="Arial"/>
              <a:cs typeface="Arial"/>
              <a:sym typeface="Arial"/>
            </a:endParaRPr>
          </a:p>
          <a:p>
            <a:pPr marL="342900" lvl="1" indent="0" algn="l" rtl="0">
              <a:lnSpc>
                <a:spcPct val="115000"/>
              </a:lnSpc>
              <a:spcBef>
                <a:spcPts val="400"/>
              </a:spcBef>
              <a:spcAft>
                <a:spcPts val="0"/>
              </a:spcAft>
              <a:buClr>
                <a:schemeClr val="dk1"/>
              </a:buClr>
              <a:buSzPts val="1200"/>
              <a:buNone/>
            </a:pPr>
            <a:endParaRPr sz="1550" dirty="0">
              <a:latin typeface="Arial"/>
              <a:ea typeface="Arial"/>
              <a:cs typeface="Arial"/>
              <a:sym typeface="Arial"/>
            </a:endParaRPr>
          </a:p>
          <a:p>
            <a:pPr marL="0" lvl="0" indent="0" algn="l" rtl="0">
              <a:lnSpc>
                <a:spcPct val="115000"/>
              </a:lnSpc>
              <a:spcBef>
                <a:spcPts val="800"/>
              </a:spcBef>
              <a:spcAft>
                <a:spcPts val="0"/>
              </a:spcAft>
              <a:buClr>
                <a:schemeClr val="dk1"/>
              </a:buClr>
              <a:buSzPts val="1500"/>
              <a:buNone/>
            </a:pPr>
            <a:endParaRPr sz="1550" dirty="0">
              <a:latin typeface="Arial"/>
              <a:ea typeface="Arial"/>
              <a:cs typeface="Arial"/>
              <a:sym typeface="Arial"/>
            </a:endParaRPr>
          </a:p>
          <a:p>
            <a:pPr marL="0" lvl="0" indent="0" algn="l" rtl="0">
              <a:lnSpc>
                <a:spcPct val="115000"/>
              </a:lnSpc>
              <a:spcBef>
                <a:spcPts val="800"/>
              </a:spcBef>
              <a:spcAft>
                <a:spcPts val="0"/>
              </a:spcAft>
              <a:buClr>
                <a:schemeClr val="dk1"/>
              </a:buClr>
              <a:buSzPts val="1500"/>
              <a:buNone/>
            </a:pPr>
            <a:endParaRPr sz="1550" b="1" dirty="0">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20"/>
          <p:cNvSpPr txBox="1">
            <a:spLocks noGrp="1"/>
          </p:cNvSpPr>
          <p:nvPr>
            <p:ph type="title"/>
          </p:nvPr>
        </p:nvSpPr>
        <p:spPr>
          <a:xfrm>
            <a:off x="628650" y="452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2700"/>
              <a:buFont typeface="Arial"/>
              <a:buNone/>
            </a:pPr>
            <a:r>
              <a:rPr lang="el-GR" sz="2800" b="1" dirty="0">
                <a:latin typeface="Arial"/>
                <a:ea typeface="Arial"/>
                <a:cs typeface="Arial"/>
                <a:sym typeface="Arial"/>
              </a:rPr>
              <a:t>Ηγεσία 1</a:t>
            </a:r>
            <a:endParaRPr sz="2800" b="1" dirty="0">
              <a:latin typeface="Arial"/>
              <a:ea typeface="Arial"/>
              <a:cs typeface="Arial"/>
              <a:sym typeface="Arial"/>
            </a:endParaRPr>
          </a:p>
        </p:txBody>
      </p:sp>
      <p:sp>
        <p:nvSpPr>
          <p:cNvPr id="226" name="Google Shape;226;p20"/>
          <p:cNvSpPr txBox="1">
            <a:spLocks noGrp="1"/>
          </p:cNvSpPr>
          <p:nvPr>
            <p:ph type="body" idx="1"/>
          </p:nvPr>
        </p:nvSpPr>
        <p:spPr>
          <a:xfrm>
            <a:off x="628650" y="835819"/>
            <a:ext cx="7886700" cy="3263400"/>
          </a:xfrm>
          <a:prstGeom prst="rect">
            <a:avLst/>
          </a:prstGeom>
          <a:noFill/>
          <a:ln>
            <a:noFill/>
          </a:ln>
        </p:spPr>
        <p:txBody>
          <a:bodyPr spcFirstLastPara="1" wrap="square" lIns="68575" tIns="34275" rIns="68575" bIns="34275" anchor="t" anchorCtr="0">
            <a:noAutofit/>
          </a:bodyPr>
          <a:lstStyle/>
          <a:p>
            <a:pPr marL="0" lvl="0" indent="0" algn="l" rtl="0">
              <a:lnSpc>
                <a:spcPct val="115000"/>
              </a:lnSpc>
              <a:spcBef>
                <a:spcPts val="0"/>
              </a:spcBef>
              <a:spcAft>
                <a:spcPts val="0"/>
              </a:spcAft>
              <a:buClr>
                <a:schemeClr val="dk1"/>
              </a:buClr>
              <a:buSzPts val="1500"/>
              <a:buNone/>
            </a:pPr>
            <a:r>
              <a:rPr lang="el-GR" sz="1550" dirty="0">
                <a:latin typeface="Arial"/>
                <a:ea typeface="Arial"/>
                <a:cs typeface="Arial"/>
                <a:sym typeface="Arial"/>
              </a:rPr>
              <a:t>Η ηγεσία περιλαμβάνει μια σειρά από δεξιότητες που επιτρέπουν στα άτομα να εμπνέουν/καθοδηγούν, να αναλαμβάνουν την ευθύνη και να αναθέτουν αποτελεσματικά εργασίες.</a:t>
            </a:r>
            <a:endParaRPr sz="1550" dirty="0">
              <a:latin typeface="Arial"/>
              <a:ea typeface="Arial"/>
              <a:cs typeface="Arial"/>
              <a:sym typeface="Arial"/>
            </a:endParaRPr>
          </a:p>
          <a:p>
            <a:pPr marL="0" lvl="0" indent="0" algn="l" rtl="0">
              <a:lnSpc>
                <a:spcPct val="100000"/>
              </a:lnSpc>
              <a:spcBef>
                <a:spcPts val="800"/>
              </a:spcBef>
              <a:spcAft>
                <a:spcPts val="0"/>
              </a:spcAft>
              <a:buClr>
                <a:schemeClr val="dk1"/>
              </a:buClr>
              <a:buSzPts val="1500"/>
              <a:buNone/>
            </a:pPr>
            <a:endParaRPr sz="850" dirty="0">
              <a:latin typeface="Arial"/>
              <a:ea typeface="Arial"/>
              <a:cs typeface="Arial"/>
              <a:sym typeface="Arial"/>
            </a:endParaRPr>
          </a:p>
          <a:p>
            <a:pPr marL="0" lvl="0" indent="0" algn="l" rtl="0">
              <a:lnSpc>
                <a:spcPct val="115000"/>
              </a:lnSpc>
              <a:spcBef>
                <a:spcPts val="800"/>
              </a:spcBef>
              <a:spcAft>
                <a:spcPts val="0"/>
              </a:spcAft>
              <a:buClr>
                <a:schemeClr val="dk1"/>
              </a:buClr>
              <a:buSzPts val="1500"/>
              <a:buNone/>
            </a:pPr>
            <a:r>
              <a:rPr lang="el-GR" sz="1550" dirty="0">
                <a:latin typeface="Arial"/>
                <a:ea typeface="Arial"/>
                <a:cs typeface="Arial"/>
                <a:sym typeface="Arial"/>
              </a:rPr>
              <a:t>Τι περιλαμβάνει:</a:t>
            </a:r>
            <a:endParaRPr sz="1550" dirty="0">
              <a:latin typeface="Arial"/>
              <a:ea typeface="Arial"/>
              <a:cs typeface="Arial"/>
              <a:sym typeface="Arial"/>
            </a:endParaRPr>
          </a:p>
          <a:p>
            <a:pPr marL="520700" lvl="1" indent="-187325" algn="l" rtl="0">
              <a:lnSpc>
                <a:spcPct val="115000"/>
              </a:lnSpc>
              <a:spcBef>
                <a:spcPts val="400"/>
              </a:spcBef>
              <a:spcAft>
                <a:spcPts val="0"/>
              </a:spcAft>
              <a:buSzPts val="1550"/>
              <a:buChar char="o"/>
            </a:pPr>
            <a:r>
              <a:rPr lang="el-GR" sz="1550" dirty="0">
                <a:latin typeface="Arial"/>
                <a:ea typeface="Arial"/>
                <a:cs typeface="Arial"/>
                <a:sym typeface="Arial"/>
              </a:rPr>
              <a:t>Όραμα και Στρατηγική Σκέψη</a:t>
            </a:r>
            <a:endParaRPr sz="1550" dirty="0">
              <a:latin typeface="Arial"/>
              <a:ea typeface="Arial"/>
              <a:cs typeface="Arial"/>
              <a:sym typeface="Arial"/>
            </a:endParaRPr>
          </a:p>
          <a:p>
            <a:pPr marL="520700" lvl="1" indent="-187325" algn="l" rtl="0">
              <a:lnSpc>
                <a:spcPct val="115000"/>
              </a:lnSpc>
              <a:spcBef>
                <a:spcPts val="400"/>
              </a:spcBef>
              <a:spcAft>
                <a:spcPts val="0"/>
              </a:spcAft>
              <a:buSzPts val="1550"/>
              <a:buChar char="o"/>
            </a:pPr>
            <a:r>
              <a:rPr lang="el-GR" sz="1550" dirty="0">
                <a:latin typeface="Arial"/>
                <a:ea typeface="Arial"/>
                <a:cs typeface="Arial"/>
                <a:sym typeface="Arial"/>
              </a:rPr>
              <a:t>Επικοινωνιακές Δεξιότητες</a:t>
            </a:r>
            <a:endParaRPr sz="1550" dirty="0">
              <a:latin typeface="Arial"/>
              <a:ea typeface="Arial"/>
              <a:cs typeface="Arial"/>
              <a:sym typeface="Arial"/>
            </a:endParaRPr>
          </a:p>
          <a:p>
            <a:pPr marL="520700" lvl="1" indent="-187325" algn="l" rtl="0">
              <a:lnSpc>
                <a:spcPct val="115000"/>
              </a:lnSpc>
              <a:spcBef>
                <a:spcPts val="400"/>
              </a:spcBef>
              <a:spcAft>
                <a:spcPts val="0"/>
              </a:spcAft>
              <a:buSzPts val="1550"/>
              <a:buChar char="o"/>
            </a:pPr>
            <a:r>
              <a:rPr lang="el-GR" sz="1550" dirty="0" err="1">
                <a:latin typeface="Arial"/>
                <a:ea typeface="Arial"/>
                <a:cs typeface="Arial"/>
                <a:sym typeface="Arial"/>
              </a:rPr>
              <a:t>Ενσυναίσθηση</a:t>
            </a:r>
            <a:r>
              <a:rPr lang="el-GR" sz="1550" dirty="0">
                <a:latin typeface="Arial"/>
                <a:ea typeface="Arial"/>
                <a:cs typeface="Arial"/>
                <a:sym typeface="Arial"/>
              </a:rPr>
              <a:t> </a:t>
            </a:r>
            <a:endParaRPr sz="1550" dirty="0">
              <a:latin typeface="Arial"/>
              <a:ea typeface="Arial"/>
              <a:cs typeface="Arial"/>
              <a:sym typeface="Arial"/>
            </a:endParaRPr>
          </a:p>
          <a:p>
            <a:pPr marL="520700" lvl="1" indent="-187325" algn="l" rtl="0">
              <a:lnSpc>
                <a:spcPct val="115000"/>
              </a:lnSpc>
              <a:spcBef>
                <a:spcPts val="400"/>
              </a:spcBef>
              <a:spcAft>
                <a:spcPts val="0"/>
              </a:spcAft>
              <a:buSzPts val="1550"/>
              <a:buChar char="o"/>
            </a:pPr>
            <a:r>
              <a:rPr lang="el-GR" sz="1550" dirty="0">
                <a:latin typeface="Arial"/>
                <a:ea typeface="Arial"/>
                <a:cs typeface="Arial"/>
                <a:sym typeface="Arial"/>
              </a:rPr>
              <a:t>Ικανότητα Λήψης Αποφάσεων </a:t>
            </a:r>
            <a:endParaRPr sz="1550" dirty="0">
              <a:latin typeface="Arial"/>
              <a:ea typeface="Arial"/>
              <a:cs typeface="Arial"/>
              <a:sym typeface="Arial"/>
            </a:endParaRPr>
          </a:p>
          <a:p>
            <a:pPr marL="520700" lvl="1" indent="-187325" algn="l" rtl="0">
              <a:lnSpc>
                <a:spcPct val="115000"/>
              </a:lnSpc>
              <a:spcBef>
                <a:spcPts val="400"/>
              </a:spcBef>
              <a:spcAft>
                <a:spcPts val="0"/>
              </a:spcAft>
              <a:buSzPts val="1550"/>
              <a:buChar char="o"/>
            </a:pPr>
            <a:r>
              <a:rPr lang="el-GR" sz="1550" dirty="0">
                <a:latin typeface="Arial"/>
                <a:ea typeface="Arial"/>
                <a:cs typeface="Arial"/>
                <a:sym typeface="Arial"/>
              </a:rPr>
              <a:t>Ομαδικό πνεύμα</a:t>
            </a:r>
            <a:endParaRPr sz="1550" dirty="0">
              <a:latin typeface="Arial"/>
              <a:ea typeface="Arial"/>
              <a:cs typeface="Arial"/>
              <a:sym typeface="Arial"/>
            </a:endParaRPr>
          </a:p>
          <a:p>
            <a:pPr marL="520700" lvl="1" indent="-187325" algn="l" rtl="0">
              <a:lnSpc>
                <a:spcPct val="115000"/>
              </a:lnSpc>
              <a:spcBef>
                <a:spcPts val="400"/>
              </a:spcBef>
              <a:spcAft>
                <a:spcPts val="0"/>
              </a:spcAft>
              <a:buSzPts val="1550"/>
              <a:buChar char="o"/>
            </a:pPr>
            <a:r>
              <a:rPr lang="el-GR" sz="1550" dirty="0">
                <a:latin typeface="Arial"/>
                <a:ea typeface="Arial"/>
                <a:cs typeface="Arial"/>
                <a:sym typeface="Arial"/>
              </a:rPr>
              <a:t>Προσαρμοστικότητα και ευελιξία</a:t>
            </a:r>
            <a:endParaRPr sz="1550" dirty="0">
              <a:latin typeface="Arial"/>
              <a:ea typeface="Arial"/>
              <a:cs typeface="Arial"/>
              <a:sym typeface="Arial"/>
            </a:endParaRPr>
          </a:p>
          <a:p>
            <a:pPr marL="520700" lvl="1" indent="-187325" algn="l" rtl="0">
              <a:lnSpc>
                <a:spcPct val="115000"/>
              </a:lnSpc>
              <a:spcBef>
                <a:spcPts val="400"/>
              </a:spcBef>
              <a:spcAft>
                <a:spcPts val="0"/>
              </a:spcAft>
              <a:buSzPts val="1550"/>
              <a:buChar char="o"/>
            </a:pPr>
            <a:r>
              <a:rPr lang="el-GR" sz="1550" dirty="0">
                <a:latin typeface="Arial"/>
                <a:ea typeface="Arial"/>
                <a:cs typeface="Arial"/>
                <a:sym typeface="Arial"/>
              </a:rPr>
              <a:t>Υπευθυνότητα</a:t>
            </a:r>
            <a:endParaRPr sz="1550" dirty="0">
              <a:latin typeface="Arial"/>
              <a:ea typeface="Arial"/>
              <a:cs typeface="Arial"/>
              <a:sym typeface="Arial"/>
            </a:endParaRPr>
          </a:p>
          <a:p>
            <a:pPr marL="520700" lvl="1" indent="-187325" algn="l" rtl="0">
              <a:lnSpc>
                <a:spcPct val="115000"/>
              </a:lnSpc>
              <a:spcBef>
                <a:spcPts val="400"/>
              </a:spcBef>
              <a:spcAft>
                <a:spcPts val="0"/>
              </a:spcAft>
              <a:buSzPts val="1550"/>
              <a:buChar char="o"/>
            </a:pPr>
            <a:r>
              <a:rPr lang="el-GR" sz="1550" dirty="0">
                <a:latin typeface="Arial"/>
                <a:ea typeface="Arial"/>
                <a:cs typeface="Arial"/>
                <a:sym typeface="Arial"/>
              </a:rPr>
              <a:t>Συνεχή Μάθηση </a:t>
            </a:r>
            <a:endParaRPr sz="1550" dirty="0">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21"/>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2700"/>
              <a:buFont typeface="Arial"/>
              <a:buNone/>
            </a:pPr>
            <a:r>
              <a:rPr lang="el-GR" sz="2800" b="1" dirty="0">
                <a:latin typeface="Arial"/>
                <a:ea typeface="Arial"/>
                <a:cs typeface="Arial"/>
                <a:sym typeface="Arial"/>
              </a:rPr>
              <a:t>Κλείσιμο</a:t>
            </a:r>
            <a:endParaRPr sz="2800" b="1" dirty="0">
              <a:latin typeface="Arial"/>
              <a:ea typeface="Arial"/>
              <a:cs typeface="Arial"/>
              <a:sym typeface="Arial"/>
            </a:endParaRPr>
          </a:p>
        </p:txBody>
      </p:sp>
      <p:sp>
        <p:nvSpPr>
          <p:cNvPr id="233" name="Google Shape;233;p21"/>
          <p:cNvSpPr txBox="1">
            <a:spLocks noGrp="1"/>
          </p:cNvSpPr>
          <p:nvPr>
            <p:ph type="body" idx="1"/>
          </p:nvPr>
        </p:nvSpPr>
        <p:spPr>
          <a:xfrm>
            <a:off x="628650" y="2074664"/>
            <a:ext cx="7886700" cy="994200"/>
          </a:xfrm>
          <a:prstGeom prst="rect">
            <a:avLst/>
          </a:prstGeom>
          <a:noFill/>
          <a:ln>
            <a:noFill/>
          </a:ln>
        </p:spPr>
        <p:txBody>
          <a:bodyPr spcFirstLastPara="1" wrap="square" lIns="68575" tIns="34275" rIns="68575" bIns="34275" anchor="t" anchorCtr="0">
            <a:normAutofit/>
          </a:bodyPr>
          <a:lstStyle/>
          <a:p>
            <a:pPr marL="0" lvl="0" indent="0" algn="ctr" rtl="0">
              <a:lnSpc>
                <a:spcPct val="90000"/>
              </a:lnSpc>
              <a:spcBef>
                <a:spcPts val="0"/>
              </a:spcBef>
              <a:spcAft>
                <a:spcPts val="0"/>
              </a:spcAft>
              <a:buClr>
                <a:schemeClr val="dk1"/>
              </a:buClr>
              <a:buSzPts val="2100"/>
              <a:buNone/>
            </a:pPr>
            <a:r>
              <a:rPr lang="el-GR" sz="2500" b="1">
                <a:latin typeface="Arial"/>
                <a:ea typeface="Arial"/>
                <a:cs typeface="Arial"/>
                <a:sym typeface="Arial"/>
              </a:rPr>
              <a:t>Πώς φεύγουμε από εδώ σήμερα;</a:t>
            </a:r>
            <a:endParaRPr sz="2500" b="1">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g2580b5dc448_0_89"/>
          <p:cNvSpPr txBox="1">
            <a:spLocks noGrp="1"/>
          </p:cNvSpPr>
          <p:nvPr>
            <p:ph type="title" idx="4294967295"/>
          </p:nvPr>
        </p:nvSpPr>
        <p:spPr>
          <a:xfrm>
            <a:off x="660400" y="595313"/>
            <a:ext cx="7804150" cy="3316287"/>
          </a:xfrm>
          <a:prstGeom prst="rect">
            <a:avLst/>
          </a:prstGeom>
          <a:noFill/>
          <a:ln>
            <a:noFill/>
            <a:prstDash/>
          </a:ln>
          <a:effectLst/>
        </p:spPr>
        <p:txBody>
          <a:bodyPr rot="0" spcFirstLastPara="1" vertOverflow="overflow" horzOverflow="overflow" vert="horz" wrap="square" lIns="32750" tIns="32750" rIns="32750" bIns="3275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ts val="0"/>
              </a:spcBef>
              <a:spcAft>
                <a:spcPts val="0"/>
              </a:spcAft>
              <a:buClr>
                <a:srgbClr val="000000"/>
              </a:buClr>
              <a:buSzPts val="2600"/>
              <a:buFont typeface="Nunito"/>
              <a:buNone/>
              <a:tabLst/>
              <a:defRPr/>
            </a:pPr>
            <a:r>
              <a:rPr kumimoji="0" lang="el-GR" sz="2500" b="1" i="0" u="none" strike="noStrike" kern="0" cap="none" spc="0" normalizeH="0" baseline="0" noProof="0" dirty="0">
                <a:ln>
                  <a:noFill/>
                </a:ln>
                <a:solidFill>
                  <a:schemeClr val="dk1"/>
                </a:solidFill>
                <a:effectLst/>
                <a:uLnTx/>
                <a:uFillTx/>
                <a:latin typeface="Arial"/>
                <a:ea typeface="Arial"/>
                <a:cs typeface="Arial"/>
                <a:sym typeface="Arial"/>
              </a:rPr>
              <a:t>Ευχαριστούμε για την προσοχή σας!</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2"/>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2700"/>
              <a:buFont typeface="Arial"/>
              <a:buNone/>
            </a:pPr>
            <a:r>
              <a:rPr lang="el-GR" sz="2800" b="1" dirty="0">
                <a:latin typeface="Arial"/>
                <a:ea typeface="Arial"/>
                <a:cs typeface="Arial"/>
                <a:sym typeface="Arial"/>
              </a:rPr>
              <a:t>Άσκηση Ενεργοποίησης </a:t>
            </a:r>
            <a:endParaRPr sz="2800" b="1" dirty="0">
              <a:latin typeface="Arial"/>
              <a:ea typeface="Arial"/>
              <a:cs typeface="Arial"/>
              <a:sym typeface="Arial"/>
            </a:endParaRPr>
          </a:p>
        </p:txBody>
      </p:sp>
      <p:sp>
        <p:nvSpPr>
          <p:cNvPr id="108" name="Google Shape;108;p2"/>
          <p:cNvSpPr txBox="1">
            <a:spLocks noGrp="1"/>
          </p:cNvSpPr>
          <p:nvPr>
            <p:ph type="body" idx="1"/>
          </p:nvPr>
        </p:nvSpPr>
        <p:spPr>
          <a:xfrm>
            <a:off x="476250" y="1623017"/>
            <a:ext cx="7886700" cy="2151900"/>
          </a:xfrm>
          <a:prstGeom prst="rect">
            <a:avLst/>
          </a:prstGeom>
          <a:noFill/>
          <a:ln>
            <a:noFill/>
          </a:ln>
        </p:spPr>
        <p:txBody>
          <a:bodyPr spcFirstLastPara="1" wrap="square" lIns="68575" tIns="34275" rIns="68575" bIns="34275" anchor="ctr" anchorCtr="0">
            <a:normAutofit/>
          </a:bodyPr>
          <a:lstStyle/>
          <a:p>
            <a:pPr marL="0" lvl="0" indent="0" algn="ctr" rtl="0">
              <a:lnSpc>
                <a:spcPct val="150000"/>
              </a:lnSpc>
              <a:spcBef>
                <a:spcPts val="0"/>
              </a:spcBef>
              <a:spcAft>
                <a:spcPts val="0"/>
              </a:spcAft>
              <a:buClr>
                <a:schemeClr val="dk1"/>
              </a:buClr>
              <a:buSzPts val="1800"/>
              <a:buNone/>
            </a:pPr>
            <a:r>
              <a:rPr lang="el-GR">
                <a:latin typeface="Arial"/>
                <a:ea typeface="Arial"/>
                <a:cs typeface="Arial"/>
                <a:sym typeface="Arial"/>
              </a:rPr>
              <a:t>Αν είχες για super δύναμη, </a:t>
            </a:r>
            <a:endParaRPr>
              <a:latin typeface="Arial"/>
              <a:ea typeface="Arial"/>
              <a:cs typeface="Arial"/>
              <a:sym typeface="Arial"/>
            </a:endParaRPr>
          </a:p>
          <a:p>
            <a:pPr marL="0" lvl="0" indent="0" algn="ctr" rtl="0">
              <a:lnSpc>
                <a:spcPct val="150000"/>
              </a:lnSpc>
              <a:spcBef>
                <a:spcPts val="0"/>
              </a:spcBef>
              <a:spcAft>
                <a:spcPts val="0"/>
              </a:spcAft>
              <a:buClr>
                <a:schemeClr val="dk1"/>
              </a:buClr>
              <a:buSzPts val="1800"/>
              <a:buNone/>
            </a:pPr>
            <a:r>
              <a:rPr lang="el-GR">
                <a:latin typeface="Arial"/>
                <a:ea typeface="Arial"/>
                <a:cs typeface="Arial"/>
                <a:sym typeface="Arial"/>
              </a:rPr>
              <a:t>μια συγκεκριμένη δεξιότητα, </a:t>
            </a:r>
            <a:endParaRPr>
              <a:latin typeface="Arial"/>
              <a:ea typeface="Arial"/>
              <a:cs typeface="Arial"/>
              <a:sym typeface="Arial"/>
            </a:endParaRPr>
          </a:p>
          <a:p>
            <a:pPr marL="0" lvl="0" indent="0" algn="ctr" rtl="0">
              <a:lnSpc>
                <a:spcPct val="150000"/>
              </a:lnSpc>
              <a:spcBef>
                <a:spcPts val="0"/>
              </a:spcBef>
              <a:spcAft>
                <a:spcPts val="0"/>
              </a:spcAft>
              <a:buClr>
                <a:schemeClr val="dk1"/>
              </a:buClr>
              <a:buSzPts val="1800"/>
              <a:buNone/>
            </a:pPr>
            <a:r>
              <a:rPr lang="el-GR" b="1">
                <a:latin typeface="Arial"/>
                <a:ea typeface="Arial"/>
                <a:cs typeface="Arial"/>
                <a:sym typeface="Arial"/>
              </a:rPr>
              <a:t>ποια θα ήταν αυτή;</a:t>
            </a:r>
            <a:endParaRPr b="1">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3"/>
          <p:cNvSpPr txBox="1">
            <a:spLocks noGrp="1"/>
          </p:cNvSpPr>
          <p:nvPr>
            <p:ph type="title"/>
          </p:nvPr>
        </p:nvSpPr>
        <p:spPr>
          <a:xfrm>
            <a:off x="0" y="2074664"/>
            <a:ext cx="9144000" cy="994200"/>
          </a:xfrm>
          <a:prstGeom prst="rect">
            <a:avLst/>
          </a:prstGeom>
          <a:noFill/>
          <a:ln>
            <a:noFill/>
          </a:ln>
        </p:spPr>
        <p:txBody>
          <a:bodyPr spcFirstLastPara="1" wrap="square" lIns="68575" tIns="34275" rIns="68575" bIns="34275" anchor="ctr" anchorCtr="0">
            <a:normAutofit/>
          </a:bodyPr>
          <a:lstStyle/>
          <a:p>
            <a:pPr marL="0" lvl="0" indent="0" algn="ctr" rtl="0">
              <a:lnSpc>
                <a:spcPct val="90000"/>
              </a:lnSpc>
              <a:spcBef>
                <a:spcPts val="0"/>
              </a:spcBef>
              <a:spcAft>
                <a:spcPts val="0"/>
              </a:spcAft>
              <a:buClr>
                <a:schemeClr val="dk1"/>
              </a:buClr>
              <a:buSzPts val="3300"/>
              <a:buFont typeface="Arial"/>
              <a:buNone/>
            </a:pPr>
            <a:r>
              <a:rPr lang="el-GR" b="1" dirty="0">
                <a:latin typeface="Arial"/>
                <a:ea typeface="Arial"/>
                <a:cs typeface="Arial"/>
                <a:sym typeface="Arial"/>
              </a:rPr>
              <a:t>Επικοινωνία- Ενεργητική Ακρόαση </a:t>
            </a:r>
            <a:endParaRPr b="1" dirty="0">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4"/>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2700"/>
              <a:buFont typeface="Arial"/>
              <a:buNone/>
            </a:pPr>
            <a:r>
              <a:rPr lang="el-GR" sz="2800" b="1">
                <a:latin typeface="Arial"/>
                <a:ea typeface="Arial"/>
                <a:cs typeface="Arial"/>
                <a:sym typeface="Arial"/>
              </a:rPr>
              <a:t>Επικοινωνία- Ενεργητική Ακρόαση- Άσκηση </a:t>
            </a:r>
            <a:endParaRPr sz="2800" b="1">
              <a:latin typeface="Arial"/>
              <a:ea typeface="Arial"/>
              <a:cs typeface="Arial"/>
              <a:sym typeface="Arial"/>
            </a:endParaRPr>
          </a:p>
        </p:txBody>
      </p:sp>
      <p:sp>
        <p:nvSpPr>
          <p:cNvPr id="121" name="Google Shape;121;p4"/>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lnSpcReduction="10000"/>
          </a:bodyPr>
          <a:lstStyle/>
          <a:p>
            <a:pPr marL="177800" lvl="0" indent="-174625" algn="l" rtl="0">
              <a:lnSpc>
                <a:spcPct val="115000"/>
              </a:lnSpc>
              <a:spcBef>
                <a:spcPts val="0"/>
              </a:spcBef>
              <a:spcAft>
                <a:spcPts val="0"/>
              </a:spcAft>
              <a:buClr>
                <a:schemeClr val="dk1"/>
              </a:buClr>
              <a:buSzPts val="1550"/>
              <a:buChar char="•"/>
            </a:pPr>
            <a:r>
              <a:rPr lang="el-GR" sz="1550" dirty="0">
                <a:latin typeface="Arial"/>
                <a:ea typeface="Arial"/>
                <a:cs typeface="Arial"/>
                <a:sym typeface="Arial"/>
              </a:rPr>
              <a:t>Χωριστείτε σε ζευγάρια. Ένας θα μεταφέρει ένα δίλημμα που αντιμετωπίζει αυτήν την περίοδο και αφορά ένα θέμα της καθημερινότητας του </a:t>
            </a:r>
            <a:r>
              <a:rPr lang="el-GR" sz="1550" b="1" dirty="0">
                <a:latin typeface="Arial"/>
                <a:ea typeface="Arial"/>
                <a:cs typeface="Arial"/>
                <a:sym typeface="Arial"/>
              </a:rPr>
              <a:t>(ομιλητής) </a:t>
            </a:r>
            <a:r>
              <a:rPr lang="el-GR" sz="1550" dirty="0">
                <a:latin typeface="Arial"/>
                <a:ea typeface="Arial"/>
                <a:cs typeface="Arial"/>
                <a:sym typeface="Arial"/>
              </a:rPr>
              <a:t>και ο άλλος θα ακούει προσεχτικά και καθρεφτίζει τα σημαντικά </a:t>
            </a:r>
            <a:r>
              <a:rPr lang="el-GR" sz="1550" b="1" dirty="0">
                <a:latin typeface="Arial"/>
                <a:ea typeface="Arial"/>
                <a:cs typeface="Arial"/>
                <a:sym typeface="Arial"/>
              </a:rPr>
              <a:t>(ακροατής). </a:t>
            </a:r>
            <a:endParaRPr sz="1550" dirty="0">
              <a:latin typeface="Arial"/>
              <a:ea typeface="Arial"/>
              <a:cs typeface="Arial"/>
              <a:sym typeface="Arial"/>
            </a:endParaRPr>
          </a:p>
          <a:p>
            <a:pPr marL="177800" lvl="0" indent="-76200" algn="l" rtl="0">
              <a:lnSpc>
                <a:spcPct val="115000"/>
              </a:lnSpc>
              <a:spcBef>
                <a:spcPts val="800"/>
              </a:spcBef>
              <a:spcAft>
                <a:spcPts val="0"/>
              </a:spcAft>
              <a:buClr>
                <a:schemeClr val="dk1"/>
              </a:buClr>
              <a:buSzPts val="1500"/>
              <a:buNone/>
            </a:pPr>
            <a:endParaRPr sz="1550" dirty="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
            </a:pPr>
            <a:r>
              <a:rPr lang="el-GR" sz="1550" dirty="0">
                <a:latin typeface="Arial"/>
                <a:ea typeface="Arial"/>
                <a:cs typeface="Arial"/>
                <a:sym typeface="Arial"/>
              </a:rPr>
              <a:t>Στην συνέχεια συζητάμε:</a:t>
            </a:r>
            <a:endParaRPr sz="1550" dirty="0">
              <a:latin typeface="Arial"/>
              <a:ea typeface="Arial"/>
              <a:cs typeface="Arial"/>
              <a:sym typeface="Arial"/>
            </a:endParaRPr>
          </a:p>
          <a:p>
            <a:pPr marL="520700" lvl="1" indent="-174625" algn="l" rtl="0">
              <a:lnSpc>
                <a:spcPct val="115000"/>
              </a:lnSpc>
              <a:spcBef>
                <a:spcPts val="400"/>
              </a:spcBef>
              <a:spcAft>
                <a:spcPts val="0"/>
              </a:spcAft>
              <a:buClr>
                <a:schemeClr val="dk1"/>
              </a:buClr>
              <a:buSzPts val="1550"/>
              <a:buChar char="✔"/>
            </a:pPr>
            <a:r>
              <a:rPr lang="el-GR" sz="1550" dirty="0">
                <a:latin typeface="Arial"/>
                <a:ea typeface="Arial"/>
                <a:cs typeface="Arial"/>
                <a:sym typeface="Arial"/>
              </a:rPr>
              <a:t>Τα άτομα που εξέφρασαν το δίλημμα τους ένιωσαν ότι ακούστηκαν;</a:t>
            </a:r>
            <a:endParaRPr sz="1550" dirty="0">
              <a:latin typeface="Arial"/>
              <a:ea typeface="Arial"/>
              <a:cs typeface="Arial"/>
              <a:sym typeface="Arial"/>
            </a:endParaRPr>
          </a:p>
          <a:p>
            <a:pPr marL="520700" lvl="1" indent="-174625" algn="l" rtl="0">
              <a:lnSpc>
                <a:spcPct val="115000"/>
              </a:lnSpc>
              <a:spcBef>
                <a:spcPts val="400"/>
              </a:spcBef>
              <a:spcAft>
                <a:spcPts val="0"/>
              </a:spcAft>
              <a:buClr>
                <a:schemeClr val="dk1"/>
              </a:buClr>
              <a:buSzPts val="1550"/>
              <a:buChar char="✔"/>
            </a:pPr>
            <a:r>
              <a:rPr lang="el-GR" sz="1550" dirty="0" err="1">
                <a:latin typeface="Arial"/>
                <a:ea typeface="Arial"/>
                <a:cs typeface="Arial"/>
                <a:sym typeface="Arial"/>
              </a:rPr>
              <a:t>To</a:t>
            </a:r>
            <a:r>
              <a:rPr lang="el-GR" sz="1550" dirty="0">
                <a:latin typeface="Arial"/>
                <a:ea typeface="Arial"/>
                <a:cs typeface="Arial"/>
                <a:sym typeface="Arial"/>
              </a:rPr>
              <a:t> καθρέφτισμα των ακροατών στο τέλος ήταν αντιπροσωπευτικό των όσων μοιράστηκαν οι ομιλητές;</a:t>
            </a:r>
            <a:endParaRPr sz="1550" dirty="0">
              <a:latin typeface="Arial"/>
              <a:ea typeface="Arial"/>
              <a:cs typeface="Arial"/>
              <a:sym typeface="Arial"/>
            </a:endParaRPr>
          </a:p>
          <a:p>
            <a:pPr marL="520700" lvl="1" indent="-174625" algn="l" rtl="0">
              <a:lnSpc>
                <a:spcPct val="115000"/>
              </a:lnSpc>
              <a:spcBef>
                <a:spcPts val="400"/>
              </a:spcBef>
              <a:spcAft>
                <a:spcPts val="0"/>
              </a:spcAft>
              <a:buClr>
                <a:schemeClr val="dk1"/>
              </a:buClr>
              <a:buSzPts val="1550"/>
              <a:buChar char="✔"/>
            </a:pPr>
            <a:r>
              <a:rPr lang="el-GR" sz="1550" dirty="0">
                <a:latin typeface="Arial"/>
                <a:ea typeface="Arial"/>
                <a:cs typeface="Arial"/>
                <a:sym typeface="Arial"/>
              </a:rPr>
              <a:t>Πως ένιωσαν οι ακροατές; </a:t>
            </a:r>
            <a:endParaRPr sz="1550" dirty="0">
              <a:latin typeface="Arial"/>
              <a:ea typeface="Arial"/>
              <a:cs typeface="Arial"/>
              <a:sym typeface="Arial"/>
            </a:endParaRPr>
          </a:p>
          <a:p>
            <a:pPr marL="520700" lvl="1" indent="-174625" algn="l" rtl="0">
              <a:lnSpc>
                <a:spcPct val="115000"/>
              </a:lnSpc>
              <a:spcBef>
                <a:spcPts val="400"/>
              </a:spcBef>
              <a:spcAft>
                <a:spcPts val="0"/>
              </a:spcAft>
              <a:buClr>
                <a:schemeClr val="dk1"/>
              </a:buClr>
              <a:buSzPts val="1550"/>
              <a:buChar char="✔"/>
            </a:pPr>
            <a:r>
              <a:rPr lang="el-GR" sz="1550" dirty="0">
                <a:latin typeface="Arial"/>
                <a:ea typeface="Arial"/>
                <a:cs typeface="Arial"/>
                <a:sym typeface="Arial"/>
              </a:rPr>
              <a:t>Συμπίπτουν οι απόψεις και των δυο στο ότι συνέβη μεταξύ τους;</a:t>
            </a:r>
            <a:endParaRPr sz="1550" dirty="0">
              <a:latin typeface="Arial"/>
              <a:ea typeface="Arial"/>
              <a:cs typeface="Arial"/>
              <a:sym typeface="Arial"/>
            </a:endParaRPr>
          </a:p>
          <a:p>
            <a:pPr marL="520700" lvl="1" indent="-174625" algn="l" rtl="0">
              <a:lnSpc>
                <a:spcPct val="115000"/>
              </a:lnSpc>
              <a:spcBef>
                <a:spcPts val="400"/>
              </a:spcBef>
              <a:spcAft>
                <a:spcPts val="0"/>
              </a:spcAft>
              <a:buClr>
                <a:schemeClr val="dk1"/>
              </a:buClr>
              <a:buSzPts val="1550"/>
              <a:buChar char="✔"/>
            </a:pPr>
            <a:r>
              <a:rPr lang="el-GR" sz="1550" dirty="0">
                <a:latin typeface="Arial"/>
                <a:ea typeface="Arial"/>
                <a:cs typeface="Arial"/>
                <a:sym typeface="Arial"/>
              </a:rPr>
              <a:t>Τι έκαναν οι ακροατές καλά;</a:t>
            </a:r>
            <a:endParaRPr sz="1550" dirty="0">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5"/>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2700"/>
              <a:buFont typeface="Arial"/>
              <a:buNone/>
            </a:pPr>
            <a:r>
              <a:rPr lang="el-GR" sz="2700" b="1">
                <a:latin typeface="Arial"/>
                <a:ea typeface="Arial"/>
                <a:cs typeface="Arial"/>
                <a:sym typeface="Arial"/>
              </a:rPr>
              <a:t>Ενεργητική Ακρόαση</a:t>
            </a:r>
            <a:endParaRPr sz="2700" b="1">
              <a:latin typeface="Arial"/>
              <a:ea typeface="Arial"/>
              <a:cs typeface="Arial"/>
              <a:sym typeface="Arial"/>
            </a:endParaRPr>
          </a:p>
        </p:txBody>
      </p:sp>
      <p:sp>
        <p:nvSpPr>
          <p:cNvPr id="128" name="Google Shape;128;p5"/>
          <p:cNvSpPr txBox="1">
            <a:spLocks noGrp="1"/>
          </p:cNvSpPr>
          <p:nvPr>
            <p:ph type="body" idx="1"/>
          </p:nvPr>
        </p:nvSpPr>
        <p:spPr>
          <a:xfrm>
            <a:off x="704850" y="988219"/>
            <a:ext cx="7886700" cy="3263400"/>
          </a:xfrm>
          <a:prstGeom prst="rect">
            <a:avLst/>
          </a:prstGeom>
          <a:noFill/>
          <a:ln>
            <a:noFill/>
          </a:ln>
        </p:spPr>
        <p:txBody>
          <a:bodyPr spcFirstLastPara="1" wrap="square" lIns="68575" tIns="34275" rIns="68575" bIns="34275" anchor="t" anchorCtr="0">
            <a:noAutofit/>
          </a:bodyPr>
          <a:lstStyle/>
          <a:p>
            <a:pPr marL="0" lvl="0" indent="0" algn="l" rtl="0">
              <a:lnSpc>
                <a:spcPct val="115000"/>
              </a:lnSpc>
              <a:spcBef>
                <a:spcPts val="0"/>
              </a:spcBef>
              <a:spcAft>
                <a:spcPts val="0"/>
              </a:spcAft>
              <a:buClr>
                <a:srgbClr val="171616"/>
              </a:buClr>
              <a:buSzPts val="1400"/>
              <a:buNone/>
            </a:pPr>
            <a:r>
              <a:rPr lang="el-GR" sz="1550">
                <a:solidFill>
                  <a:srgbClr val="171616"/>
                </a:solidFill>
                <a:latin typeface="Arial"/>
                <a:ea typeface="Arial"/>
                <a:cs typeface="Arial"/>
                <a:sym typeface="Arial"/>
              </a:rPr>
              <a:t>Η ενεργητική ακρόαση είναι η βάση της αποτελεσματικής επικοινωνίας. Είναι εκείνη που μας επιτρέπει να ακούμε πίσω από τις λέξεις του συνομιλητή μας, να κατανοούμε τη θέση του άλλου και να αφήνουμε πίσω τις δικές μας υποθέσεις. </a:t>
            </a:r>
            <a:endParaRPr sz="1550">
              <a:solidFill>
                <a:srgbClr val="171616"/>
              </a:solidFill>
              <a:latin typeface="Arial"/>
              <a:ea typeface="Arial"/>
              <a:cs typeface="Arial"/>
              <a:sym typeface="Arial"/>
            </a:endParaRPr>
          </a:p>
          <a:p>
            <a:pPr marL="0" lvl="0" indent="0" algn="l" rtl="0">
              <a:lnSpc>
                <a:spcPct val="115000"/>
              </a:lnSpc>
              <a:spcBef>
                <a:spcPts val="800"/>
              </a:spcBef>
              <a:spcAft>
                <a:spcPts val="0"/>
              </a:spcAft>
              <a:buClr>
                <a:srgbClr val="171616"/>
              </a:buClr>
              <a:buSzPts val="1400"/>
              <a:buNone/>
            </a:pPr>
            <a:r>
              <a:rPr lang="el-GR" sz="1550" i="0">
                <a:solidFill>
                  <a:srgbClr val="171616"/>
                </a:solidFill>
                <a:latin typeface="Arial"/>
                <a:ea typeface="Arial"/>
                <a:cs typeface="Arial"/>
                <a:sym typeface="Arial"/>
              </a:rPr>
              <a:t>Τι περιλαμβάνει:</a:t>
            </a:r>
            <a:endParaRPr sz="1550" i="0">
              <a:solidFill>
                <a:srgbClr val="171616"/>
              </a:solidFill>
              <a:latin typeface="Arial"/>
              <a:ea typeface="Arial"/>
              <a:cs typeface="Arial"/>
              <a:sym typeface="Arial"/>
            </a:endParaRPr>
          </a:p>
          <a:p>
            <a:pPr marL="177800" lvl="0" indent="-187325" algn="l" rtl="0">
              <a:lnSpc>
                <a:spcPct val="115000"/>
              </a:lnSpc>
              <a:spcBef>
                <a:spcPts val="800"/>
              </a:spcBef>
              <a:spcAft>
                <a:spcPts val="0"/>
              </a:spcAft>
              <a:buClr>
                <a:srgbClr val="171616"/>
              </a:buClr>
              <a:buSzPts val="1550"/>
              <a:buChar char="o"/>
            </a:pPr>
            <a:r>
              <a:rPr lang="el-GR" sz="1550" b="1">
                <a:solidFill>
                  <a:srgbClr val="171616"/>
                </a:solidFill>
                <a:latin typeface="Arial"/>
                <a:ea typeface="Arial"/>
                <a:cs typeface="Arial"/>
                <a:sym typeface="Arial"/>
              </a:rPr>
              <a:t>Πρόθεση ενδιαφέροντος </a:t>
            </a:r>
            <a:endParaRPr sz="1550" b="1" i="0">
              <a:solidFill>
                <a:srgbClr val="171616"/>
              </a:solidFill>
              <a:latin typeface="Arial"/>
              <a:ea typeface="Arial"/>
              <a:cs typeface="Arial"/>
              <a:sym typeface="Arial"/>
            </a:endParaRPr>
          </a:p>
          <a:p>
            <a:pPr marL="177800" lvl="0" indent="-187325" algn="l" rtl="0">
              <a:lnSpc>
                <a:spcPct val="115000"/>
              </a:lnSpc>
              <a:spcBef>
                <a:spcPts val="800"/>
              </a:spcBef>
              <a:spcAft>
                <a:spcPts val="0"/>
              </a:spcAft>
              <a:buClr>
                <a:srgbClr val="171616"/>
              </a:buClr>
              <a:buSzPts val="1550"/>
              <a:buFont typeface="Courier New"/>
              <a:buChar char="o"/>
            </a:pPr>
            <a:r>
              <a:rPr lang="el-GR" sz="1550" b="1" i="0">
                <a:solidFill>
                  <a:srgbClr val="171616"/>
                </a:solidFill>
                <a:latin typeface="Arial"/>
                <a:ea typeface="Arial"/>
                <a:cs typeface="Arial"/>
                <a:sym typeface="Arial"/>
              </a:rPr>
              <a:t>Εκφράσεις ενδιαφέροντος </a:t>
            </a:r>
            <a:r>
              <a:rPr lang="el-GR" sz="1550" i="0">
                <a:solidFill>
                  <a:srgbClr val="171616"/>
                </a:solidFill>
                <a:latin typeface="Arial"/>
                <a:ea typeface="Arial"/>
                <a:cs typeface="Arial"/>
                <a:sym typeface="Arial"/>
              </a:rPr>
              <a:t>(κούνημα του κεφαλιού, "εντάξει", "μμμ", "α-χα", "σωστά".)</a:t>
            </a:r>
            <a:endParaRPr sz="1550">
              <a:latin typeface="Arial"/>
              <a:ea typeface="Arial"/>
              <a:cs typeface="Arial"/>
              <a:sym typeface="Arial"/>
            </a:endParaRPr>
          </a:p>
          <a:p>
            <a:pPr marL="177800" lvl="0" indent="-187325" algn="l" rtl="0">
              <a:lnSpc>
                <a:spcPct val="115000"/>
              </a:lnSpc>
              <a:spcBef>
                <a:spcPts val="800"/>
              </a:spcBef>
              <a:spcAft>
                <a:spcPts val="0"/>
              </a:spcAft>
              <a:buClr>
                <a:srgbClr val="171616"/>
              </a:buClr>
              <a:buSzPts val="1550"/>
              <a:buFont typeface="Courier New"/>
              <a:buChar char="o"/>
            </a:pPr>
            <a:r>
              <a:rPr lang="el-GR" sz="1550" b="1" i="0">
                <a:solidFill>
                  <a:srgbClr val="171616"/>
                </a:solidFill>
                <a:latin typeface="Arial"/>
                <a:ea typeface="Arial"/>
                <a:cs typeface="Arial"/>
                <a:sym typeface="Arial"/>
              </a:rPr>
              <a:t>Λεκτικές επιβεβαιώσεις</a:t>
            </a:r>
            <a:r>
              <a:rPr lang="el-GR" sz="1550" i="0">
                <a:solidFill>
                  <a:srgbClr val="171616"/>
                </a:solidFill>
                <a:latin typeface="Arial"/>
                <a:ea typeface="Arial"/>
                <a:cs typeface="Arial"/>
                <a:sym typeface="Arial"/>
              </a:rPr>
              <a:t> (σε ευχαριστώ που μοιράστηκες μαζί μου τις σκέψεις σου για αυτό, ή ακούγεται </a:t>
            </a:r>
            <a:r>
              <a:rPr lang="el-GR" sz="1550">
                <a:solidFill>
                  <a:srgbClr val="171616"/>
                </a:solidFill>
                <a:latin typeface="Arial"/>
                <a:ea typeface="Arial"/>
                <a:cs typeface="Arial"/>
                <a:sym typeface="Arial"/>
              </a:rPr>
              <a:t>πολύ </a:t>
            </a:r>
            <a:r>
              <a:rPr lang="el-GR" sz="1550" i="0">
                <a:solidFill>
                  <a:srgbClr val="171616"/>
                </a:solidFill>
                <a:latin typeface="Arial"/>
                <a:ea typeface="Arial"/>
                <a:cs typeface="Arial"/>
                <a:sym typeface="Arial"/>
              </a:rPr>
              <a:t>δύσκολη απόφαση  και άλλα)</a:t>
            </a:r>
            <a:endParaRPr sz="1550">
              <a:latin typeface="Arial"/>
              <a:ea typeface="Arial"/>
              <a:cs typeface="Arial"/>
              <a:sym typeface="Arial"/>
            </a:endParaRPr>
          </a:p>
          <a:p>
            <a:pPr marL="177800" lvl="0" indent="-187325" algn="l" rtl="0">
              <a:lnSpc>
                <a:spcPct val="115000"/>
              </a:lnSpc>
              <a:spcBef>
                <a:spcPts val="800"/>
              </a:spcBef>
              <a:spcAft>
                <a:spcPts val="0"/>
              </a:spcAft>
              <a:buClr>
                <a:srgbClr val="171616"/>
              </a:buClr>
              <a:buSzPts val="1550"/>
              <a:buFont typeface="Courier New"/>
              <a:buChar char="o"/>
            </a:pPr>
            <a:r>
              <a:rPr lang="el-GR" sz="1550" b="1" i="0">
                <a:solidFill>
                  <a:srgbClr val="171616"/>
                </a:solidFill>
                <a:latin typeface="Arial"/>
                <a:ea typeface="Arial"/>
                <a:cs typeface="Arial"/>
                <a:sym typeface="Arial"/>
              </a:rPr>
              <a:t>Παράφραση στο περιεχόμενο, μήνυμα και συναίσθημα</a:t>
            </a:r>
            <a:r>
              <a:rPr lang="el-GR" sz="1550" i="0">
                <a:solidFill>
                  <a:srgbClr val="171616"/>
                </a:solidFill>
                <a:latin typeface="Arial"/>
                <a:ea typeface="Arial"/>
                <a:cs typeface="Arial"/>
                <a:sym typeface="Arial"/>
              </a:rPr>
              <a:t> του ομιλητή (αυτό που εννοείς/λες είναι ότι…)</a:t>
            </a:r>
            <a:endParaRPr sz="1550">
              <a:latin typeface="Arial"/>
              <a:ea typeface="Arial"/>
              <a:cs typeface="Arial"/>
              <a:sym typeface="Arial"/>
            </a:endParaRPr>
          </a:p>
          <a:p>
            <a:pPr marL="177800" lvl="0" indent="-187325" algn="l" rtl="0">
              <a:lnSpc>
                <a:spcPct val="115000"/>
              </a:lnSpc>
              <a:spcBef>
                <a:spcPts val="800"/>
              </a:spcBef>
              <a:spcAft>
                <a:spcPts val="0"/>
              </a:spcAft>
              <a:buClr>
                <a:srgbClr val="171616"/>
              </a:buClr>
              <a:buSzPts val="1550"/>
              <a:buFont typeface="Courier New"/>
              <a:buChar char="o"/>
            </a:pPr>
            <a:r>
              <a:rPr lang="el-GR" sz="1550" b="1" i="0">
                <a:solidFill>
                  <a:srgbClr val="171616"/>
                </a:solidFill>
                <a:latin typeface="Arial"/>
                <a:ea typeface="Arial"/>
                <a:cs typeface="Arial"/>
                <a:sym typeface="Arial"/>
              </a:rPr>
              <a:t>Ερωτήσεις </a:t>
            </a:r>
            <a:r>
              <a:rPr lang="el-GR" sz="1550" i="0">
                <a:solidFill>
                  <a:srgbClr val="171616"/>
                </a:solidFill>
                <a:latin typeface="Arial"/>
                <a:ea typeface="Arial"/>
                <a:cs typeface="Arial"/>
                <a:sym typeface="Arial"/>
              </a:rPr>
              <a:t>που ενθαρρύνουν τον ομιλητή να συνεχίσει (πως μπορώ να σε βοηθήσω, π</a:t>
            </a:r>
            <a:r>
              <a:rPr lang="el-GR" sz="1550">
                <a:solidFill>
                  <a:srgbClr val="171616"/>
                </a:solidFill>
                <a:latin typeface="Arial"/>
                <a:ea typeface="Arial"/>
                <a:cs typeface="Arial"/>
                <a:sym typeface="Arial"/>
              </a:rPr>
              <a:t>ώ</a:t>
            </a:r>
            <a:r>
              <a:rPr lang="el-GR" sz="1550" i="0">
                <a:solidFill>
                  <a:srgbClr val="171616"/>
                </a:solidFill>
                <a:latin typeface="Arial"/>
                <a:ea typeface="Arial"/>
                <a:cs typeface="Arial"/>
                <a:sym typeface="Arial"/>
              </a:rPr>
              <a:t>ς αυτό σε κάνει να νιώθεις;)</a:t>
            </a:r>
            <a:endParaRPr sz="1550">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6"/>
          <p:cNvSpPr txBox="1">
            <a:spLocks noGrp="1"/>
          </p:cNvSpPr>
          <p:nvPr>
            <p:ph type="title"/>
          </p:nvPr>
        </p:nvSpPr>
        <p:spPr>
          <a:xfrm>
            <a:off x="0" y="2074664"/>
            <a:ext cx="9144000" cy="994200"/>
          </a:xfrm>
          <a:prstGeom prst="rect">
            <a:avLst/>
          </a:prstGeom>
          <a:noFill/>
          <a:ln>
            <a:noFill/>
          </a:ln>
        </p:spPr>
        <p:txBody>
          <a:bodyPr spcFirstLastPara="1" wrap="square" lIns="68575" tIns="34275" rIns="68575" bIns="34275" anchor="ctr" anchorCtr="0">
            <a:normAutofit/>
          </a:bodyPr>
          <a:lstStyle/>
          <a:p>
            <a:pPr marL="0" lvl="0" indent="0" algn="ctr" rtl="0">
              <a:lnSpc>
                <a:spcPct val="90000"/>
              </a:lnSpc>
              <a:spcBef>
                <a:spcPts val="0"/>
              </a:spcBef>
              <a:spcAft>
                <a:spcPts val="0"/>
              </a:spcAft>
              <a:buClr>
                <a:schemeClr val="dk1"/>
              </a:buClr>
              <a:buSzPts val="3300"/>
              <a:buFont typeface="Arial"/>
              <a:buNone/>
            </a:pPr>
            <a:r>
              <a:rPr lang="el-GR" b="1">
                <a:latin typeface="Arial"/>
                <a:ea typeface="Arial"/>
                <a:cs typeface="Arial"/>
                <a:sym typeface="Arial"/>
              </a:rPr>
              <a:t>Ενσυναίσθηση</a:t>
            </a:r>
            <a:endParaRPr b="1">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7"/>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2700"/>
              <a:buFont typeface="Arial"/>
              <a:buNone/>
            </a:pPr>
            <a:r>
              <a:rPr lang="el-GR" sz="2800" b="1">
                <a:latin typeface="Arial"/>
                <a:ea typeface="Arial"/>
                <a:cs typeface="Arial"/>
                <a:sym typeface="Arial"/>
              </a:rPr>
              <a:t>Ενσυναίσθηση – Ασκηση </a:t>
            </a:r>
            <a:endParaRPr sz="2800" b="1">
              <a:latin typeface="Arial"/>
              <a:ea typeface="Arial"/>
              <a:cs typeface="Arial"/>
              <a:sym typeface="Arial"/>
            </a:endParaRPr>
          </a:p>
        </p:txBody>
      </p:sp>
      <p:sp>
        <p:nvSpPr>
          <p:cNvPr id="141" name="Google Shape;141;p7"/>
          <p:cNvSpPr txBox="1">
            <a:spLocks noGrp="1"/>
          </p:cNvSpPr>
          <p:nvPr>
            <p:ph type="body" idx="1"/>
          </p:nvPr>
        </p:nvSpPr>
        <p:spPr>
          <a:xfrm>
            <a:off x="628650" y="1216819"/>
            <a:ext cx="7886700" cy="3263400"/>
          </a:xfrm>
          <a:prstGeom prst="rect">
            <a:avLst/>
          </a:prstGeom>
          <a:noFill/>
          <a:ln>
            <a:noFill/>
          </a:ln>
        </p:spPr>
        <p:txBody>
          <a:bodyPr spcFirstLastPara="1" wrap="square" lIns="68575" tIns="34275" rIns="68575" bIns="34275" anchor="t" anchorCtr="0">
            <a:noAutofit/>
          </a:bodyPr>
          <a:lstStyle/>
          <a:p>
            <a:pPr marL="177800" lvl="0" indent="-174625" algn="l" rtl="0">
              <a:lnSpc>
                <a:spcPct val="115000"/>
              </a:lnSpc>
              <a:spcBef>
                <a:spcPts val="0"/>
              </a:spcBef>
              <a:spcAft>
                <a:spcPts val="0"/>
              </a:spcAft>
              <a:buClr>
                <a:schemeClr val="dk1"/>
              </a:buClr>
              <a:buSzPts val="1550"/>
              <a:buChar char="•"/>
            </a:pPr>
            <a:r>
              <a:rPr lang="el-GR" sz="1550">
                <a:latin typeface="Arial"/>
                <a:ea typeface="Arial"/>
                <a:cs typeface="Arial"/>
                <a:sym typeface="Arial"/>
              </a:rPr>
              <a:t>Στην ολομέλεια συζητάμε πως πιστεύετε ότι νιώθουν οι πρωταγωνιστές των παρακάτω σεναρίων.  </a:t>
            </a:r>
            <a:endParaRPr sz="1550">
              <a:latin typeface="Arial"/>
              <a:ea typeface="Arial"/>
              <a:cs typeface="Arial"/>
              <a:sym typeface="Arial"/>
            </a:endParaRPr>
          </a:p>
          <a:p>
            <a:pPr marL="520700" lvl="1" indent="-174625" algn="l" rtl="0">
              <a:lnSpc>
                <a:spcPct val="115000"/>
              </a:lnSpc>
              <a:spcBef>
                <a:spcPts val="400"/>
              </a:spcBef>
              <a:spcAft>
                <a:spcPts val="0"/>
              </a:spcAft>
              <a:buClr>
                <a:schemeClr val="dk1"/>
              </a:buClr>
              <a:buSzPts val="1550"/>
              <a:buChar char="–"/>
            </a:pPr>
            <a:r>
              <a:rPr lang="el-GR" sz="1550">
                <a:latin typeface="Arial"/>
                <a:ea typeface="Arial"/>
                <a:cs typeface="Arial"/>
                <a:sym typeface="Arial"/>
              </a:rPr>
              <a:t>Ο Γιάννης προετοιμάζεται για μια συνέντευξη που τον ενδιαφέρει πάρα πολύ.</a:t>
            </a:r>
            <a:endParaRPr sz="1550">
              <a:latin typeface="Arial"/>
              <a:ea typeface="Arial"/>
              <a:cs typeface="Arial"/>
              <a:sym typeface="Arial"/>
            </a:endParaRPr>
          </a:p>
          <a:p>
            <a:pPr marL="520700" lvl="1" indent="-174625" algn="l" rtl="0">
              <a:lnSpc>
                <a:spcPct val="115000"/>
              </a:lnSpc>
              <a:spcBef>
                <a:spcPts val="400"/>
              </a:spcBef>
              <a:spcAft>
                <a:spcPts val="0"/>
              </a:spcAft>
              <a:buClr>
                <a:schemeClr val="dk1"/>
              </a:buClr>
              <a:buSzPts val="1550"/>
              <a:buChar char="–"/>
            </a:pPr>
            <a:r>
              <a:rPr lang="el-GR" sz="1550">
                <a:latin typeface="Arial"/>
                <a:ea typeface="Arial"/>
                <a:cs typeface="Arial"/>
                <a:sym typeface="Arial"/>
              </a:rPr>
              <a:t>Η Ελένη παραιτείται από τη δουλειά της για να ξεκινήσει τη δική της επιχείρηση.</a:t>
            </a:r>
            <a:endParaRPr sz="1550">
              <a:latin typeface="Arial"/>
              <a:ea typeface="Arial"/>
              <a:cs typeface="Arial"/>
              <a:sym typeface="Arial"/>
            </a:endParaRPr>
          </a:p>
          <a:p>
            <a:pPr marL="520700" lvl="1" indent="-174625" algn="l" rtl="0">
              <a:lnSpc>
                <a:spcPct val="115000"/>
              </a:lnSpc>
              <a:spcBef>
                <a:spcPts val="400"/>
              </a:spcBef>
              <a:spcAft>
                <a:spcPts val="0"/>
              </a:spcAft>
              <a:buClr>
                <a:schemeClr val="dk1"/>
              </a:buClr>
              <a:buSzPts val="1550"/>
              <a:buChar char="–"/>
            </a:pPr>
            <a:r>
              <a:rPr lang="el-GR" sz="1550">
                <a:latin typeface="Arial"/>
                <a:ea typeface="Arial"/>
                <a:cs typeface="Arial"/>
                <a:sym typeface="Arial"/>
              </a:rPr>
              <a:t>Η Νίκη και ο Μιχάλης αποφασίζουν να διακόψουν τη σχέση τους μετά από 5 χρόνια σχέση.</a:t>
            </a:r>
            <a:endParaRPr sz="155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
            </a:pPr>
            <a:r>
              <a:rPr lang="el-GR" sz="1550">
                <a:latin typeface="Arial"/>
                <a:ea typeface="Arial"/>
                <a:cs typeface="Arial"/>
                <a:sym typeface="Arial"/>
              </a:rPr>
              <a:t>Στη συνέχεια συζητάμε:</a:t>
            </a:r>
            <a:endParaRPr sz="1550">
              <a:latin typeface="Arial"/>
              <a:ea typeface="Arial"/>
              <a:cs typeface="Arial"/>
              <a:sym typeface="Arial"/>
            </a:endParaRPr>
          </a:p>
          <a:p>
            <a:pPr marL="520700" lvl="1" indent="-174625" algn="l" rtl="0">
              <a:lnSpc>
                <a:spcPct val="115000"/>
              </a:lnSpc>
              <a:spcBef>
                <a:spcPts val="400"/>
              </a:spcBef>
              <a:spcAft>
                <a:spcPts val="0"/>
              </a:spcAft>
              <a:buClr>
                <a:schemeClr val="dk1"/>
              </a:buClr>
              <a:buSzPts val="1550"/>
              <a:buChar char="✔"/>
            </a:pPr>
            <a:r>
              <a:rPr lang="el-GR" sz="1550">
                <a:latin typeface="Arial"/>
                <a:ea typeface="Arial"/>
                <a:cs typeface="Arial"/>
                <a:sym typeface="Arial"/>
              </a:rPr>
              <a:t>Πως σας φάνηκε η άσκηση;</a:t>
            </a:r>
            <a:endParaRPr sz="1550">
              <a:latin typeface="Arial"/>
              <a:ea typeface="Arial"/>
              <a:cs typeface="Arial"/>
              <a:sym typeface="Arial"/>
            </a:endParaRPr>
          </a:p>
          <a:p>
            <a:pPr marL="520700" lvl="1" indent="-174625" algn="l" rtl="0">
              <a:lnSpc>
                <a:spcPct val="115000"/>
              </a:lnSpc>
              <a:spcBef>
                <a:spcPts val="400"/>
              </a:spcBef>
              <a:spcAft>
                <a:spcPts val="0"/>
              </a:spcAft>
              <a:buClr>
                <a:schemeClr val="dk1"/>
              </a:buClr>
              <a:buSzPts val="1550"/>
              <a:buChar char="✔"/>
            </a:pPr>
            <a:r>
              <a:rPr lang="el-GR" sz="1550">
                <a:latin typeface="Arial"/>
                <a:ea typeface="Arial"/>
                <a:cs typeface="Arial"/>
                <a:sym typeface="Arial"/>
              </a:rPr>
              <a:t>Πιστεύετε ότι υπάρχει υποκειμενικότητα στο τρόπο που κανείς βιώνει μια συνθήκη;</a:t>
            </a:r>
            <a:endParaRPr sz="1550">
              <a:latin typeface="Arial"/>
              <a:ea typeface="Arial"/>
              <a:cs typeface="Arial"/>
              <a:sym typeface="Arial"/>
            </a:endParaRPr>
          </a:p>
          <a:p>
            <a:pPr marL="520700" lvl="1" indent="-174625" algn="l" rtl="0">
              <a:lnSpc>
                <a:spcPct val="115000"/>
              </a:lnSpc>
              <a:spcBef>
                <a:spcPts val="400"/>
              </a:spcBef>
              <a:spcAft>
                <a:spcPts val="0"/>
              </a:spcAft>
              <a:buClr>
                <a:schemeClr val="dk1"/>
              </a:buClr>
              <a:buSzPts val="1550"/>
              <a:buChar char="✔"/>
            </a:pPr>
            <a:r>
              <a:rPr lang="el-GR" sz="1550">
                <a:latin typeface="Arial"/>
                <a:ea typeface="Arial"/>
                <a:cs typeface="Arial"/>
                <a:sym typeface="Arial"/>
              </a:rPr>
              <a:t>Τι πιστεύετε ότι περιλαμβάνει η δεξιότητα της ενσυναίσθησης;</a:t>
            </a:r>
            <a:endParaRPr sz="1550">
              <a:latin typeface="Arial"/>
              <a:ea typeface="Arial"/>
              <a:cs typeface="Arial"/>
              <a:sym typeface="Arial"/>
            </a:endParaRPr>
          </a:p>
          <a:p>
            <a:pPr marL="520700" lvl="1" indent="-174625" algn="l" rtl="0">
              <a:lnSpc>
                <a:spcPct val="115000"/>
              </a:lnSpc>
              <a:spcBef>
                <a:spcPts val="400"/>
              </a:spcBef>
              <a:spcAft>
                <a:spcPts val="0"/>
              </a:spcAft>
              <a:buClr>
                <a:schemeClr val="dk1"/>
              </a:buClr>
              <a:buSzPts val="1550"/>
              <a:buChar char="✔"/>
            </a:pPr>
            <a:r>
              <a:rPr lang="el-GR" sz="1550">
                <a:latin typeface="Arial"/>
                <a:ea typeface="Arial"/>
                <a:cs typeface="Arial"/>
                <a:sym typeface="Arial"/>
              </a:rPr>
              <a:t>Πόσο εύκολο ή δύσκολο είναι να αναπτύξει κανείς ενσυναίσθηση;</a:t>
            </a:r>
            <a:endParaRPr sz="1550">
              <a:latin typeface="Arial"/>
              <a:ea typeface="Arial"/>
              <a:cs typeface="Arial"/>
              <a:sym typeface="Arial"/>
            </a:endParaRPr>
          </a:p>
          <a:p>
            <a:pPr marL="0" lvl="0" indent="0" algn="l" rtl="0">
              <a:lnSpc>
                <a:spcPct val="115000"/>
              </a:lnSpc>
              <a:spcBef>
                <a:spcPts val="800"/>
              </a:spcBef>
              <a:spcAft>
                <a:spcPts val="0"/>
              </a:spcAft>
              <a:buClr>
                <a:schemeClr val="dk1"/>
              </a:buClr>
              <a:buSzPts val="1500"/>
              <a:buNone/>
            </a:pPr>
            <a:endParaRPr sz="1550">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8"/>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2700"/>
              <a:buFont typeface="Arial"/>
              <a:buNone/>
            </a:pPr>
            <a:r>
              <a:rPr lang="el-GR" sz="2800" b="1">
                <a:latin typeface="Arial"/>
                <a:ea typeface="Arial"/>
                <a:cs typeface="Arial"/>
                <a:sym typeface="Arial"/>
              </a:rPr>
              <a:t>Ενσυναίσθηση </a:t>
            </a:r>
            <a:endParaRPr sz="2800" b="1">
              <a:latin typeface="Arial"/>
              <a:ea typeface="Arial"/>
              <a:cs typeface="Arial"/>
              <a:sym typeface="Arial"/>
            </a:endParaRPr>
          </a:p>
        </p:txBody>
      </p:sp>
      <p:sp>
        <p:nvSpPr>
          <p:cNvPr id="148" name="Google Shape;148;p8"/>
          <p:cNvSpPr txBox="1">
            <a:spLocks noGrp="1"/>
          </p:cNvSpPr>
          <p:nvPr>
            <p:ph type="body" idx="1"/>
          </p:nvPr>
        </p:nvSpPr>
        <p:spPr>
          <a:xfrm>
            <a:off x="628650" y="1191816"/>
            <a:ext cx="7886700" cy="3194100"/>
          </a:xfrm>
          <a:prstGeom prst="rect">
            <a:avLst/>
          </a:prstGeom>
          <a:noFill/>
          <a:ln>
            <a:noFill/>
          </a:ln>
        </p:spPr>
        <p:txBody>
          <a:bodyPr spcFirstLastPara="1" wrap="square" lIns="68575" tIns="34275" rIns="68575" bIns="34275" anchor="t" anchorCtr="0">
            <a:noAutofit/>
          </a:bodyPr>
          <a:lstStyle/>
          <a:p>
            <a:pPr marL="0" lvl="0" indent="0" algn="l" rtl="0">
              <a:lnSpc>
                <a:spcPct val="115000"/>
              </a:lnSpc>
              <a:spcBef>
                <a:spcPts val="0"/>
              </a:spcBef>
              <a:spcAft>
                <a:spcPts val="0"/>
              </a:spcAft>
              <a:buClr>
                <a:schemeClr val="dk1"/>
              </a:buClr>
              <a:buSzPts val="1500"/>
              <a:buNone/>
            </a:pPr>
            <a:r>
              <a:rPr lang="el-GR" sz="1550">
                <a:latin typeface="Arial"/>
                <a:ea typeface="Arial"/>
                <a:cs typeface="Arial"/>
                <a:sym typeface="Arial"/>
              </a:rPr>
              <a:t>Ενσυναίσθηση είναι η ικανότητα κάποιου να αισθάνεται τα συναισθήματα των άλλων ανθρώπων, σε συνδυασμό με την ικανότητα του να φαντάζεται τι μπορεί να σκέφτεται ή να αισθάνεται κάποιος άλλος</a:t>
            </a:r>
            <a:endParaRPr sz="1550">
              <a:latin typeface="Arial"/>
              <a:ea typeface="Arial"/>
              <a:cs typeface="Arial"/>
              <a:sym typeface="Arial"/>
            </a:endParaRPr>
          </a:p>
          <a:p>
            <a:pPr marL="0" lvl="0" indent="0" algn="l" rtl="0">
              <a:lnSpc>
                <a:spcPct val="115000"/>
              </a:lnSpc>
              <a:spcBef>
                <a:spcPts val="800"/>
              </a:spcBef>
              <a:spcAft>
                <a:spcPts val="0"/>
              </a:spcAft>
              <a:buClr>
                <a:schemeClr val="dk1"/>
              </a:buClr>
              <a:buSzPts val="1500"/>
              <a:buNone/>
            </a:pPr>
            <a:endParaRPr sz="1550">
              <a:latin typeface="Arial"/>
              <a:ea typeface="Arial"/>
              <a:cs typeface="Arial"/>
              <a:sym typeface="Arial"/>
            </a:endParaRPr>
          </a:p>
          <a:p>
            <a:pPr marL="0" lvl="0" indent="0" algn="l" rtl="0">
              <a:lnSpc>
                <a:spcPct val="115000"/>
              </a:lnSpc>
              <a:spcBef>
                <a:spcPts val="800"/>
              </a:spcBef>
              <a:spcAft>
                <a:spcPts val="0"/>
              </a:spcAft>
              <a:buClr>
                <a:schemeClr val="dk1"/>
              </a:buClr>
              <a:buSzPts val="1500"/>
              <a:buNone/>
            </a:pPr>
            <a:r>
              <a:rPr lang="el-GR" sz="1550">
                <a:latin typeface="Arial"/>
                <a:ea typeface="Arial"/>
                <a:cs typeface="Arial"/>
                <a:sym typeface="Arial"/>
              </a:rPr>
              <a:t>Στην ενσυναίσθηση:</a:t>
            </a:r>
            <a:endParaRPr sz="155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o"/>
            </a:pPr>
            <a:r>
              <a:rPr lang="el-GR" sz="1550">
                <a:latin typeface="Arial"/>
                <a:ea typeface="Arial"/>
                <a:cs typeface="Arial"/>
                <a:sym typeface="Arial"/>
              </a:rPr>
              <a:t>Αφήνουμε στην άκρη τις δικές μας αξιολογικές κρίσεις</a:t>
            </a:r>
            <a:endParaRPr sz="155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o"/>
            </a:pPr>
            <a:r>
              <a:rPr lang="el-GR" sz="1550">
                <a:latin typeface="Arial"/>
                <a:ea typeface="Arial"/>
                <a:cs typeface="Arial"/>
                <a:sym typeface="Arial"/>
              </a:rPr>
              <a:t>Προσπαθούμε να αντιληφθούμε το κόσμο του άλλου μέσα από τα μάτια του και όχι μέσα από τις δικές μας εμπειρίες</a:t>
            </a:r>
            <a:endParaRPr sz="155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o"/>
            </a:pPr>
            <a:r>
              <a:rPr lang="el-GR" sz="1550">
                <a:latin typeface="Arial"/>
                <a:ea typeface="Arial"/>
                <a:cs typeface="Arial"/>
                <a:sym typeface="Arial"/>
              </a:rPr>
              <a:t>Αποφεύγουμε να μεταφέρουμε δικές μας εμπειρίες, να δώσουμε συμβουλές και να κατευνάσουμε την κατάσταση</a:t>
            </a:r>
            <a:endParaRPr sz="155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o"/>
            </a:pPr>
            <a:r>
              <a:rPr lang="el-GR" sz="1550">
                <a:latin typeface="Arial"/>
                <a:ea typeface="Arial"/>
                <a:cs typeface="Arial"/>
                <a:sym typeface="Arial"/>
              </a:rPr>
              <a:t>Ξεχωρίζουμε το πως νιώθουμε εμείς για αυτό που συμβαίνει</a:t>
            </a:r>
            <a:endParaRPr sz="1550">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1235</Words>
  <Application>Microsoft Office PowerPoint</Application>
  <PresentationFormat>Προβολή στην οθόνη (16:9)</PresentationFormat>
  <Paragraphs>158</Paragraphs>
  <Slides>23</Slides>
  <Notes>22</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23</vt:i4>
      </vt:variant>
    </vt:vector>
  </HeadingPairs>
  <TitlesOfParts>
    <vt:vector size="30" baseType="lpstr">
      <vt:lpstr>Arial</vt:lpstr>
      <vt:lpstr>Calibri</vt:lpstr>
      <vt:lpstr>Courier New</vt:lpstr>
      <vt:lpstr>Libre Franklin</vt:lpstr>
      <vt:lpstr>Noto Sans Symbols</vt:lpstr>
      <vt:lpstr>Nunito</vt:lpstr>
      <vt:lpstr>Θέμα του Office</vt:lpstr>
      <vt:lpstr>Εργαστήριο 2 Επιχειρηματικές Δεξιότητες</vt:lpstr>
      <vt:lpstr>Περιεχόμενα</vt:lpstr>
      <vt:lpstr>Άσκηση Ενεργοποίησης </vt:lpstr>
      <vt:lpstr>Επικοινωνία- Ενεργητική Ακρόαση </vt:lpstr>
      <vt:lpstr>Επικοινωνία- Ενεργητική Ακρόαση- Άσκηση </vt:lpstr>
      <vt:lpstr>Ενεργητική Ακρόαση</vt:lpstr>
      <vt:lpstr>Ενσυναίσθηση</vt:lpstr>
      <vt:lpstr>Ενσυναίσθηση – Ασκηση </vt:lpstr>
      <vt:lpstr>Ενσυναίσθηση </vt:lpstr>
      <vt:lpstr>Επίλυση Προβλημάτων</vt:lpstr>
      <vt:lpstr>Επίλυση Προβλημάτων – Άσκηση</vt:lpstr>
      <vt:lpstr>Επίλυση Προβλημάτων </vt:lpstr>
      <vt:lpstr>Ομαδικότητα</vt:lpstr>
      <vt:lpstr>Ομαδικότητα – Άσκηση </vt:lpstr>
      <vt:lpstr>Ομαδικότητα 1</vt:lpstr>
      <vt:lpstr>Δημιουργικότητα</vt:lpstr>
      <vt:lpstr>Δημιουργικότητα - Άσκηση </vt:lpstr>
      <vt:lpstr>Δημιουργικότητα 1 </vt:lpstr>
      <vt:lpstr>Ηγεσία</vt:lpstr>
      <vt:lpstr>Ηγεσία- Άσκηση </vt:lpstr>
      <vt:lpstr>Ηγεσία 1</vt:lpstr>
      <vt:lpstr>Κλείσιμο</vt:lpstr>
      <vt:lpstr>Ευχαριστούμε για την προσοχή σας!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Εργαστήριο 2 Επιχειρηματικές Δεξιότητες</dc:title>
  <dc:creator>mariaboli8@gmail.com</dc:creator>
  <cp:lastModifiedBy>Ορφανού-Ραυτοπούλου Ευγενία</cp:lastModifiedBy>
  <cp:revision>1</cp:revision>
  <dcterms:created xsi:type="dcterms:W3CDTF">2023-07-04T18:32:14Z</dcterms:created>
  <dcterms:modified xsi:type="dcterms:W3CDTF">2023-07-18T08:47:13Z</dcterms:modified>
</cp:coreProperties>
</file>