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5" r:id="rId1"/>
  </p:sldMasterIdLst>
  <p:notesMasterIdLst>
    <p:notesMasterId r:id="rId18"/>
  </p:notesMasterIdLst>
  <p:sldIdLst>
    <p:sldId id="260" r:id="rId2"/>
    <p:sldId id="291" r:id="rId3"/>
    <p:sldId id="298" r:id="rId4"/>
    <p:sldId id="301" r:id="rId5"/>
    <p:sldId id="278" r:id="rId6"/>
    <p:sldId id="270" r:id="rId7"/>
    <p:sldId id="272" r:id="rId8"/>
    <p:sldId id="326" r:id="rId9"/>
    <p:sldId id="327" r:id="rId10"/>
    <p:sldId id="322" r:id="rId11"/>
    <p:sldId id="323" r:id="rId12"/>
    <p:sldId id="324" r:id="rId13"/>
    <p:sldId id="334" r:id="rId14"/>
    <p:sldId id="338" r:id="rId15"/>
    <p:sldId id="335" r:id="rId16"/>
    <p:sldId id="33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B0000F-C5A8-43D3-8BE6-79E7F1FF44F0}" v="113" dt="2023-10-19T06:52:48.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247" autoAdjust="0"/>
  </p:normalViewPr>
  <p:slideViewPr>
    <p:cSldViewPr snapToGrid="0">
      <p:cViewPr varScale="1">
        <p:scale>
          <a:sx n="75" d="100"/>
          <a:sy n="75" d="100"/>
        </p:scale>
        <p:origin x="902" y="53"/>
      </p:cViewPr>
      <p:guideLst/>
    </p:cSldViewPr>
  </p:slideViewPr>
  <p:outlineViewPr>
    <p:cViewPr>
      <p:scale>
        <a:sx n="33" d="100"/>
        <a:sy n="33" d="100"/>
      </p:scale>
      <p:origin x="0" y="-805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Ορφανού-Ραυτοπούλου Ευγενία" userId="3e532389-3404-465a-b82a-98c86321939f" providerId="ADAL" clId="{A1B0000F-C5A8-43D3-8BE6-79E7F1FF44F0}"/>
    <pc:docChg chg="custSel modSld">
      <pc:chgData name="Ορφανού-Ραυτοπούλου Ευγενία" userId="3e532389-3404-465a-b82a-98c86321939f" providerId="ADAL" clId="{A1B0000F-C5A8-43D3-8BE6-79E7F1FF44F0}" dt="2023-10-19T06:56:28.281" v="2268" actId="962"/>
      <pc:docMkLst>
        <pc:docMk/>
      </pc:docMkLst>
      <pc:sldChg chg="addSp delSp modSp mod">
        <pc:chgData name="Ορφανού-Ραυτοπούλου Ευγενία" userId="3e532389-3404-465a-b82a-98c86321939f" providerId="ADAL" clId="{A1B0000F-C5A8-43D3-8BE6-79E7F1FF44F0}" dt="2023-10-19T06:56:28.281" v="2268" actId="962"/>
        <pc:sldMkLst>
          <pc:docMk/>
          <pc:sldMk cId="4122564114" sldId="260"/>
        </pc:sldMkLst>
        <pc:spChg chg="mod">
          <ac:chgData name="Ορφανού-Ραυτοπούλου Ευγενία" userId="3e532389-3404-465a-b82a-98c86321939f" providerId="ADAL" clId="{A1B0000F-C5A8-43D3-8BE6-79E7F1FF44F0}" dt="2023-10-19T06:53:36.452" v="1846" actId="14100"/>
          <ac:spMkLst>
            <pc:docMk/>
            <pc:sldMk cId="4122564114" sldId="260"/>
            <ac:spMk id="2" creationId="{00000000-0000-0000-0000-000000000000}"/>
          </ac:spMkLst>
        </pc:spChg>
        <pc:grpChg chg="add mod">
          <ac:chgData name="Ορφανού-Ραυτοπούλου Ευγενία" userId="3e532389-3404-465a-b82a-98c86321939f" providerId="ADAL" clId="{A1B0000F-C5A8-43D3-8BE6-79E7F1FF44F0}" dt="2023-10-19T06:53:43.561" v="1847" actId="962"/>
          <ac:grpSpMkLst>
            <pc:docMk/>
            <pc:sldMk cId="4122564114" sldId="260"/>
            <ac:grpSpMk id="4" creationId="{5F498636-35C6-BDBD-11B0-9310FE2E481F}"/>
          </ac:grpSpMkLst>
        </pc:grpChg>
        <pc:picChg chg="mod">
          <ac:chgData name="Ορφανού-Ραυτοπούλου Ευγενία" userId="3e532389-3404-465a-b82a-98c86321939f" providerId="ADAL" clId="{A1B0000F-C5A8-43D3-8BE6-79E7F1FF44F0}" dt="2023-10-19T06:54:17.306" v="1988" actId="962"/>
          <ac:picMkLst>
            <pc:docMk/>
            <pc:sldMk cId="4122564114" sldId="260"/>
            <ac:picMk id="5" creationId="{5F68B366-B1DE-304F-D060-6BD89297513A}"/>
          </ac:picMkLst>
        </pc:picChg>
        <pc:picChg chg="mod">
          <ac:chgData name="Ορφανού-Ραυτοπούλου Ευγενία" userId="3e532389-3404-465a-b82a-98c86321939f" providerId="ADAL" clId="{A1B0000F-C5A8-43D3-8BE6-79E7F1FF44F0}" dt="2023-10-19T06:55:25.847" v="2188" actId="962"/>
          <ac:picMkLst>
            <pc:docMk/>
            <pc:sldMk cId="4122564114" sldId="260"/>
            <ac:picMk id="6" creationId="{97C6E1F0-C143-2C6D-9E57-819BC139A76D}"/>
          </ac:picMkLst>
        </pc:picChg>
        <pc:picChg chg="mod">
          <ac:chgData name="Ορφανού-Ραυτοπούλου Ευγενία" userId="3e532389-3404-465a-b82a-98c86321939f" providerId="ADAL" clId="{A1B0000F-C5A8-43D3-8BE6-79E7F1FF44F0}" dt="2023-10-19T06:56:28.281" v="2268" actId="962"/>
          <ac:picMkLst>
            <pc:docMk/>
            <pc:sldMk cId="4122564114" sldId="260"/>
            <ac:picMk id="7" creationId="{9D95C792-5CCB-D70D-5D39-695BF7493215}"/>
          </ac:picMkLst>
        </pc:picChg>
        <pc:picChg chg="del mod">
          <ac:chgData name="Ορφανού-Ραυτοπούλου Ευγενία" userId="3e532389-3404-465a-b82a-98c86321939f" providerId="ADAL" clId="{A1B0000F-C5A8-43D3-8BE6-79E7F1FF44F0}" dt="2023-10-19T06:52:47.663" v="1843" actId="478"/>
          <ac:picMkLst>
            <pc:docMk/>
            <pc:sldMk cId="4122564114" sldId="260"/>
            <ac:picMk id="9" creationId="{00000000-0000-0000-0000-000000000000}"/>
          </ac:picMkLst>
        </pc:picChg>
        <pc:picChg chg="mod">
          <ac:chgData name="Ορφανού-Ραυτοπούλου Ευγενία" userId="3e532389-3404-465a-b82a-98c86321939f" providerId="ADAL" clId="{A1B0000F-C5A8-43D3-8BE6-79E7F1FF44F0}" dt="2023-10-19T06:55:07.644" v="2156" actId="962"/>
          <ac:picMkLst>
            <pc:docMk/>
            <pc:sldMk cId="4122564114" sldId="260"/>
            <ac:picMk id="10" creationId="{63A2C8CF-7306-3A8E-CD94-A835ABA8CBDB}"/>
          </ac:picMkLst>
        </pc:picChg>
        <pc:picChg chg="mod">
          <ac:chgData name="Ορφανού-Ραυτοπούλου Ευγενία" userId="3e532389-3404-465a-b82a-98c86321939f" providerId="ADAL" clId="{A1B0000F-C5A8-43D3-8BE6-79E7F1FF44F0}" dt="2023-10-19T06:54:46.686" v="2074" actId="962"/>
          <ac:picMkLst>
            <pc:docMk/>
            <pc:sldMk cId="4122564114" sldId="260"/>
            <ac:picMk id="11" creationId="{2C2C2129-41AB-38F9-8B9A-3224256313AB}"/>
          </ac:picMkLst>
        </pc:picChg>
        <pc:picChg chg="add mod">
          <ac:chgData name="Ορφανού-Ραυτοπούλου Ευγενία" userId="3e532389-3404-465a-b82a-98c86321939f" providerId="ADAL" clId="{A1B0000F-C5A8-43D3-8BE6-79E7F1FF44F0}" dt="2023-10-19T06:53:45.508" v="1848" actId="962"/>
          <ac:picMkLst>
            <pc:docMk/>
            <pc:sldMk cId="4122564114" sldId="260"/>
            <ac:picMk id="12" creationId="{48CFB081-1A99-5CC4-4FC3-6FEA80C59FBC}"/>
          </ac:picMkLst>
        </pc:picChg>
      </pc:sldChg>
      <pc:sldChg chg="modSp mod">
        <pc:chgData name="Ορφανού-Ραυτοπούλου Ευγενία" userId="3e532389-3404-465a-b82a-98c86321939f" providerId="ADAL" clId="{A1B0000F-C5A8-43D3-8BE6-79E7F1FF44F0}" dt="2023-10-19T06:45:00.997" v="1786" actId="962"/>
        <pc:sldMkLst>
          <pc:docMk/>
          <pc:sldMk cId="3547143810" sldId="270"/>
        </pc:sldMkLst>
        <pc:picChg chg="mod">
          <ac:chgData name="Ορφανού-Ραυτοπούλου Ευγενία" userId="3e532389-3404-465a-b82a-98c86321939f" providerId="ADAL" clId="{A1B0000F-C5A8-43D3-8BE6-79E7F1FF44F0}" dt="2023-10-19T06:45:00.997" v="1786" actId="962"/>
          <ac:picMkLst>
            <pc:docMk/>
            <pc:sldMk cId="3547143810" sldId="270"/>
            <ac:picMk id="5" creationId="{00000000-0000-0000-0000-000000000000}"/>
          </ac:picMkLst>
        </pc:picChg>
        <pc:picChg chg="mod">
          <ac:chgData name="Ορφανού-Ραυτοπούλου Ευγενία" userId="3e532389-3404-465a-b82a-98c86321939f" providerId="ADAL" clId="{A1B0000F-C5A8-43D3-8BE6-79E7F1FF44F0}" dt="2023-10-19T06:45:00.597" v="1785" actId="962"/>
          <ac:picMkLst>
            <pc:docMk/>
            <pc:sldMk cId="3547143810" sldId="270"/>
            <ac:picMk id="6" creationId="{00000000-0000-0000-0000-000000000000}"/>
          </ac:picMkLst>
        </pc:picChg>
      </pc:sldChg>
      <pc:sldChg chg="modSp mod">
        <pc:chgData name="Ορφανού-Ραυτοπούλου Ευγενία" userId="3e532389-3404-465a-b82a-98c86321939f" providerId="ADAL" clId="{A1B0000F-C5A8-43D3-8BE6-79E7F1FF44F0}" dt="2023-10-19T06:45:07.761" v="1788" actId="962"/>
        <pc:sldMkLst>
          <pc:docMk/>
          <pc:sldMk cId="2153232411" sldId="272"/>
        </pc:sldMkLst>
        <pc:picChg chg="mod">
          <ac:chgData name="Ορφανού-Ραυτοπούλου Ευγενία" userId="3e532389-3404-465a-b82a-98c86321939f" providerId="ADAL" clId="{A1B0000F-C5A8-43D3-8BE6-79E7F1FF44F0}" dt="2023-10-19T06:45:07.761" v="1788" actId="962"/>
          <ac:picMkLst>
            <pc:docMk/>
            <pc:sldMk cId="2153232411" sldId="272"/>
            <ac:picMk id="5" creationId="{00000000-0000-0000-0000-000000000000}"/>
          </ac:picMkLst>
        </pc:picChg>
        <pc:picChg chg="mod">
          <ac:chgData name="Ορφανού-Ραυτοπούλου Ευγενία" userId="3e532389-3404-465a-b82a-98c86321939f" providerId="ADAL" clId="{A1B0000F-C5A8-43D3-8BE6-79E7F1FF44F0}" dt="2023-10-19T06:45:07.301" v="1787" actId="962"/>
          <ac:picMkLst>
            <pc:docMk/>
            <pc:sldMk cId="2153232411" sldId="272"/>
            <ac:picMk id="6" creationId="{00000000-0000-0000-0000-000000000000}"/>
          </ac:picMkLst>
        </pc:picChg>
      </pc:sldChg>
      <pc:sldChg chg="delSp modSp mod">
        <pc:chgData name="Ορφανού-Ραυτοπούλου Ευγενία" userId="3e532389-3404-465a-b82a-98c86321939f" providerId="ADAL" clId="{A1B0000F-C5A8-43D3-8BE6-79E7F1FF44F0}" dt="2023-10-19T06:51:44.675" v="1835" actId="113"/>
        <pc:sldMkLst>
          <pc:docMk/>
          <pc:sldMk cId="2860378532" sldId="278"/>
        </pc:sldMkLst>
        <pc:spChg chg="mod">
          <ac:chgData name="Ορφανού-Ραυτοπούλου Ευγενία" userId="3e532389-3404-465a-b82a-98c86321939f" providerId="ADAL" clId="{A1B0000F-C5A8-43D3-8BE6-79E7F1FF44F0}" dt="2023-10-19T06:51:44.675" v="1835" actId="113"/>
          <ac:spMkLst>
            <pc:docMk/>
            <pc:sldMk cId="2860378532" sldId="278"/>
            <ac:spMk id="2" creationId="{00000000-0000-0000-0000-000000000000}"/>
          </ac:spMkLst>
        </pc:spChg>
        <pc:spChg chg="del">
          <ac:chgData name="Ορφανού-Ραυτοπούλου Ευγενία" userId="3e532389-3404-465a-b82a-98c86321939f" providerId="ADAL" clId="{A1B0000F-C5A8-43D3-8BE6-79E7F1FF44F0}" dt="2023-10-19T06:41:49.469" v="1722" actId="478"/>
          <ac:spMkLst>
            <pc:docMk/>
            <pc:sldMk cId="2860378532" sldId="278"/>
            <ac:spMk id="3" creationId="{00000000-0000-0000-0000-000000000000}"/>
          </ac:spMkLst>
        </pc:spChg>
        <pc:picChg chg="mod">
          <ac:chgData name="Ορφανού-Ραυτοπούλου Ευγενία" userId="3e532389-3404-465a-b82a-98c86321939f" providerId="ADAL" clId="{A1B0000F-C5A8-43D3-8BE6-79E7F1FF44F0}" dt="2023-10-19T06:41:52.739" v="1723" actId="1076"/>
          <ac:picMkLst>
            <pc:docMk/>
            <pc:sldMk cId="2860378532" sldId="278"/>
            <ac:picMk id="5" creationId="{00000000-0000-0000-0000-000000000000}"/>
          </ac:picMkLst>
        </pc:picChg>
      </pc:sldChg>
      <pc:sldChg chg="modSp mod">
        <pc:chgData name="Ορφανού-Ραυτοπούλου Ευγενία" userId="3e532389-3404-465a-b82a-98c86321939f" providerId="ADAL" clId="{A1B0000F-C5A8-43D3-8BE6-79E7F1FF44F0}" dt="2023-10-19T06:30:00.985" v="245" actId="962"/>
        <pc:sldMkLst>
          <pc:docMk/>
          <pc:sldMk cId="421204506" sldId="291"/>
        </pc:sldMkLst>
        <pc:picChg chg="mod">
          <ac:chgData name="Ορφανού-Ραυτοπούλου Ευγενία" userId="3e532389-3404-465a-b82a-98c86321939f" providerId="ADAL" clId="{A1B0000F-C5A8-43D3-8BE6-79E7F1FF44F0}" dt="2023-10-19T06:29:33.810" v="151" actId="962"/>
          <ac:picMkLst>
            <pc:docMk/>
            <pc:sldMk cId="421204506" sldId="291"/>
            <ac:picMk id="4" creationId="{00000000-0000-0000-0000-000000000000}"/>
          </ac:picMkLst>
        </pc:picChg>
        <pc:picChg chg="mod">
          <ac:chgData name="Ορφανού-Ραυτοπούλου Ευγενία" userId="3e532389-3404-465a-b82a-98c86321939f" providerId="ADAL" clId="{A1B0000F-C5A8-43D3-8BE6-79E7F1FF44F0}" dt="2023-10-19T06:30:00.985" v="245" actId="962"/>
          <ac:picMkLst>
            <pc:docMk/>
            <pc:sldMk cId="421204506" sldId="291"/>
            <ac:picMk id="6" creationId="{00000000-0000-0000-0000-000000000000}"/>
          </ac:picMkLst>
        </pc:picChg>
      </pc:sldChg>
      <pc:sldChg chg="modSp mod">
        <pc:chgData name="Ορφανού-Ραυτοπούλου Ευγενία" userId="3e532389-3404-465a-b82a-98c86321939f" providerId="ADAL" clId="{A1B0000F-C5A8-43D3-8BE6-79E7F1FF44F0}" dt="2023-10-19T06:30:55.288" v="343" actId="962"/>
        <pc:sldMkLst>
          <pc:docMk/>
          <pc:sldMk cId="11052386" sldId="298"/>
        </pc:sldMkLst>
        <pc:picChg chg="mod">
          <ac:chgData name="Ορφανού-Ραυτοπούλου Ευγενία" userId="3e532389-3404-465a-b82a-98c86321939f" providerId="ADAL" clId="{A1B0000F-C5A8-43D3-8BE6-79E7F1FF44F0}" dt="2023-10-19T06:30:29.857" v="307" actId="962"/>
          <ac:picMkLst>
            <pc:docMk/>
            <pc:sldMk cId="11052386" sldId="298"/>
            <ac:picMk id="4" creationId="{00000000-0000-0000-0000-000000000000}"/>
          </ac:picMkLst>
        </pc:picChg>
        <pc:picChg chg="mod">
          <ac:chgData name="Ορφανού-Ραυτοπούλου Ευγενία" userId="3e532389-3404-465a-b82a-98c86321939f" providerId="ADAL" clId="{A1B0000F-C5A8-43D3-8BE6-79E7F1FF44F0}" dt="2023-10-19T06:30:55.288" v="343" actId="962"/>
          <ac:picMkLst>
            <pc:docMk/>
            <pc:sldMk cId="11052386" sldId="298"/>
            <ac:picMk id="6" creationId="{00000000-0000-0000-0000-000000000000}"/>
          </ac:picMkLst>
        </pc:picChg>
      </pc:sldChg>
      <pc:sldChg chg="modSp mod">
        <pc:chgData name="Ορφανού-Ραυτοπούλου Ευγενία" userId="3e532389-3404-465a-b82a-98c86321939f" providerId="ADAL" clId="{A1B0000F-C5A8-43D3-8BE6-79E7F1FF44F0}" dt="2023-10-19T06:44:53.039" v="1784" actId="962"/>
        <pc:sldMkLst>
          <pc:docMk/>
          <pc:sldMk cId="401141538" sldId="301"/>
        </pc:sldMkLst>
        <pc:picChg chg="mod">
          <ac:chgData name="Ορφανού-Ραυτοπούλου Ευγενία" userId="3e532389-3404-465a-b82a-98c86321939f" providerId="ADAL" clId="{A1B0000F-C5A8-43D3-8BE6-79E7F1FF44F0}" dt="2023-10-19T06:44:28.516" v="1782" actId="962"/>
          <ac:picMkLst>
            <pc:docMk/>
            <pc:sldMk cId="401141538" sldId="301"/>
            <ac:picMk id="5" creationId="{00000000-0000-0000-0000-000000000000}"/>
          </ac:picMkLst>
        </pc:picChg>
        <pc:picChg chg="mod">
          <ac:chgData name="Ορφανού-Ραυτοπούλου Ευγενία" userId="3e532389-3404-465a-b82a-98c86321939f" providerId="ADAL" clId="{A1B0000F-C5A8-43D3-8BE6-79E7F1FF44F0}" dt="2023-10-19T06:44:53.039" v="1784" actId="962"/>
          <ac:picMkLst>
            <pc:docMk/>
            <pc:sldMk cId="401141538" sldId="301"/>
            <ac:picMk id="6" creationId="{00000000-0000-0000-0000-000000000000}"/>
          </ac:picMkLst>
        </pc:picChg>
        <pc:picChg chg="mod">
          <ac:chgData name="Ορφανού-Ραυτοπούλου Ευγενία" userId="3e532389-3404-465a-b82a-98c86321939f" providerId="ADAL" clId="{A1B0000F-C5A8-43D3-8BE6-79E7F1FF44F0}" dt="2023-10-19T06:44:52.384" v="1783" actId="962"/>
          <ac:picMkLst>
            <pc:docMk/>
            <pc:sldMk cId="401141538" sldId="301"/>
            <ac:picMk id="7" creationId="{00000000-0000-0000-0000-000000000000}"/>
          </ac:picMkLst>
        </pc:picChg>
      </pc:sldChg>
      <pc:sldChg chg="modSp mod">
        <pc:chgData name="Ορφανού-Ραυτοπούλου Ευγενία" userId="3e532389-3404-465a-b82a-98c86321939f" providerId="ADAL" clId="{A1B0000F-C5A8-43D3-8BE6-79E7F1FF44F0}" dt="2023-10-19T06:49:32.145" v="1821" actId="20577"/>
        <pc:sldMkLst>
          <pc:docMk/>
          <pc:sldMk cId="3495956690" sldId="322"/>
        </pc:sldMkLst>
        <pc:spChg chg="mod">
          <ac:chgData name="Ορφανού-Ραυτοπούλου Ευγενία" userId="3e532389-3404-465a-b82a-98c86321939f" providerId="ADAL" clId="{A1B0000F-C5A8-43D3-8BE6-79E7F1FF44F0}" dt="2023-10-19T06:49:32.145" v="1821" actId="20577"/>
          <ac:spMkLst>
            <pc:docMk/>
            <pc:sldMk cId="3495956690" sldId="322"/>
            <ac:spMk id="2" creationId="{00000000-0000-0000-0000-000000000000}"/>
          </ac:spMkLst>
        </pc:spChg>
        <pc:picChg chg="mod">
          <ac:chgData name="Ορφανού-Ραυτοπούλου Ευγενία" userId="3e532389-3404-465a-b82a-98c86321939f" providerId="ADAL" clId="{A1B0000F-C5A8-43D3-8BE6-79E7F1FF44F0}" dt="2023-10-19T06:45:38.807" v="1794" actId="962"/>
          <ac:picMkLst>
            <pc:docMk/>
            <pc:sldMk cId="3495956690" sldId="322"/>
            <ac:picMk id="6" creationId="{00000000-0000-0000-0000-000000000000}"/>
          </ac:picMkLst>
        </pc:picChg>
        <pc:picChg chg="mod">
          <ac:chgData name="Ορφανού-Ραυτοπούλου Ευγενία" userId="3e532389-3404-465a-b82a-98c86321939f" providerId="ADAL" clId="{A1B0000F-C5A8-43D3-8BE6-79E7F1FF44F0}" dt="2023-10-19T06:45:38.436" v="1793" actId="962"/>
          <ac:picMkLst>
            <pc:docMk/>
            <pc:sldMk cId="3495956690" sldId="322"/>
            <ac:picMk id="7" creationId="{00000000-0000-0000-0000-000000000000}"/>
          </ac:picMkLst>
        </pc:picChg>
      </pc:sldChg>
      <pc:sldChg chg="delSp modSp mod">
        <pc:chgData name="Ορφανού-Ραυτοπούλου Ευγενία" userId="3e532389-3404-465a-b82a-98c86321939f" providerId="ADAL" clId="{A1B0000F-C5A8-43D3-8BE6-79E7F1FF44F0}" dt="2023-10-19T06:51:54.439" v="1836" actId="113"/>
        <pc:sldMkLst>
          <pc:docMk/>
          <pc:sldMk cId="1682119122" sldId="323"/>
        </pc:sldMkLst>
        <pc:spChg chg="mod">
          <ac:chgData name="Ορφανού-Ραυτοπούλου Ευγενία" userId="3e532389-3404-465a-b82a-98c86321939f" providerId="ADAL" clId="{A1B0000F-C5A8-43D3-8BE6-79E7F1FF44F0}" dt="2023-10-19T06:51:54.439" v="1836" actId="113"/>
          <ac:spMkLst>
            <pc:docMk/>
            <pc:sldMk cId="1682119122" sldId="323"/>
            <ac:spMk id="2" creationId="{00000000-0000-0000-0000-000000000000}"/>
          </ac:spMkLst>
        </pc:spChg>
        <pc:spChg chg="del">
          <ac:chgData name="Ορφανού-Ραυτοπούλου Ευγενία" userId="3e532389-3404-465a-b82a-98c86321939f" providerId="ADAL" clId="{A1B0000F-C5A8-43D3-8BE6-79E7F1FF44F0}" dt="2023-10-19T06:42:36.640" v="1749" actId="478"/>
          <ac:spMkLst>
            <pc:docMk/>
            <pc:sldMk cId="1682119122" sldId="323"/>
            <ac:spMk id="3" creationId="{00000000-0000-0000-0000-000000000000}"/>
          </ac:spMkLst>
        </pc:spChg>
        <pc:picChg chg="mod">
          <ac:chgData name="Ορφανού-Ραυτοπούλου Ευγενία" userId="3e532389-3404-465a-b82a-98c86321939f" providerId="ADAL" clId="{A1B0000F-C5A8-43D3-8BE6-79E7F1FF44F0}" dt="2023-10-19T06:45:46.325" v="1795" actId="962"/>
          <ac:picMkLst>
            <pc:docMk/>
            <pc:sldMk cId="1682119122" sldId="323"/>
            <ac:picMk id="4" creationId="{00000000-0000-0000-0000-000000000000}"/>
          </ac:picMkLst>
        </pc:picChg>
        <pc:picChg chg="mod">
          <ac:chgData name="Ορφανού-Ραυτοπούλου Ευγενία" userId="3e532389-3404-465a-b82a-98c86321939f" providerId="ADAL" clId="{A1B0000F-C5A8-43D3-8BE6-79E7F1FF44F0}" dt="2023-10-19T06:42:52.381" v="1758" actId="1076"/>
          <ac:picMkLst>
            <pc:docMk/>
            <pc:sldMk cId="1682119122" sldId="323"/>
            <ac:picMk id="5" creationId="{00000000-0000-0000-0000-000000000000}"/>
          </ac:picMkLst>
        </pc:picChg>
        <pc:picChg chg="mod">
          <ac:chgData name="Ορφανού-Ραυτοπούλου Ευγενία" userId="3e532389-3404-465a-b82a-98c86321939f" providerId="ADAL" clId="{A1B0000F-C5A8-43D3-8BE6-79E7F1FF44F0}" dt="2023-10-19T06:48:12.072" v="1796" actId="962"/>
          <ac:picMkLst>
            <pc:docMk/>
            <pc:sldMk cId="1682119122" sldId="323"/>
            <ac:picMk id="6" creationId="{00000000-0000-0000-0000-000000000000}"/>
          </ac:picMkLst>
        </pc:picChg>
      </pc:sldChg>
      <pc:sldChg chg="modSp mod">
        <pc:chgData name="Ορφανού-Ραυτοπούλου Ευγενία" userId="3e532389-3404-465a-b82a-98c86321939f" providerId="ADAL" clId="{A1B0000F-C5A8-43D3-8BE6-79E7F1FF44F0}" dt="2023-10-19T06:48:18.605" v="1798" actId="962"/>
        <pc:sldMkLst>
          <pc:docMk/>
          <pc:sldMk cId="469497583" sldId="324"/>
        </pc:sldMkLst>
        <pc:picChg chg="mod">
          <ac:chgData name="Ορφανού-Ραυτοπούλου Ευγενία" userId="3e532389-3404-465a-b82a-98c86321939f" providerId="ADAL" clId="{A1B0000F-C5A8-43D3-8BE6-79E7F1FF44F0}" dt="2023-10-19T06:48:18.605" v="1798" actId="962"/>
          <ac:picMkLst>
            <pc:docMk/>
            <pc:sldMk cId="469497583" sldId="324"/>
            <ac:picMk id="5" creationId="{00000000-0000-0000-0000-000000000000}"/>
          </ac:picMkLst>
        </pc:picChg>
        <pc:picChg chg="mod">
          <ac:chgData name="Ορφανού-Ραυτοπούλου Ευγενία" userId="3e532389-3404-465a-b82a-98c86321939f" providerId="ADAL" clId="{A1B0000F-C5A8-43D3-8BE6-79E7F1FF44F0}" dt="2023-10-19T06:48:18.228" v="1797" actId="962"/>
          <ac:picMkLst>
            <pc:docMk/>
            <pc:sldMk cId="469497583" sldId="324"/>
            <ac:picMk id="6" creationId="{00000000-0000-0000-0000-000000000000}"/>
          </ac:picMkLst>
        </pc:picChg>
      </pc:sldChg>
      <pc:sldChg chg="modSp mod">
        <pc:chgData name="Ορφανού-Ραυτοπούλου Ευγενία" userId="3e532389-3404-465a-b82a-98c86321939f" providerId="ADAL" clId="{A1B0000F-C5A8-43D3-8BE6-79E7F1FF44F0}" dt="2023-10-19T06:51:09.027" v="1829" actId="20577"/>
        <pc:sldMkLst>
          <pc:docMk/>
          <pc:sldMk cId="1628932232" sldId="326"/>
        </pc:sldMkLst>
        <pc:spChg chg="mod">
          <ac:chgData name="Ορφανού-Ραυτοπούλου Ευγενία" userId="3e532389-3404-465a-b82a-98c86321939f" providerId="ADAL" clId="{A1B0000F-C5A8-43D3-8BE6-79E7F1FF44F0}" dt="2023-10-19T06:51:09.027" v="1829" actId="20577"/>
          <ac:spMkLst>
            <pc:docMk/>
            <pc:sldMk cId="1628932232" sldId="326"/>
            <ac:spMk id="2" creationId="{00000000-0000-0000-0000-000000000000}"/>
          </ac:spMkLst>
        </pc:spChg>
        <pc:picChg chg="mod">
          <ac:chgData name="Ορφανού-Ραυτοπούλου Ευγενία" userId="3e532389-3404-465a-b82a-98c86321939f" providerId="ADAL" clId="{A1B0000F-C5A8-43D3-8BE6-79E7F1FF44F0}" dt="2023-10-19T06:45:16.741" v="1790" actId="962"/>
          <ac:picMkLst>
            <pc:docMk/>
            <pc:sldMk cId="1628932232" sldId="326"/>
            <ac:picMk id="5" creationId="{00000000-0000-0000-0000-000000000000}"/>
          </ac:picMkLst>
        </pc:picChg>
        <pc:picChg chg="mod">
          <ac:chgData name="Ορφανού-Ραυτοπούλου Ευγενία" userId="3e532389-3404-465a-b82a-98c86321939f" providerId="ADAL" clId="{A1B0000F-C5A8-43D3-8BE6-79E7F1FF44F0}" dt="2023-10-19T06:45:16.339" v="1789" actId="962"/>
          <ac:picMkLst>
            <pc:docMk/>
            <pc:sldMk cId="1628932232" sldId="326"/>
            <ac:picMk id="6" creationId="{00000000-0000-0000-0000-000000000000}"/>
          </ac:picMkLst>
        </pc:picChg>
      </pc:sldChg>
      <pc:sldChg chg="modSp mod">
        <pc:chgData name="Ορφανού-Ραυτοπούλου Ευγενία" userId="3e532389-3404-465a-b82a-98c86321939f" providerId="ADAL" clId="{A1B0000F-C5A8-43D3-8BE6-79E7F1FF44F0}" dt="2023-10-19T06:51:13.519" v="1833" actId="20577"/>
        <pc:sldMkLst>
          <pc:docMk/>
          <pc:sldMk cId="1793884547" sldId="327"/>
        </pc:sldMkLst>
        <pc:spChg chg="mod">
          <ac:chgData name="Ορφανού-Ραυτοπούλου Ευγενία" userId="3e532389-3404-465a-b82a-98c86321939f" providerId="ADAL" clId="{A1B0000F-C5A8-43D3-8BE6-79E7F1FF44F0}" dt="2023-10-19T06:51:13.519" v="1833" actId="20577"/>
          <ac:spMkLst>
            <pc:docMk/>
            <pc:sldMk cId="1793884547" sldId="327"/>
            <ac:spMk id="2" creationId="{00000000-0000-0000-0000-000000000000}"/>
          </ac:spMkLst>
        </pc:spChg>
        <pc:picChg chg="mod">
          <ac:chgData name="Ορφανού-Ραυτοπούλου Ευγενία" userId="3e532389-3404-465a-b82a-98c86321939f" providerId="ADAL" clId="{A1B0000F-C5A8-43D3-8BE6-79E7F1FF44F0}" dt="2023-10-19T06:45:33.549" v="1792" actId="962"/>
          <ac:picMkLst>
            <pc:docMk/>
            <pc:sldMk cId="1793884547" sldId="327"/>
            <ac:picMk id="5" creationId="{00000000-0000-0000-0000-000000000000}"/>
          </ac:picMkLst>
        </pc:picChg>
        <pc:picChg chg="mod">
          <ac:chgData name="Ορφανού-Ραυτοπούλου Ευγενία" userId="3e532389-3404-465a-b82a-98c86321939f" providerId="ADAL" clId="{A1B0000F-C5A8-43D3-8BE6-79E7F1FF44F0}" dt="2023-10-19T06:45:33.172" v="1791" actId="962"/>
          <ac:picMkLst>
            <pc:docMk/>
            <pc:sldMk cId="1793884547" sldId="327"/>
            <ac:picMk id="6" creationId="{00000000-0000-0000-0000-000000000000}"/>
          </ac:picMkLst>
        </pc:picChg>
      </pc:sldChg>
      <pc:sldChg chg="addSp modSp mod">
        <pc:chgData name="Ορφανού-Ραυτοπούλου Ευγενία" userId="3e532389-3404-465a-b82a-98c86321939f" providerId="ADAL" clId="{A1B0000F-C5A8-43D3-8BE6-79E7F1FF44F0}" dt="2023-10-19T06:51:59.227" v="1837" actId="113"/>
        <pc:sldMkLst>
          <pc:docMk/>
          <pc:sldMk cId="2980819494" sldId="334"/>
        </pc:sldMkLst>
        <pc:spChg chg="add mod">
          <ac:chgData name="Ορφανού-Ραυτοπούλου Ευγενία" userId="3e532389-3404-465a-b82a-98c86321939f" providerId="ADAL" clId="{A1B0000F-C5A8-43D3-8BE6-79E7F1FF44F0}" dt="2023-10-19T06:51:59.227" v="1837" actId="113"/>
          <ac:spMkLst>
            <pc:docMk/>
            <pc:sldMk cId="2980819494" sldId="334"/>
            <ac:spMk id="2" creationId="{F194822D-B5C4-9E39-C6A5-BF120A8026BE}"/>
          </ac:spMkLst>
        </pc:spChg>
        <pc:picChg chg="mod">
          <ac:chgData name="Ορφανού-Ραυτοπούλου Ευγενία" userId="3e532389-3404-465a-b82a-98c86321939f" providerId="ADAL" clId="{A1B0000F-C5A8-43D3-8BE6-79E7F1FF44F0}" dt="2023-10-19T06:43:19.808" v="1774" actId="1076"/>
          <ac:picMkLst>
            <pc:docMk/>
            <pc:sldMk cId="2980819494" sldId="334"/>
            <ac:picMk id="5" creationId="{00000000-0000-0000-0000-000000000000}"/>
          </ac:picMkLst>
        </pc:picChg>
        <pc:picChg chg="mod">
          <ac:chgData name="Ορφανού-Ραυτοπούλου Ευγενία" userId="3e532389-3404-465a-b82a-98c86321939f" providerId="ADAL" clId="{A1B0000F-C5A8-43D3-8BE6-79E7F1FF44F0}" dt="2023-10-19T06:48:28.251" v="1800" actId="13244"/>
          <ac:picMkLst>
            <pc:docMk/>
            <pc:sldMk cId="2980819494" sldId="334"/>
            <ac:picMk id="6" creationId="{00000000-0000-0000-0000-000000000000}"/>
          </ac:picMkLst>
        </pc:picChg>
      </pc:sldChg>
      <pc:sldChg chg="addSp modSp mod">
        <pc:chgData name="Ορφανού-Ραυτοπούλου Ευγενία" userId="3e532389-3404-465a-b82a-98c86321939f" providerId="ADAL" clId="{A1B0000F-C5A8-43D3-8BE6-79E7F1FF44F0}" dt="2023-10-19T06:48:42.400" v="1803" actId="962"/>
        <pc:sldMkLst>
          <pc:docMk/>
          <pc:sldMk cId="2882374080" sldId="335"/>
        </pc:sldMkLst>
        <pc:spChg chg="add mod">
          <ac:chgData name="Ορφανού-Ραυτοπούλου Ευγενία" userId="3e532389-3404-465a-b82a-98c86321939f" providerId="ADAL" clId="{A1B0000F-C5A8-43D3-8BE6-79E7F1FF44F0}" dt="2023-10-19T06:48:38.173" v="1802" actId="13244"/>
          <ac:spMkLst>
            <pc:docMk/>
            <pc:sldMk cId="2882374080" sldId="335"/>
            <ac:spMk id="2" creationId="{57E75687-B9A0-FF5A-7CAC-E526D7EC94DE}"/>
          </ac:spMkLst>
        </pc:spChg>
        <pc:spChg chg="mod">
          <ac:chgData name="Ορφανού-Ραυτοπούλου Ευγενία" userId="3e532389-3404-465a-b82a-98c86321939f" providerId="ADAL" clId="{A1B0000F-C5A8-43D3-8BE6-79E7F1FF44F0}" dt="2023-10-19T06:43:51.645" v="1777" actId="27636"/>
          <ac:spMkLst>
            <pc:docMk/>
            <pc:sldMk cId="2882374080" sldId="335"/>
            <ac:spMk id="3" creationId="{AA7C288E-111E-4C09-BE6E-A62C34A599D4}"/>
          </ac:spMkLst>
        </pc:spChg>
        <pc:picChg chg="mod">
          <ac:chgData name="Ορφανού-Ραυτοπούλου Ευγενία" userId="3e532389-3404-465a-b82a-98c86321939f" providerId="ADAL" clId="{A1B0000F-C5A8-43D3-8BE6-79E7F1FF44F0}" dt="2023-10-19T06:48:42.400" v="1803" actId="962"/>
          <ac:picMkLst>
            <pc:docMk/>
            <pc:sldMk cId="2882374080" sldId="335"/>
            <ac:picMk id="4" creationId="{00000000-0000-0000-0000-000000000000}"/>
          </ac:picMkLst>
        </pc:picChg>
      </pc:sldChg>
      <pc:sldChg chg="modSp mod">
        <pc:chgData name="Ορφανού-Ραυτοπούλου Ευγενία" userId="3e532389-3404-465a-b82a-98c86321939f" providerId="ADAL" clId="{A1B0000F-C5A8-43D3-8BE6-79E7F1FF44F0}" dt="2023-10-19T06:32:11.546" v="521" actId="962"/>
        <pc:sldMkLst>
          <pc:docMk/>
          <pc:sldMk cId="3527967119" sldId="337"/>
        </pc:sldMkLst>
        <pc:picChg chg="mod">
          <ac:chgData name="Ορφανού-Ραυτοπούλου Ευγενία" userId="3e532389-3404-465a-b82a-98c86321939f" providerId="ADAL" clId="{A1B0000F-C5A8-43D3-8BE6-79E7F1FF44F0}" dt="2023-10-19T06:32:11.546" v="521" actId="962"/>
          <ac:picMkLst>
            <pc:docMk/>
            <pc:sldMk cId="3527967119" sldId="337"/>
            <ac:picMk id="5" creationId="{00000000-0000-0000-0000-000000000000}"/>
          </ac:picMkLst>
        </pc:picChg>
      </pc:sldChg>
      <pc:sldChg chg="modSp">
        <pc:chgData name="Ορφανού-Ραυτοπούλου Ευγενία" userId="3e532389-3404-465a-b82a-98c86321939f" providerId="ADAL" clId="{A1B0000F-C5A8-43D3-8BE6-79E7F1FF44F0}" dt="2023-10-19T06:43:42.106" v="1775" actId="14100"/>
        <pc:sldMkLst>
          <pc:docMk/>
          <pc:sldMk cId="907594919" sldId="338"/>
        </pc:sldMkLst>
        <pc:spChg chg="mod">
          <ac:chgData name="Ορφανού-Ραυτοπούλου Ευγενία" userId="3e532389-3404-465a-b82a-98c86321939f" providerId="ADAL" clId="{A1B0000F-C5A8-43D3-8BE6-79E7F1FF44F0}" dt="2023-10-19T06:43:42.106" v="1775" actId="14100"/>
          <ac:spMkLst>
            <pc:docMk/>
            <pc:sldMk cId="907594919" sldId="33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367B5-5A84-4FBB-B7B9-95F8A2E4715C}" type="datetimeFigureOut">
              <a:rPr lang="en-US" smtClean="0"/>
              <a:t>10/25/2023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AE1E4-8A55-470A-8434-F813D4360816}" type="slidenum">
              <a:rPr lang="en-US" smtClean="0"/>
              <a:t>‹#›</a:t>
            </a:fld>
            <a:endParaRPr lang="en-US"/>
          </a:p>
        </p:txBody>
      </p:sp>
    </p:spTree>
    <p:extLst>
      <p:ext uri="{BB962C8B-B14F-4D97-AF65-F5344CB8AC3E}">
        <p14:creationId xmlns:p14="http://schemas.microsoft.com/office/powerpoint/2010/main" val="3674838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AE1E4-8A55-470A-8434-F813D4360816}" type="slidenum">
              <a:rPr lang="en-US" smtClean="0"/>
              <a:t>5</a:t>
            </a:fld>
            <a:endParaRPr lang="en-US"/>
          </a:p>
        </p:txBody>
      </p:sp>
    </p:spTree>
    <p:extLst>
      <p:ext uri="{BB962C8B-B14F-4D97-AF65-F5344CB8AC3E}">
        <p14:creationId xmlns:p14="http://schemas.microsoft.com/office/powerpoint/2010/main" val="163299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AE1E4-8A55-470A-8434-F813D4360816}" type="slidenum">
              <a:rPr lang="en-US" smtClean="0"/>
              <a:t>9</a:t>
            </a:fld>
            <a:endParaRPr lang="en-US"/>
          </a:p>
        </p:txBody>
      </p:sp>
    </p:spTree>
    <p:extLst>
      <p:ext uri="{BB962C8B-B14F-4D97-AF65-F5344CB8AC3E}">
        <p14:creationId xmlns:p14="http://schemas.microsoft.com/office/powerpoint/2010/main" val="136084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AE1E4-8A55-470A-8434-F813D4360816}" type="slidenum">
              <a:rPr lang="en-US" smtClean="0"/>
              <a:t>13</a:t>
            </a:fld>
            <a:endParaRPr lang="en-US"/>
          </a:p>
        </p:txBody>
      </p:sp>
    </p:spTree>
    <p:extLst>
      <p:ext uri="{BB962C8B-B14F-4D97-AF65-F5344CB8AC3E}">
        <p14:creationId xmlns:p14="http://schemas.microsoft.com/office/powerpoint/2010/main" val="66070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7AE1E4-8A55-470A-8434-F813D4360816}" type="slidenum">
              <a:rPr lang="en-US" smtClean="0"/>
              <a:t>15</a:t>
            </a:fld>
            <a:endParaRPr lang="en-US"/>
          </a:p>
        </p:txBody>
      </p:sp>
    </p:spTree>
    <p:extLst>
      <p:ext uri="{BB962C8B-B14F-4D97-AF65-F5344CB8AC3E}">
        <p14:creationId xmlns:p14="http://schemas.microsoft.com/office/powerpoint/2010/main" val="1980891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09D79267-2CC2-4A01-AA4D-9752B54E8DD9}" type="datetimeFigureOut">
              <a:rPr lang="el-GR" smtClean="0"/>
              <a:t>25/10/2023</a:t>
            </a:fld>
            <a:endParaRPr lang="el-G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l-G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22DF737-DFE8-4C37-A313-0300EFB55ACD}" type="slidenum">
              <a:rPr lang="el-GR" smtClean="0"/>
              <a:t>‹#›</a:t>
            </a:fld>
            <a:endParaRPr lang="el-GR"/>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475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79267-2CC2-4A01-AA4D-9752B54E8DD9}" type="datetimeFigureOut">
              <a:rPr lang="el-GR" smtClean="0"/>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242548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79267-2CC2-4A01-AA4D-9752B54E8DD9}" type="datetimeFigureOut">
              <a:rPr lang="el-GR" smtClean="0"/>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3407578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D79267-2CC2-4A01-AA4D-9752B54E8DD9}" type="datetimeFigureOut">
              <a:rPr lang="el-GR" smtClean="0"/>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129671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D79267-2CC2-4A01-AA4D-9752B54E8DD9}" type="datetimeFigureOut">
              <a:rPr lang="el-GR" smtClean="0"/>
              <a:t>25/10/2023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22DF737-DFE8-4C37-A313-0300EFB55ACD}" type="slidenum">
              <a:rPr lang="el-GR" smtClean="0"/>
              <a:t>‹#›</a:t>
            </a:fld>
            <a:endParaRPr lang="el-GR"/>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84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D79267-2CC2-4A01-AA4D-9752B54E8DD9}" type="datetimeFigureOut">
              <a:rPr lang="el-GR" smtClean="0"/>
              <a:t>25/10/2023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459029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D79267-2CC2-4A01-AA4D-9752B54E8DD9}" type="datetimeFigureOut">
              <a:rPr lang="el-GR" smtClean="0"/>
              <a:t>25/10/2023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263315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D79267-2CC2-4A01-AA4D-9752B54E8DD9}" type="datetimeFigureOut">
              <a:rPr lang="el-GR" smtClean="0"/>
              <a:t>25/10/2023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2880080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D79267-2CC2-4A01-AA4D-9752B54E8DD9}" type="datetimeFigureOut">
              <a:rPr lang="el-GR" smtClean="0"/>
              <a:t>25/10/2023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124739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D79267-2CC2-4A01-AA4D-9752B54E8DD9}" type="datetimeFigureOut">
              <a:rPr lang="el-GR" smtClean="0"/>
              <a:t>25/10/2023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336051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D79267-2CC2-4A01-AA4D-9752B54E8DD9}" type="datetimeFigureOut">
              <a:rPr lang="el-GR" smtClean="0"/>
              <a:t>25/10/2023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2DF737-DFE8-4C37-A313-0300EFB55ACD}" type="slidenum">
              <a:rPr lang="el-GR" smtClean="0"/>
              <a:t>‹#›</a:t>
            </a:fld>
            <a:endParaRPr lang="el-GR"/>
          </a:p>
        </p:txBody>
      </p:sp>
    </p:spTree>
    <p:extLst>
      <p:ext uri="{BB962C8B-B14F-4D97-AF65-F5344CB8AC3E}">
        <p14:creationId xmlns:p14="http://schemas.microsoft.com/office/powerpoint/2010/main" val="544387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09D79267-2CC2-4A01-AA4D-9752B54E8DD9}" type="datetimeFigureOut">
              <a:rPr lang="el-GR" smtClean="0"/>
              <a:t>25/10/2023</a:t>
            </a:fld>
            <a:endParaRPr lang="el-G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l-G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222DF737-DFE8-4C37-A313-0300EFB55ACD}" type="slidenum">
              <a:rPr lang="el-GR" smtClean="0"/>
              <a:t>‹#›</a:t>
            </a:fld>
            <a:endParaRPr lang="el-GR"/>
          </a:p>
        </p:txBody>
      </p:sp>
    </p:spTree>
    <p:extLst>
      <p:ext uri="{BB962C8B-B14F-4D97-AF65-F5344CB8AC3E}">
        <p14:creationId xmlns:p14="http://schemas.microsoft.com/office/powerpoint/2010/main" val="1363759502"/>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1895190"/>
            <a:ext cx="9966960" cy="820089"/>
          </a:xfrm>
        </p:spPr>
        <p:txBody>
          <a:bodyPr>
            <a:noAutofit/>
          </a:bodyPr>
          <a:lstStyle/>
          <a:p>
            <a:r>
              <a:rPr lang="el-GR" sz="4000" cap="none" dirty="0">
                <a:latin typeface="Arial" panose="020B0604020202020204" pitchFamily="34" charset="0"/>
                <a:cs typeface="Arial" panose="020B0604020202020204" pitchFamily="34" charset="0"/>
              </a:rPr>
              <a:t>Καλές πρακτικές και δημιουργία ιδέας</a:t>
            </a:r>
          </a:p>
        </p:txBody>
      </p:sp>
      <p:sp>
        <p:nvSpPr>
          <p:cNvPr id="3" name="Subtitle 2"/>
          <p:cNvSpPr>
            <a:spLocks noGrp="1"/>
          </p:cNvSpPr>
          <p:nvPr>
            <p:ph type="subTitle" idx="1"/>
          </p:nvPr>
        </p:nvSpPr>
        <p:spPr>
          <a:xfrm>
            <a:off x="2014122" y="3868308"/>
            <a:ext cx="3037840" cy="427303"/>
          </a:xfrm>
        </p:spPr>
        <p:txBody>
          <a:bodyPr>
            <a:normAutofit/>
          </a:bodyPr>
          <a:lstStyle/>
          <a:p>
            <a:pPr algn="l"/>
            <a:r>
              <a:rPr lang="el-GR" sz="2000" dirty="0">
                <a:latin typeface="Arial" panose="020B0604020202020204" pitchFamily="34" charset="0"/>
                <a:cs typeface="Arial" panose="020B0604020202020204" pitchFamily="34" charset="0"/>
              </a:rPr>
              <a:t>Δρ Σταύρος Κ. Πάρλαλης</a:t>
            </a:r>
          </a:p>
        </p:txBody>
      </p:sp>
      <p:sp>
        <p:nvSpPr>
          <p:cNvPr id="8" name="Subtitle 2"/>
          <p:cNvSpPr txBox="1">
            <a:spLocks/>
          </p:cNvSpPr>
          <p:nvPr/>
        </p:nvSpPr>
        <p:spPr>
          <a:xfrm>
            <a:off x="7542720" y="3869634"/>
            <a:ext cx="2772220" cy="42730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r>
              <a:rPr lang="el-GR" sz="2000" dirty="0">
                <a:latin typeface="Arial" panose="020B0604020202020204" pitchFamily="34" charset="0"/>
                <a:cs typeface="Arial" panose="020B0604020202020204" pitchFamily="34" charset="0"/>
              </a:rPr>
              <a:t>Τετάρτη 25 Οκτωβρίου</a:t>
            </a:r>
          </a:p>
        </p:txBody>
      </p:sp>
      <p:grpSp>
        <p:nvGrpSpPr>
          <p:cNvPr id="4" name="Ομάδα 2" descr="Λογότυπα του Πανεπιστημίου Αιγαίου, της Βιβλιοθήκης Πανεπιστημίου Κύπρου, του Εθνικού Μετσόβιου Πολυτεχνείου, της Παγκύπριας Οργάνωσης Τυφλών, και του Δήμου Μυκόνου">
            <a:extLst>
              <a:ext uri="{FF2B5EF4-FFF2-40B4-BE49-F238E27FC236}">
                <a16:creationId xmlns:a16="http://schemas.microsoft.com/office/drawing/2014/main" id="{5F498636-35C6-BDBD-11B0-9310FE2E481F}"/>
              </a:ext>
              <a:ext uri="{C183D7F6-B498-43B3-948B-1728B52AA6E4}">
                <adec:decorative xmlns:adec="http://schemas.microsoft.com/office/drawing/2017/decorative" val="0"/>
              </a:ext>
            </a:extLst>
          </p:cNvPr>
          <p:cNvGrpSpPr/>
          <p:nvPr/>
        </p:nvGrpSpPr>
        <p:grpSpPr>
          <a:xfrm>
            <a:off x="1683945" y="5659448"/>
            <a:ext cx="9506138" cy="632351"/>
            <a:chOff x="661387" y="3572329"/>
            <a:chExt cx="6853468" cy="662076"/>
          </a:xfrm>
        </p:grpSpPr>
        <p:pic>
          <p:nvPicPr>
            <p:cNvPr id="5" name="Εικόνα 3" descr="Λογότυπο Πανεπιστημίου Αιγαίου">
              <a:extLst>
                <a:ext uri="{FF2B5EF4-FFF2-40B4-BE49-F238E27FC236}">
                  <a16:creationId xmlns:a16="http://schemas.microsoft.com/office/drawing/2014/main" id="{5F68B366-B1DE-304F-D060-6BD8929751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87" y="3629795"/>
              <a:ext cx="1256190" cy="523414"/>
            </a:xfrm>
            <a:prstGeom prst="rect">
              <a:avLst/>
            </a:prstGeom>
          </p:spPr>
        </p:pic>
        <p:pic>
          <p:nvPicPr>
            <p:cNvPr id="6" name="Εικόνα 4" descr="Λογότυπο Δήμου Μυκόνου">
              <a:extLst>
                <a:ext uri="{FF2B5EF4-FFF2-40B4-BE49-F238E27FC236}">
                  <a16:creationId xmlns:a16="http://schemas.microsoft.com/office/drawing/2014/main" id="{97C6E1F0-C143-2C6D-9E57-819BC139A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965" y="3572329"/>
              <a:ext cx="925890" cy="593519"/>
            </a:xfrm>
            <a:prstGeom prst="rect">
              <a:avLst/>
            </a:prstGeom>
          </p:spPr>
        </p:pic>
        <p:pic>
          <p:nvPicPr>
            <p:cNvPr id="7" name="Εικόνα 5" descr="Λογότυπο Παγκύπριου Οργανισμού Τυφλών">
              <a:extLst>
                <a:ext uri="{FF2B5EF4-FFF2-40B4-BE49-F238E27FC236}">
                  <a16:creationId xmlns:a16="http://schemas.microsoft.com/office/drawing/2014/main" id="{9D95C792-5CCB-D70D-5D39-695BF74932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155" y="3589863"/>
              <a:ext cx="925890" cy="644542"/>
            </a:xfrm>
            <a:prstGeom prst="rect">
              <a:avLst/>
            </a:prstGeom>
          </p:spPr>
        </p:pic>
        <p:pic>
          <p:nvPicPr>
            <p:cNvPr id="10" name="Εικόνα 7" descr="Λογότυπο Εθνικού Μετσοβείου Πολυτεχνίου">
              <a:extLst>
                <a:ext uri="{FF2B5EF4-FFF2-40B4-BE49-F238E27FC236}">
                  <a16:creationId xmlns:a16="http://schemas.microsoft.com/office/drawing/2014/main" id="{63A2C8CF-7306-3A8E-CD94-A835ABA8CBDB}"/>
                </a:ext>
              </a:extLst>
            </p:cNvPr>
            <p:cNvPicPr>
              <a:picLocks noChangeAspect="1"/>
            </p:cNvPicPr>
            <p:nvPr/>
          </p:nvPicPr>
          <p:blipFill>
            <a:blip r:embed="rId5"/>
            <a:stretch>
              <a:fillRect/>
            </a:stretch>
          </p:blipFill>
          <p:spPr>
            <a:xfrm>
              <a:off x="3587518" y="3684510"/>
              <a:ext cx="1998637" cy="483187"/>
            </a:xfrm>
            <a:prstGeom prst="rect">
              <a:avLst/>
            </a:prstGeom>
          </p:spPr>
        </p:pic>
        <p:pic>
          <p:nvPicPr>
            <p:cNvPr id="11" name="Εικόνα 9" descr="Λογότυπο Βιβλιοθήκης Πανεπιστημίου Κύπρου">
              <a:extLst>
                <a:ext uri="{FF2B5EF4-FFF2-40B4-BE49-F238E27FC236}">
                  <a16:creationId xmlns:a16="http://schemas.microsoft.com/office/drawing/2014/main" id="{2C2C2129-41AB-38F9-8B9A-3224256313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4497" y="3642434"/>
              <a:ext cx="1735529" cy="523414"/>
            </a:xfrm>
            <a:prstGeom prst="rect">
              <a:avLst/>
            </a:prstGeom>
          </p:spPr>
        </p:pic>
      </p:grpSp>
      <p:pic>
        <p:nvPicPr>
          <p:cNvPr id="12" name="Picture 11" descr="Λογότυπο Interreg Ελλάδα Κύπρου με όνομα &quot;Όμηρος&quot;">
            <a:extLst>
              <a:ext uri="{FF2B5EF4-FFF2-40B4-BE49-F238E27FC236}">
                <a16:creationId xmlns:a16="http://schemas.microsoft.com/office/drawing/2014/main" id="{48CFB081-1A99-5CC4-4FC3-6FEA80C59FBC}"/>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10996" y="459332"/>
            <a:ext cx="6464924" cy="1140869"/>
          </a:xfrm>
          <a:prstGeom prst="rect">
            <a:avLst/>
          </a:prstGeom>
        </p:spPr>
      </p:pic>
    </p:spTree>
    <p:extLst>
      <p:ext uri="{BB962C8B-B14F-4D97-AF65-F5344CB8AC3E}">
        <p14:creationId xmlns:p14="http://schemas.microsoft.com/office/powerpoint/2010/main" val="412256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582858"/>
            <a:ext cx="9875520" cy="387096"/>
          </a:xfrm>
        </p:spPr>
        <p:txBody>
          <a:bodyPr>
            <a:noAutofit/>
          </a:bodyPr>
          <a:lstStyle/>
          <a:p>
            <a:r>
              <a:rPr lang="en-US" sz="4000" b="1" dirty="0" err="1">
                <a:latin typeface="Arial" panose="020B0604020202020204" pitchFamily="34" charset="0"/>
                <a:cs typeface="Arial" panose="020B0604020202020204" pitchFamily="34" charset="0"/>
              </a:rPr>
              <a:t>Ilunion</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35000" y="1492831"/>
            <a:ext cx="10264757" cy="4395215"/>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Η επιχείρηση</a:t>
            </a:r>
            <a:r>
              <a:rPr lang="en-US" sz="1800" dirty="0">
                <a:latin typeface="Arial" panose="020B0604020202020204" pitchFamily="34" charset="0"/>
                <a:cs typeface="Arial" panose="020B0604020202020204" pitchFamily="34" charset="0"/>
              </a:rPr>
              <a:t> ILUNION Business Group </a:t>
            </a:r>
            <a:r>
              <a:rPr lang="el-GR" sz="1800" dirty="0">
                <a:latin typeface="Arial" panose="020B0604020202020204" pitchFamily="34" charset="0"/>
                <a:cs typeface="Arial" panose="020B0604020202020204" pitchFamily="34" charset="0"/>
              </a:rPr>
              <a:t>είναι η επιχείρηση που εκπροσωπεί τα άτομα με προβλήματα όρασης στην Ισπανία</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Βασικά στοχεύει στα άτομα με διάφορες δυσκολίες στην όραση αλλά μέσα στον χρόνο έχει επεκτείνει τις εργασίες της προκειμένου να ικανοποιήσει τις ανάγκες και ατόμων με άλλες αναπηρίες.</a:t>
            </a:r>
          </a:p>
          <a:p>
            <a:pPr>
              <a:lnSpc>
                <a:spcPct val="100000"/>
              </a:lnSpc>
              <a:spcBef>
                <a:spcPts val="1000"/>
              </a:spcBef>
            </a:pP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ILUNION</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αποτελείται από πέντε τμήματα τα οποία αναπτύσσουν πάνω από 50 γραμμές παραγωγής περιλαμβάνοντας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επιχειρηματικές υπηρεσίες, φροντίδα, τουριστικά, </a:t>
            </a:r>
            <a:r>
              <a:rPr lang="en-US" sz="1800" dirty="0">
                <a:latin typeface="Arial" panose="020B0604020202020204" pitchFamily="34" charset="0"/>
                <a:cs typeface="Arial" panose="020B0604020202020204" pitchFamily="34" charset="0"/>
              </a:rPr>
              <a:t>marketing </a:t>
            </a:r>
            <a:r>
              <a:rPr lang="el-GR" sz="1800" dirty="0">
                <a:latin typeface="Arial" panose="020B0604020202020204" pitchFamily="34" charset="0"/>
                <a:cs typeface="Arial" panose="020B0604020202020204" pitchFamily="34" charset="0"/>
              </a:rPr>
              <a:t>και </a:t>
            </a:r>
            <a:r>
              <a:rPr lang="en-US" sz="1800" dirty="0">
                <a:latin typeface="Arial" panose="020B0604020202020204" pitchFamily="34" charset="0"/>
                <a:cs typeface="Arial" panose="020B0604020202020204" pitchFamily="34" charset="0"/>
              </a:rPr>
              <a:t>consultancy, </a:t>
            </a:r>
            <a:r>
              <a:rPr lang="el-GR" sz="1800" dirty="0">
                <a:latin typeface="Arial" panose="020B0604020202020204" pitchFamily="34" charset="0"/>
                <a:cs typeface="Arial" panose="020B0604020202020204" pitchFamily="34" charset="0"/>
              </a:rPr>
              <a:t>εμπόριο, ενέργεια, μεταφορές, φαρμακευτικά, </a:t>
            </a:r>
            <a:r>
              <a:rPr lang="en-US" sz="1800" dirty="0">
                <a:latin typeface="Arial" panose="020B0604020202020204" pitchFamily="34" charset="0"/>
                <a:cs typeface="Arial" panose="020B0604020202020204" pitchFamily="34" charset="0"/>
              </a:rPr>
              <a:t>logistics, </a:t>
            </a:r>
            <a:r>
              <a:rPr lang="el-GR" sz="1800" dirty="0">
                <a:latin typeface="Arial" panose="020B0604020202020204" pitchFamily="34" charset="0"/>
                <a:cs typeface="Arial" panose="020B0604020202020204" pitchFamily="34" charset="0"/>
              </a:rPr>
              <a:t>εστίαση, εκπαίδευση, τραπεζική και τηλεπικοινωνίες</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Το </a:t>
            </a:r>
            <a:r>
              <a:rPr lang="en-US" sz="1800" dirty="0">
                <a:latin typeface="Arial" panose="020B0604020202020204" pitchFamily="34" charset="0"/>
                <a:cs typeface="Arial" panose="020B0604020202020204" pitchFamily="34" charset="0"/>
              </a:rPr>
              <a:t>2017</a:t>
            </a:r>
            <a:r>
              <a:rPr lang="el-GR" sz="1800" dirty="0">
                <a:latin typeface="Arial" panose="020B0604020202020204" pitchFamily="34" charset="0"/>
                <a:cs typeface="Arial" panose="020B0604020202020204" pitchFamily="34" charset="0"/>
              </a:rPr>
              <a:t> η </a:t>
            </a:r>
            <a:r>
              <a:rPr lang="en-US" sz="1800" dirty="0">
                <a:latin typeface="Arial" panose="020B0604020202020204" pitchFamily="34" charset="0"/>
                <a:cs typeface="Arial" panose="020B0604020202020204" pitchFamily="34" charset="0"/>
              </a:rPr>
              <a:t>ILUNION </a:t>
            </a:r>
            <a:r>
              <a:rPr lang="el-GR" sz="1800" dirty="0">
                <a:latin typeface="Arial" panose="020B0604020202020204" pitchFamily="34" charset="0"/>
                <a:cs typeface="Arial" panose="020B0604020202020204" pitchFamily="34" charset="0"/>
              </a:rPr>
              <a:t>εργοδοτούσε </a:t>
            </a:r>
            <a:r>
              <a:rPr lang="en-US" sz="1800" dirty="0">
                <a:latin typeface="Arial" panose="020B0604020202020204" pitchFamily="34" charset="0"/>
                <a:cs typeface="Arial" panose="020B0604020202020204" pitchFamily="34" charset="0"/>
              </a:rPr>
              <a:t>35,000 </a:t>
            </a:r>
            <a:r>
              <a:rPr lang="el-GR" sz="1800" dirty="0">
                <a:latin typeface="Arial" panose="020B0604020202020204" pitchFamily="34" charset="0"/>
                <a:cs typeface="Arial" panose="020B0604020202020204" pitchFamily="34" charset="0"/>
              </a:rPr>
              <a:t>εργαζομένους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το </a:t>
            </a:r>
            <a:r>
              <a:rPr lang="en-US" sz="1800" dirty="0">
                <a:latin typeface="Arial" panose="020B0604020202020204" pitchFamily="34" charset="0"/>
                <a:cs typeface="Arial" panose="020B0604020202020204" pitchFamily="34" charset="0"/>
              </a:rPr>
              <a:t>40% </a:t>
            </a:r>
            <a:r>
              <a:rPr lang="el-GR" sz="1800" dirty="0">
                <a:latin typeface="Arial" panose="020B0604020202020204" pitchFamily="34" charset="0"/>
                <a:cs typeface="Arial" panose="020B0604020202020204" pitchFamily="34" charset="0"/>
              </a:rPr>
              <a:t>από τους οποίους ήταν άτομα με κάποιο είδος αναπηρίας. Ο τζίρος τους ήταν </a:t>
            </a:r>
            <a:r>
              <a:rPr lang="en-US" sz="1800" dirty="0">
                <a:latin typeface="Arial" panose="020B0604020202020204" pitchFamily="34" charset="0"/>
                <a:cs typeface="Arial" panose="020B0604020202020204" pitchFamily="34" charset="0"/>
              </a:rPr>
              <a:t>850 </a:t>
            </a:r>
            <a:r>
              <a:rPr lang="el-GR" sz="1800" dirty="0">
                <a:latin typeface="Arial" panose="020B0604020202020204" pitchFamily="34" charset="0"/>
                <a:cs typeface="Arial" panose="020B0604020202020204" pitchFamily="34" charset="0"/>
              </a:rPr>
              <a:t>εκατομμύρια </a:t>
            </a:r>
            <a:r>
              <a:rPr lang="en-US" sz="1800" dirty="0">
                <a:latin typeface="Arial" panose="020B0604020202020204" pitchFamily="34" charset="0"/>
                <a:cs typeface="Arial" panose="020B0604020202020204" pitchFamily="34" charset="0"/>
              </a:rPr>
              <a:t>EUR. </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n-US" sz="1800" dirty="0">
                <a:latin typeface="Arial" panose="020B0604020202020204" pitchFamily="34" charset="0"/>
                <a:cs typeface="Arial" panose="020B0604020202020204" pitchFamily="34" charset="0"/>
              </a:rPr>
              <a:t>https://www.ilunion.com/</a:t>
            </a:r>
            <a:endParaRPr lang="el-GR" sz="1800" dirty="0">
              <a:latin typeface="Arial" panose="020B0604020202020204" pitchFamily="34" charset="0"/>
              <a:cs typeface="Arial" panose="020B0604020202020204" pitchFamily="34" charset="0"/>
            </a:endParaRPr>
          </a:p>
        </p:txBody>
      </p:sp>
      <p:pic>
        <p:nvPicPr>
          <p:cNvPr id="6" name="Picture 5" descr="Σημαία Ισπανίας">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70159" y="289907"/>
            <a:ext cx="1742045" cy="1117926"/>
          </a:xfrm>
          <a:prstGeom prst="rect">
            <a:avLst/>
          </a:prstGeom>
        </p:spPr>
      </p:pic>
      <p:pic>
        <p:nvPicPr>
          <p:cNvPr id="7" name="Picture 6"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3495956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355600"/>
            <a:ext cx="7359732" cy="889160"/>
          </a:xfrm>
        </p:spPr>
        <p:txBody>
          <a:bodyPr>
            <a:normAutofit/>
          </a:bodyPr>
          <a:lstStyle/>
          <a:p>
            <a:r>
              <a:rPr lang="en-US" sz="4000" b="1" dirty="0" err="1">
                <a:latin typeface="Arial" panose="020B0604020202020204" pitchFamily="34" charset="0"/>
                <a:cs typeface="Arial" panose="020B0604020202020204" pitchFamily="34" charset="0"/>
              </a:rPr>
              <a:t>Ilunion</a:t>
            </a:r>
            <a:r>
              <a:rPr lang="en-US" sz="4000" b="1" dirty="0">
                <a:latin typeface="Arial" panose="020B0604020202020204" pitchFamily="34" charset="0"/>
                <a:cs typeface="Arial" panose="020B0604020202020204" pitchFamily="34" charset="0"/>
              </a:rPr>
              <a:t> (2)</a:t>
            </a:r>
            <a:endParaRPr lang="el-GR" sz="4000" b="1" dirty="0">
              <a:latin typeface="Arial" panose="020B060402020202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891" y="5769036"/>
            <a:ext cx="1125491" cy="836114"/>
          </a:xfrm>
          <a:prstGeom prst="rect">
            <a:avLst/>
          </a:prstGeom>
        </p:spPr>
      </p:pic>
      <p:pic>
        <p:nvPicPr>
          <p:cNvPr id="5" name="Picture 4" descr="Στιγμιότυπο Οθόνης και μενού υπηρεσιών ιστοσελίδας Ilunion"/>
          <p:cNvPicPr>
            <a:picLocks noChangeAspect="1"/>
          </p:cNvPicPr>
          <p:nvPr/>
        </p:nvPicPr>
        <p:blipFill rotWithShape="1">
          <a:blip r:embed="rId3"/>
          <a:srcRect b="4624"/>
          <a:stretch/>
        </p:blipFill>
        <p:spPr>
          <a:xfrm>
            <a:off x="2256446" y="1385259"/>
            <a:ext cx="7934034" cy="4462895"/>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489184" y="5665274"/>
            <a:ext cx="1277733" cy="756996"/>
          </a:xfrm>
          <a:prstGeom prst="rect">
            <a:avLst/>
          </a:prstGeom>
        </p:spPr>
      </p:pic>
    </p:spTree>
    <p:extLst>
      <p:ext uri="{BB962C8B-B14F-4D97-AF65-F5344CB8AC3E}">
        <p14:creationId xmlns:p14="http://schemas.microsoft.com/office/powerpoint/2010/main" val="168211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536669"/>
            <a:ext cx="9875520" cy="587829"/>
          </a:xfrm>
        </p:spPr>
        <p:txBody>
          <a:bodyPr>
            <a:noAutofit/>
          </a:bodyPr>
          <a:lstStyle/>
          <a:p>
            <a:r>
              <a:rPr lang="en-US" sz="4000" b="1" dirty="0">
                <a:latin typeface="Arial" panose="020B0604020202020204" pitchFamily="34" charset="0"/>
                <a:cs typeface="Arial" panose="020B0604020202020204" pitchFamily="34" charset="0"/>
              </a:rPr>
              <a:t>Innovia</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0240" y="1509712"/>
            <a:ext cx="10535920" cy="4735286"/>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Innovia</a:t>
            </a:r>
            <a:r>
              <a:rPr lang="el-GR" sz="1800" dirty="0">
                <a:latin typeface="Arial" panose="020B0604020202020204" pitchFamily="34" charset="0"/>
                <a:cs typeface="Arial" panose="020B0604020202020204" pitchFamily="34" charset="0"/>
              </a:rPr>
              <a:t> είναι μια κοινωνική επιχείρηση στο </a:t>
            </a:r>
            <a:r>
              <a:rPr lang="en-US" sz="1800" dirty="0">
                <a:latin typeface="Arial" panose="020B0604020202020204" pitchFamily="34" charset="0"/>
                <a:cs typeface="Arial" panose="020B0604020202020204" pitchFamily="34" charset="0"/>
              </a:rPr>
              <a:t>Innsbruck</a:t>
            </a:r>
            <a:r>
              <a:rPr lang="el-GR" sz="1800" dirty="0">
                <a:latin typeface="Arial" panose="020B0604020202020204" pitchFamily="34" charset="0"/>
                <a:cs typeface="Arial" panose="020B0604020202020204" pitchFamily="34" charset="0"/>
              </a:rPr>
              <a:t> και δημιουργήθηκε το 2007. Ο βασικός της στόχος είναι να συνεισφέρει στην παροχή ίσων ευκαιριών στα άτομα με αναπηρίες και μαθησιακές δυσκολίες, πρόσφυγες και μετανάστες, μέσω της προσφοράς εφοδίων/δεξιοτήτων και εκπαιδευτικών προγραμμάτων.</a:t>
            </a:r>
          </a:p>
          <a:p>
            <a:pPr>
              <a:lnSpc>
                <a:spcPct val="100000"/>
              </a:lnSpc>
              <a:spcBef>
                <a:spcPts val="1000"/>
              </a:spcBef>
            </a:pPr>
            <a:r>
              <a:rPr lang="el-GR" sz="1800" dirty="0">
                <a:latin typeface="Arial" panose="020B0604020202020204" pitchFamily="34" charset="0"/>
                <a:cs typeface="Arial" panose="020B0604020202020204" pitchFamily="34" charset="0"/>
              </a:rPr>
              <a:t>Η επιχείρηση είναι χωρισμένη σε ομάδες και η κάθε ομάδα ασχολείται με διαφορετικό αντικείμενο.</a:t>
            </a:r>
          </a:p>
          <a:p>
            <a:pPr>
              <a:lnSpc>
                <a:spcPct val="100000"/>
              </a:lnSpc>
              <a:spcBef>
                <a:spcPts val="1000"/>
              </a:spcBef>
            </a:pPr>
            <a:r>
              <a:rPr lang="el-GR" sz="1800" dirty="0">
                <a:latin typeface="Arial" panose="020B0604020202020204" pitchFamily="34" charset="0"/>
                <a:cs typeface="Arial" panose="020B0604020202020204" pitchFamily="34" charset="0"/>
              </a:rPr>
              <a:t>Η επιχείρηση παρέχει υποστήριξη σε επιχειρήσεις περιλαμβανομένου του δημόσιου τομέα, μέσω της εκπαίδευσης και συμβουλευτικής σε διάφορες ομάδες πληθυσμού. Ο στόχος είναι να ενημερώσουν και να ευαισθητοποιήσουν σχετικά με τις συγκεκριμένες ομάδες ατόμων, προκειμένου να έχουν περισσότερες ευκαιρίες εργοδότησης.</a:t>
            </a:r>
            <a:endParaRPr lang="en-GB" sz="1800" dirty="0">
              <a:latin typeface="Arial" panose="020B0604020202020204" pitchFamily="34" charset="0"/>
              <a:cs typeface="Arial" panose="020B0604020202020204" pitchFamily="34" charset="0"/>
            </a:endParaRPr>
          </a:p>
          <a:p>
            <a:pPr>
              <a:lnSpc>
                <a:spcPct val="100000"/>
              </a:lnSpc>
              <a:spcBef>
                <a:spcPts val="1000"/>
              </a:spcBef>
            </a:pPr>
            <a:r>
              <a:rPr lang="en-US" sz="1800" dirty="0">
                <a:latin typeface="Arial" panose="020B0604020202020204" pitchFamily="34" charset="0"/>
                <a:cs typeface="Arial" panose="020B0604020202020204" pitchFamily="34" charset="0"/>
              </a:rPr>
              <a:t>https://innovia.at/</a:t>
            </a:r>
            <a:endParaRPr lang="el-GR" sz="1800" dirty="0">
              <a:latin typeface="Arial" panose="020B0604020202020204" pitchFamily="34" charset="0"/>
              <a:cs typeface="Arial" panose="020B060402020202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12399" y="297316"/>
            <a:ext cx="1599805" cy="1066537"/>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4694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4822D-B5C4-9E39-C6A5-BF120A8026BE}"/>
              </a:ext>
            </a:extLst>
          </p:cNvPr>
          <p:cNvSpPr>
            <a:spLocks noGrp="1"/>
          </p:cNvSpPr>
          <p:nvPr>
            <p:ph type="title"/>
          </p:nvPr>
        </p:nvSpPr>
        <p:spPr>
          <a:xfrm>
            <a:off x="695960" y="487680"/>
            <a:ext cx="8702474" cy="684810"/>
          </a:xfrm>
        </p:spPr>
        <p:txBody>
          <a:bodyPr>
            <a:normAutofit fontScale="90000"/>
          </a:bodyPr>
          <a:lstStyle/>
          <a:p>
            <a:r>
              <a:rPr lang="en-US" b="1" dirty="0" err="1">
                <a:latin typeface="Arial" panose="020B0604020202020204" pitchFamily="34" charset="0"/>
                <a:cs typeface="Arial" panose="020B0604020202020204" pitchFamily="34" charset="0"/>
              </a:rPr>
              <a:t>AbleBook</a:t>
            </a:r>
            <a:endParaRPr lang="en-US" b="1" dirty="0">
              <a:latin typeface="Arial" panose="020B0604020202020204" pitchFamily="34" charset="0"/>
              <a:cs typeface="Arial" panose="020B0604020202020204" pitchFamily="34" charset="0"/>
            </a:endParaRPr>
          </a:p>
        </p:txBody>
      </p:sp>
      <p:pic>
        <p:nvPicPr>
          <p:cNvPr id="5" name="Picture 4" descr="Στιγμιότυπο Οθόνης AbleBook"/>
          <p:cNvPicPr>
            <a:picLocks noChangeAspect="1"/>
          </p:cNvPicPr>
          <p:nvPr/>
        </p:nvPicPr>
        <p:blipFill rotWithShape="1">
          <a:blip r:embed="rId3"/>
          <a:srcRect l="717" t="8136" r="-717" b="4564"/>
          <a:stretch/>
        </p:blipFill>
        <p:spPr>
          <a:xfrm>
            <a:off x="1744763" y="1414453"/>
            <a:ext cx="8702474" cy="4724983"/>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298081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1712976"/>
            <a:ext cx="10911840" cy="2371344"/>
          </a:xfrm>
        </p:spPr>
        <p:txBody>
          <a:bodyPr>
            <a:normAutofit fontScale="90000"/>
          </a:bodyPr>
          <a:lstStyle/>
          <a:p>
            <a:pPr algn="ctr">
              <a:lnSpc>
                <a:spcPct val="200000"/>
              </a:lnSpc>
              <a:spcBef>
                <a:spcPts val="1000"/>
              </a:spcBef>
              <a:spcAft>
                <a:spcPts val="1000"/>
              </a:spcAft>
            </a:pPr>
            <a:r>
              <a:rPr lang="el-GR" b="1" dirty="0">
                <a:latin typeface="Arial" panose="020B0604020202020204" pitchFamily="34" charset="0"/>
                <a:cs typeface="Arial" panose="020B0604020202020204" pitchFamily="34" charset="0"/>
              </a:rPr>
              <a:t>Δημιουργία ιδέας</a:t>
            </a:r>
            <a:br>
              <a:rPr lang="el-GR" b="1" dirty="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Επιλέγοντας οικονομική δραστηριότητα</a:t>
            </a:r>
          </a:p>
        </p:txBody>
      </p:sp>
    </p:spTree>
    <p:extLst>
      <p:ext uri="{BB962C8B-B14F-4D97-AF65-F5344CB8AC3E}">
        <p14:creationId xmlns:p14="http://schemas.microsoft.com/office/powerpoint/2010/main" val="90759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5687-B9A0-FF5A-7CAC-E526D7EC94DE}"/>
              </a:ext>
            </a:extLst>
          </p:cNvPr>
          <p:cNvSpPr>
            <a:spLocks noGrp="1"/>
          </p:cNvSpPr>
          <p:nvPr>
            <p:ph type="title"/>
          </p:nvPr>
        </p:nvSpPr>
        <p:spPr>
          <a:xfrm>
            <a:off x="801717" y="408751"/>
            <a:ext cx="10715501" cy="865239"/>
          </a:xfrm>
        </p:spPr>
        <p:txBody>
          <a:bodyPr>
            <a:normAutofit/>
          </a:bodyPr>
          <a:lstStyle/>
          <a:p>
            <a:r>
              <a:rPr lang="el-GR" sz="4000" b="1" dirty="0">
                <a:latin typeface="Arial" panose="020B0604020202020204" pitchFamily="34" charset="0"/>
                <a:cs typeface="Arial" panose="020B0604020202020204" pitchFamily="34" charset="0"/>
              </a:rPr>
              <a:t>Επιλέγοντας οικονομική δραστηριότητα</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A7C288E-111E-4C09-BE6E-A62C34A599D4}"/>
              </a:ext>
            </a:extLst>
          </p:cNvPr>
          <p:cNvSpPr>
            <a:spLocks noGrp="1"/>
          </p:cNvSpPr>
          <p:nvPr>
            <p:ph idx="1"/>
          </p:nvPr>
        </p:nvSpPr>
        <p:spPr>
          <a:xfrm>
            <a:off x="738248" y="1273990"/>
            <a:ext cx="10842441" cy="4588876"/>
          </a:xfrm>
        </p:spPr>
        <p:txBody>
          <a:bodyPr>
            <a:normAutofit fontScale="85000" lnSpcReduction="10000"/>
          </a:bodyPr>
          <a:lstStyle/>
          <a:p>
            <a:pPr algn="just">
              <a:lnSpc>
                <a:spcPct val="120000"/>
              </a:lnSpc>
              <a:spcBef>
                <a:spcPts val="1000"/>
              </a:spcBef>
            </a:pPr>
            <a:r>
              <a:rPr lang="el-GR" sz="1900" dirty="0">
                <a:latin typeface="Arial" panose="020B0604020202020204" pitchFamily="34" charset="0"/>
                <a:cs typeface="Arial" panose="020B0604020202020204" pitchFamily="34" charset="0"/>
              </a:rPr>
              <a:t>Η οικονομική δραστηριότητα αποτελεί ένα από τα συστατικά στοιχεία που διαφοροποιούν τις κοινωνικές επιχειρήσεις από άλλες επιχειρήσεις του ιδιωτικού κερδοσκοπικού τομέα, της κοινωνικής/αλληλέγγυας οικονομίας (π.χ. συνεταιρισμός) ή άλλες δράσεις κοινωνικής αλληλεγγύης. Συνήθως, οι παραγωγικές δραστηριότητες των κοινωνικών επιχειρήσεων χαρακτηρίζονται –μεμονωμένα ή σωρευτικά– από τα ακόλουθα στοιχεία:</a:t>
            </a:r>
            <a:endParaRPr lang="en-GB" sz="1900" dirty="0">
              <a:latin typeface="Arial" panose="020B0604020202020204" pitchFamily="34" charset="0"/>
              <a:cs typeface="Arial" panose="020B0604020202020204" pitchFamily="34" charset="0"/>
            </a:endParaRPr>
          </a:p>
          <a:p>
            <a:pPr algn="just">
              <a:lnSpc>
                <a:spcPct val="120000"/>
              </a:lnSpc>
              <a:spcBef>
                <a:spcPts val="1000"/>
              </a:spcBef>
            </a:pPr>
            <a:r>
              <a:rPr lang="el-GR" sz="1900" b="1" dirty="0">
                <a:latin typeface="Arial" panose="020B0604020202020204" pitchFamily="34" charset="0"/>
                <a:cs typeface="Arial" panose="020B0604020202020204" pitchFamily="34" charset="0"/>
              </a:rPr>
              <a:t>Κοινωνική ωφέλεια</a:t>
            </a:r>
            <a:r>
              <a:rPr lang="el-GR" sz="1900" dirty="0">
                <a:latin typeface="Arial" panose="020B0604020202020204" pitchFamily="34" charset="0"/>
                <a:cs typeface="Arial" panose="020B0604020202020204" pitchFamily="34" charset="0"/>
              </a:rPr>
              <a:t>, δηλαδή εξυπηρέτηση κοινωνικών αναγκών που συνήθως μένουν ακάλυπτες ή καλύπτονται πλημμελώς από τον ιδιωτικό κερδοσκοπικό τομέα ή/και το κράτος.</a:t>
            </a:r>
            <a:endParaRPr lang="en-GB" sz="1900" dirty="0">
              <a:latin typeface="Arial" panose="020B0604020202020204" pitchFamily="34" charset="0"/>
              <a:cs typeface="Arial" panose="020B0604020202020204" pitchFamily="34" charset="0"/>
            </a:endParaRPr>
          </a:p>
          <a:p>
            <a:pPr algn="just">
              <a:lnSpc>
                <a:spcPct val="120000"/>
              </a:lnSpc>
              <a:spcBef>
                <a:spcPts val="1000"/>
              </a:spcBef>
            </a:pPr>
            <a:r>
              <a:rPr lang="el-GR" sz="1900" b="1" dirty="0">
                <a:latin typeface="Arial" panose="020B0604020202020204" pitchFamily="34" charset="0"/>
                <a:cs typeface="Arial" panose="020B0604020202020204" pitchFamily="34" charset="0"/>
              </a:rPr>
              <a:t>Κοινωνική καινοτομία</a:t>
            </a:r>
            <a:r>
              <a:rPr lang="el-GR" sz="1900" dirty="0">
                <a:latin typeface="Arial" panose="020B0604020202020204" pitchFamily="34" charset="0"/>
                <a:cs typeface="Arial" panose="020B0604020202020204" pitchFamily="34" charset="0"/>
              </a:rPr>
              <a:t>, δηλαδή εντοπισμός νέων κοινωνικών αναγκών ή παραγωγή αγαθών και παροχή υπηρεσιών με τρόπο ο οποίος εισάγει νέες λογικές παραγωγής/κατανάλωσης.</a:t>
            </a:r>
            <a:endParaRPr lang="en-GB" sz="1900" dirty="0">
              <a:latin typeface="Arial" panose="020B0604020202020204" pitchFamily="34" charset="0"/>
              <a:cs typeface="Arial" panose="020B0604020202020204" pitchFamily="34" charset="0"/>
            </a:endParaRPr>
          </a:p>
          <a:p>
            <a:pPr algn="just">
              <a:lnSpc>
                <a:spcPct val="120000"/>
              </a:lnSpc>
              <a:spcBef>
                <a:spcPts val="1000"/>
              </a:spcBef>
            </a:pPr>
            <a:r>
              <a:rPr lang="el-GR" sz="1900" b="1" dirty="0">
                <a:latin typeface="Arial" panose="020B0604020202020204" pitchFamily="34" charset="0"/>
                <a:cs typeface="Arial" panose="020B0604020202020204" pitchFamily="34" charset="0"/>
              </a:rPr>
              <a:t>Κοινωνική δικαιοσύνη</a:t>
            </a:r>
            <a:r>
              <a:rPr lang="el-GR" sz="1900" dirty="0">
                <a:latin typeface="Arial" panose="020B0604020202020204" pitchFamily="34" charset="0"/>
                <a:cs typeface="Arial" panose="020B0604020202020204" pitchFamily="34" charset="0"/>
              </a:rPr>
              <a:t>, δηλαδή προσφορά αγαθών και υπηρεσιών σε χαμηλότερη τιμή, με στόχο να γίνει πιο εύκολη η πρόσβαση σε αυτά κοινωνικών στρωμάτων με περιορισμένες οικονομικές δυνατότητες.</a:t>
            </a:r>
          </a:p>
          <a:p>
            <a:pPr algn="just">
              <a:lnSpc>
                <a:spcPct val="120000"/>
              </a:lnSpc>
              <a:spcBef>
                <a:spcPts val="1000"/>
              </a:spcBef>
            </a:pPr>
            <a:r>
              <a:rPr lang="el-GR" sz="1900" b="1" dirty="0">
                <a:latin typeface="Arial" panose="020B0604020202020204" pitchFamily="34" charset="0"/>
                <a:cs typeface="Arial" panose="020B0604020202020204" pitchFamily="34" charset="0"/>
              </a:rPr>
              <a:t>Εργασιακή αποκατάσταση</a:t>
            </a:r>
            <a:r>
              <a:rPr lang="el-GR" sz="1900" dirty="0">
                <a:latin typeface="Arial" panose="020B0604020202020204" pitchFamily="34" charset="0"/>
                <a:cs typeface="Arial" panose="020B0604020202020204" pitchFamily="34" charset="0"/>
              </a:rPr>
              <a:t>, δηλαδή δημιουργία θέσεων εργασίας για κοινωνικές ομάδες που αντιμετωπίζουν δυσκολίες στην εύρεση εργασίας.</a:t>
            </a:r>
            <a:endParaRPr lang="en-GB" sz="1900" dirty="0">
              <a:latin typeface="Arial" panose="020B0604020202020204" pitchFamily="34" charset="0"/>
              <a:cs typeface="Arial" panose="020B0604020202020204" pitchFamily="34" charset="0"/>
            </a:endParaRPr>
          </a:p>
          <a:p>
            <a:pPr algn="just">
              <a:lnSpc>
                <a:spcPct val="120000"/>
              </a:lnSpc>
              <a:spcBef>
                <a:spcPts val="1000"/>
              </a:spcBef>
            </a:pPr>
            <a:r>
              <a:rPr lang="el-GR" sz="1900" dirty="0">
                <a:latin typeface="Arial" panose="020B0604020202020204" pitchFamily="34" charset="0"/>
                <a:cs typeface="Arial" panose="020B0604020202020204" pitchFamily="34" charset="0"/>
              </a:rPr>
              <a:t>Αυτά τα χαρακτηριστικά αφενός συγκροτούν την ιδιαίτερη ταυτότητα των κοινωνικών επιχειρήσεων, αφετέρου θέτουν νέες προκλήσεις, καθώς απαιτούν προσήλωση σε πολλαπλές στοχεύσεις. </a:t>
            </a:r>
            <a:endParaRPr lang="en-GB" sz="1900" dirty="0">
              <a:latin typeface="Arial" panose="020B0604020202020204" pitchFamily="34" charset="0"/>
              <a:cs typeface="Arial" panose="020B0604020202020204" pitchFamily="34" charset="0"/>
            </a:endParaRPr>
          </a:p>
          <a:p>
            <a:pPr>
              <a:lnSpc>
                <a:spcPct val="120000"/>
              </a:lnSpc>
            </a:pPr>
            <a:endParaRPr lang="en-GB" dirty="0"/>
          </a:p>
        </p:txBody>
      </p:sp>
      <p:pic>
        <p:nvPicPr>
          <p:cNvPr id="4" name="Picture 3"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587277" y="5862866"/>
            <a:ext cx="1277733" cy="756996"/>
          </a:xfrm>
          <a:prstGeom prst="rect">
            <a:avLst/>
          </a:prstGeom>
        </p:spPr>
      </p:pic>
    </p:spTree>
    <p:extLst>
      <p:ext uri="{BB962C8B-B14F-4D97-AF65-F5344CB8AC3E}">
        <p14:creationId xmlns:p14="http://schemas.microsoft.com/office/powerpoint/2010/main" val="2882374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CC6F-CD6A-484E-B525-C417D88402C2}"/>
              </a:ext>
            </a:extLst>
          </p:cNvPr>
          <p:cNvSpPr>
            <a:spLocks noGrp="1"/>
          </p:cNvSpPr>
          <p:nvPr>
            <p:ph type="title"/>
          </p:nvPr>
        </p:nvSpPr>
        <p:spPr>
          <a:xfrm>
            <a:off x="680720" y="430448"/>
            <a:ext cx="9875520" cy="450574"/>
          </a:xfrm>
        </p:spPr>
        <p:txBody>
          <a:bodyPr>
            <a:normAutofit fontScale="90000"/>
          </a:bodyPr>
          <a:lstStyle/>
          <a:p>
            <a:br>
              <a:rPr lang="el-GR" dirty="0">
                <a:latin typeface="Arial" panose="020B0604020202020204" pitchFamily="34" charset="0"/>
                <a:cs typeface="Arial" panose="020B0604020202020204" pitchFamily="34" charset="0"/>
              </a:rPr>
            </a:br>
            <a:r>
              <a:rPr lang="el-GR" b="1" dirty="0">
                <a:latin typeface="Arial" panose="020B0604020202020204" pitchFamily="34" charset="0"/>
                <a:cs typeface="Arial" panose="020B0604020202020204" pitchFamily="34" charset="0"/>
              </a:rPr>
              <a:t>Ερωτήσεις κλειδιά</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pic>
        <p:nvPicPr>
          <p:cNvPr id="5" name="Picture 4" descr="Λογότυπο Interreg Ελλάδα Κύπρου με όνομα &quot;Όμηρος&quot;"/>
          <p:cNvPicPr>
            <a:picLocks noChangeAspect="1"/>
          </p:cNvPicPr>
          <p:nvPr/>
        </p:nvPicPr>
        <p:blipFill>
          <a:blip r:embed="rId2"/>
          <a:stretch>
            <a:fillRect/>
          </a:stretch>
        </p:blipFill>
        <p:spPr>
          <a:xfrm>
            <a:off x="10625328" y="5836358"/>
            <a:ext cx="1277733" cy="756996"/>
          </a:xfrm>
          <a:prstGeom prst="rect">
            <a:avLst/>
          </a:prstGeom>
        </p:spPr>
      </p:pic>
      <p:sp>
        <p:nvSpPr>
          <p:cNvPr id="9" name="TextBox 8">
            <a:extLst>
              <a:ext uri="{FF2B5EF4-FFF2-40B4-BE49-F238E27FC236}">
                <a16:creationId xmlns:a16="http://schemas.microsoft.com/office/drawing/2014/main" id="{ED33AA72-F52B-2F79-5C87-A559BE2070A0}"/>
              </a:ext>
            </a:extLst>
          </p:cNvPr>
          <p:cNvSpPr txBox="1"/>
          <p:nvPr/>
        </p:nvSpPr>
        <p:spPr>
          <a:xfrm>
            <a:off x="680720" y="1121087"/>
            <a:ext cx="10830560" cy="5232202"/>
          </a:xfrm>
          <a:prstGeom prst="rect">
            <a:avLst/>
          </a:prstGeom>
          <a:noFill/>
        </p:spPr>
        <p:txBody>
          <a:bodyPr wrap="square">
            <a:spAutoFit/>
          </a:bodyPr>
          <a:lstStyle/>
          <a:p>
            <a:pPr>
              <a:lnSpc>
                <a:spcPct val="120000"/>
              </a:lnSpc>
              <a:spcBef>
                <a:spcPts val="1000"/>
              </a:spcBef>
            </a:pPr>
            <a:r>
              <a:rPr lang="el-GR" sz="1500" dirty="0">
                <a:latin typeface="Arial" panose="020B0604020202020204" pitchFamily="34" charset="0"/>
                <a:cs typeface="Arial" panose="020B0604020202020204" pitchFamily="34" charset="0"/>
              </a:rPr>
              <a:t>Ποια είναι η κοινωνική ανάγκη που εξυπηρετώ;</a:t>
            </a:r>
            <a:endParaRPr lang="en-GB" sz="1500"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Ποιοι/</a:t>
            </a:r>
            <a:r>
              <a:rPr lang="el-GR" sz="1500" dirty="0" err="1">
                <a:latin typeface="Arial" panose="020B0604020202020204" pitchFamily="34" charset="0"/>
                <a:cs typeface="Arial" panose="020B0604020202020204" pitchFamily="34" charset="0"/>
              </a:rPr>
              <a:t>ες</a:t>
            </a:r>
            <a:r>
              <a:rPr lang="el-GR" sz="1500" dirty="0">
                <a:latin typeface="Arial" panose="020B0604020202020204" pitchFamily="34" charset="0"/>
                <a:cs typeface="Arial" panose="020B0604020202020204" pitchFamily="34" charset="0"/>
              </a:rPr>
              <a:t> θα μπορούσαν να αγοράσουν αυτό το προϊόν/αυτή την υπηρεσία;</a:t>
            </a:r>
            <a:endParaRPr lang="en-GB" sz="1500"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Υπάρχουν άλλες επιχειρήσεις που καλύπτουν αυτή την ανάγκη;</a:t>
            </a:r>
            <a:endParaRPr lang="en-GB" sz="1500"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Είναι ανταγωνιστές ή μπορούν να μας βοηθήσουν;</a:t>
            </a:r>
            <a:endParaRPr lang="en-GB" sz="1500"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Περιγραφή της οικονομικής δραστηριότητας με καθαρές στοχεύσεις.</a:t>
            </a:r>
          </a:p>
          <a:p>
            <a:pPr>
              <a:lnSpc>
                <a:spcPct val="120000"/>
              </a:lnSpc>
              <a:spcBef>
                <a:spcPts val="1000"/>
              </a:spcBef>
            </a:pPr>
            <a:r>
              <a:rPr lang="el-GR" sz="1500" b="1" dirty="0">
                <a:latin typeface="Arial" panose="020B0604020202020204" pitchFamily="34" charset="0"/>
                <a:cs typeface="Arial" panose="020B0604020202020204" pitchFamily="34" charset="0"/>
              </a:rPr>
              <a:t>ΠΙΘΑΝΟΙ ΚΙΝΔΥΝΟΙ</a:t>
            </a:r>
            <a:endParaRPr lang="en-GB" sz="1500" b="1"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Η ιδέα μας δεν μπορεί να μετασχηματιστεί σε βιώσιμη επιχείρηση</a:t>
            </a:r>
            <a:endParaRPr lang="en-GB" sz="1500" dirty="0">
              <a:latin typeface="Arial" panose="020B0604020202020204" pitchFamily="34" charset="0"/>
              <a:cs typeface="Arial" panose="020B0604020202020204" pitchFamily="34" charset="0"/>
            </a:endParaRPr>
          </a:p>
          <a:p>
            <a:pPr>
              <a:lnSpc>
                <a:spcPct val="120000"/>
              </a:lnSpc>
              <a:spcBef>
                <a:spcPts val="1000"/>
              </a:spcBef>
            </a:pPr>
            <a:r>
              <a:rPr lang="el-GR" sz="1500" dirty="0">
                <a:latin typeface="Arial" panose="020B0604020202020204" pitchFamily="34" charset="0"/>
                <a:cs typeface="Arial" panose="020B0604020202020204" pitchFamily="34" charset="0"/>
              </a:rPr>
              <a:t>Βάζουμε περισσότερους στόχους από αυτούς που μπορούμε να πετύχουμε.</a:t>
            </a:r>
          </a:p>
          <a:p>
            <a:pPr marL="45720" indent="0">
              <a:spcBef>
                <a:spcPts val="1000"/>
              </a:spcBef>
              <a:buNone/>
            </a:pPr>
            <a:r>
              <a:rPr lang="el-GR" sz="1500" b="1" dirty="0">
                <a:latin typeface="Arial" panose="020B0604020202020204" pitchFamily="34" charset="0"/>
                <a:cs typeface="Arial" panose="020B0604020202020204" pitchFamily="34" charset="0"/>
              </a:rPr>
              <a:t>ΧΡΗΣΙΜΑ ΕΡΓΑΛΕΙΑ</a:t>
            </a:r>
            <a:endParaRPr lang="en-GB" sz="1500" b="1" dirty="0">
              <a:latin typeface="Arial" panose="020B0604020202020204" pitchFamily="34" charset="0"/>
              <a:cs typeface="Arial" panose="020B0604020202020204" pitchFamily="34" charset="0"/>
            </a:endParaRPr>
          </a:p>
          <a:p>
            <a:pPr>
              <a:spcBef>
                <a:spcPts val="1000"/>
              </a:spcBef>
            </a:pPr>
            <a:r>
              <a:rPr lang="el-GR" sz="1500" dirty="0">
                <a:latin typeface="Arial" panose="020B0604020202020204" pitchFamily="34" charset="0"/>
                <a:cs typeface="Arial" panose="020B0604020202020204" pitchFamily="34" charset="0"/>
              </a:rPr>
              <a:t>Έρευνα στο διαδίκτυο (μήπως το κάνει ήδη κάποιος άλλος;).</a:t>
            </a:r>
            <a:endParaRPr lang="en-GB" sz="1500" dirty="0">
              <a:latin typeface="Arial" panose="020B0604020202020204" pitchFamily="34" charset="0"/>
              <a:cs typeface="Arial" panose="020B0604020202020204" pitchFamily="34" charset="0"/>
            </a:endParaRPr>
          </a:p>
          <a:p>
            <a:pPr>
              <a:spcBef>
                <a:spcPts val="1000"/>
              </a:spcBef>
            </a:pPr>
            <a:r>
              <a:rPr lang="el-GR" sz="1500" dirty="0">
                <a:latin typeface="Arial" panose="020B0604020202020204" pitchFamily="34" charset="0"/>
                <a:cs typeface="Arial" panose="020B0604020202020204" pitchFamily="34" charset="0"/>
              </a:rPr>
              <a:t>Συζητήσεις με φίλους/</a:t>
            </a:r>
            <a:r>
              <a:rPr lang="el-GR" sz="1500" dirty="0" err="1">
                <a:latin typeface="Arial" panose="020B0604020202020204" pitchFamily="34" charset="0"/>
                <a:cs typeface="Arial" panose="020B0604020202020204" pitchFamily="34" charset="0"/>
              </a:rPr>
              <a:t>ες</a:t>
            </a:r>
            <a:r>
              <a:rPr lang="el-GR" sz="1500" dirty="0">
                <a:latin typeface="Arial" panose="020B0604020202020204" pitchFamily="34" charset="0"/>
                <a:cs typeface="Arial" panose="020B0604020202020204" pitchFamily="34" charset="0"/>
              </a:rPr>
              <a:t>, κοινωνικούς χώρους και πρωτοβουλίες για τη χρησιμότητα της συγκεκριμένης οικονομικής δραστηριότητας.</a:t>
            </a:r>
            <a:endParaRPr lang="en-GB" sz="1500" dirty="0">
              <a:latin typeface="Arial" panose="020B0604020202020204" pitchFamily="34" charset="0"/>
              <a:cs typeface="Arial" panose="020B0604020202020204" pitchFamily="34" charset="0"/>
            </a:endParaRPr>
          </a:p>
          <a:p>
            <a:pPr>
              <a:spcBef>
                <a:spcPts val="1000"/>
              </a:spcBef>
            </a:pPr>
            <a:r>
              <a:rPr lang="el-GR" sz="1500" dirty="0">
                <a:latin typeface="Arial" panose="020B0604020202020204" pitchFamily="34" charset="0"/>
                <a:cs typeface="Arial" panose="020B0604020202020204" pitchFamily="34" charset="0"/>
              </a:rPr>
              <a:t>Επισκέψεις σε άλλες κοινωνικές επιχειρήσεις που δραστηριοποιούνται στον συγκεκριμένο ή σε παρεμφερή τομέα.</a:t>
            </a:r>
            <a:endParaRPr lang="en-GB" sz="1500" dirty="0">
              <a:latin typeface="Arial" panose="020B0604020202020204" pitchFamily="34" charset="0"/>
              <a:cs typeface="Arial" panose="020B0604020202020204" pitchFamily="34" charset="0"/>
            </a:endParaRPr>
          </a:p>
          <a:p>
            <a:pPr>
              <a:spcBef>
                <a:spcPts val="1000"/>
              </a:spcBef>
            </a:pPr>
            <a:r>
              <a:rPr lang="el-GR" sz="1500" dirty="0">
                <a:latin typeface="Arial" panose="020B0604020202020204" pitchFamily="34" charset="0"/>
                <a:cs typeface="Arial" panose="020B0604020202020204" pitchFamily="34" charset="0"/>
              </a:rPr>
              <a:t>Ανάλυση δυνατών και αδύναμων σημείων, ευκαιριών-απειλών (</a:t>
            </a:r>
            <a:r>
              <a:rPr lang="en-GB" sz="1500" dirty="0">
                <a:latin typeface="Arial" panose="020B0604020202020204" pitchFamily="34" charset="0"/>
                <a:cs typeface="Arial" panose="020B0604020202020204" pitchFamily="34" charset="0"/>
              </a:rPr>
              <a:t>SWOT analysis</a:t>
            </a:r>
            <a:r>
              <a:rPr lang="el-GR" sz="1500" dirty="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96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670560"/>
          </a:xfrm>
        </p:spPr>
        <p:txBody>
          <a:bodyPr>
            <a:normAutofit/>
          </a:bodyPr>
          <a:lstStyle/>
          <a:p>
            <a:r>
              <a:rPr lang="el-GR" sz="4000" b="1" dirty="0">
                <a:latin typeface="Arial" panose="020B0604020202020204" pitchFamily="34" charset="0"/>
                <a:cs typeface="Arial" panose="020B0604020202020204" pitchFamily="34" charset="0"/>
              </a:rPr>
              <a:t>Ηλιαχτίδα ΑΜΚΕ</a:t>
            </a:r>
          </a:p>
        </p:txBody>
      </p:sp>
      <p:sp>
        <p:nvSpPr>
          <p:cNvPr id="7" name="TextBox 6">
            <a:extLst>
              <a:ext uri="{FF2B5EF4-FFF2-40B4-BE49-F238E27FC236}">
                <a16:creationId xmlns:a16="http://schemas.microsoft.com/office/drawing/2014/main" id="{AA26497F-19A3-54A9-847C-A315642C38B1}"/>
              </a:ext>
            </a:extLst>
          </p:cNvPr>
          <p:cNvSpPr txBox="1"/>
          <p:nvPr/>
        </p:nvSpPr>
        <p:spPr>
          <a:xfrm>
            <a:off x="822960" y="1619794"/>
            <a:ext cx="10779760" cy="3544560"/>
          </a:xfrm>
          <a:prstGeom prst="rect">
            <a:avLst/>
          </a:prstGeom>
          <a:noFill/>
        </p:spPr>
        <p:txBody>
          <a:bodyPr wrap="square">
            <a:spAutoFit/>
          </a:bodyPr>
          <a:lstStyle/>
          <a:p>
            <a:pPr marL="285750" indent="-285750">
              <a:lnSpc>
                <a:spcPct val="100000"/>
              </a:lnSpc>
              <a:spcBef>
                <a:spcPts val="1000"/>
              </a:spcBef>
              <a:buFont typeface="Arial" panose="020B0604020202020204" pitchFamily="34" charset="0"/>
              <a:buChar char="•"/>
            </a:pPr>
            <a:r>
              <a:rPr lang="el-GR" sz="1800" dirty="0">
                <a:latin typeface="Arial" panose="020B0604020202020204" pitchFamily="34" charset="0"/>
                <a:cs typeface="Arial" panose="020B0604020202020204" pitchFamily="34" charset="0"/>
              </a:rPr>
              <a:t>Η </a:t>
            </a:r>
            <a:r>
              <a:rPr lang="el-GR" sz="1800" b="1" dirty="0">
                <a:latin typeface="Arial" panose="020B0604020202020204" pitchFamily="34" charset="0"/>
                <a:cs typeface="Arial" panose="020B0604020202020204" pitchFamily="34" charset="0"/>
              </a:rPr>
              <a:t>Ηλιαχτίδα ΑΜΚΕ</a:t>
            </a:r>
            <a:r>
              <a:rPr lang="el-GR" sz="1800" dirty="0">
                <a:latin typeface="Arial" panose="020B0604020202020204" pitchFamily="34" charset="0"/>
                <a:cs typeface="Arial" panose="020B0604020202020204" pitchFamily="34" charset="0"/>
              </a:rPr>
              <a:t> είναι ένας κοινωνικός φορέας, αστική μη κερδοσκοπική εταιρεία, που δημιουργήθηκε μέσα από τις ανάγκες της τοπικής κοινωνίας της </a:t>
            </a:r>
            <a:r>
              <a:rPr lang="el-GR" sz="1800" b="1" dirty="0">
                <a:latin typeface="Arial" panose="020B0604020202020204" pitchFamily="34" charset="0"/>
                <a:cs typeface="Arial" panose="020B0604020202020204" pitchFamily="34" charset="0"/>
              </a:rPr>
              <a:t>Λέσβου</a:t>
            </a:r>
            <a:r>
              <a:rPr lang="el-GR" sz="1800" dirty="0">
                <a:latin typeface="Arial" panose="020B0604020202020204" pitchFamily="34" charset="0"/>
                <a:cs typeface="Arial" panose="020B0604020202020204" pitchFamily="34" charset="0"/>
              </a:rPr>
              <a:t>, για την καταπολέμηση του κοινωνικού αποκλεισμού, μέσω της απασχόλησης και της εξατομικευμένης συμβουλευτικής στα άτομα με ειδικές ανάγκες και στις ευάλωτες ομάδες του πληθυσμού. Το 1999 αποκτά τη νομική μορφή της Αστικής Μη Κερδοσκοπικής Εταιρείας (ΑΜΚΕ) και ξεκινά το πρώτο δημιουργικό εργαστήρι και αποτελεί μία ακόμα εφαρμογή κοινωνικής επιχειρηματικότητας με άτομα με ειδικές ανάγκες.</a:t>
            </a:r>
          </a:p>
          <a:p>
            <a:pPr marL="285750" indent="-285750">
              <a:lnSpc>
                <a:spcPct val="100000"/>
              </a:lnSpc>
              <a:spcBef>
                <a:spcPts val="1000"/>
              </a:spcBef>
              <a:buFont typeface="Arial" panose="020B0604020202020204" pitchFamily="34" charset="0"/>
              <a:buChar char="•"/>
            </a:pPr>
            <a:r>
              <a:rPr lang="el-GR" sz="1800" dirty="0">
                <a:latin typeface="Arial" panose="020B0604020202020204" pitchFamily="34" charset="0"/>
                <a:cs typeface="Arial" panose="020B0604020202020204" pitchFamily="34" charset="0"/>
              </a:rPr>
              <a:t>Η Ηλιαχτίδα είχε και συνεχίζει να έχει ενεργή συμμετοχή στην αντιμετώπιση των μεταναστευτικών ροών και για αυτό το λόγο το 2016 έγινε επίσημος συνεργάτης της Ύπατης Αρμοστείας του ΟΗΕ για τους Πρόσφυγες καθώς και του προγράμματος Προστασία Ανηλίκων της </a:t>
            </a:r>
            <a:r>
              <a:rPr lang="el-GR" sz="1800" b="1" dirty="0" err="1">
                <a:latin typeface="Arial" panose="020B0604020202020204" pitchFamily="34" charset="0"/>
                <a:cs typeface="Arial" panose="020B0604020202020204" pitchFamily="34" charset="0"/>
              </a:rPr>
              <a:t>Unicef</a:t>
            </a:r>
            <a:r>
              <a:rPr lang="el-GR" sz="1800" b="1"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Η Ηλιαχτίδα προσφέρει πάνω από</a:t>
            </a:r>
            <a:r>
              <a:rPr lang="el-GR" sz="1800" b="1" dirty="0">
                <a:latin typeface="Arial" panose="020B0604020202020204" pitchFamily="34" charset="0"/>
                <a:cs typeface="Arial" panose="020B0604020202020204" pitchFamily="34" charset="0"/>
              </a:rPr>
              <a:t> 600</a:t>
            </a:r>
            <a:r>
              <a:rPr lang="el-GR" sz="1800" dirty="0">
                <a:latin typeface="Arial" panose="020B0604020202020204" pitchFamily="34" charset="0"/>
                <a:cs typeface="Arial" panose="020B0604020202020204" pitchFamily="34" charset="0"/>
              </a:rPr>
              <a:t> θέσεις φιλοξενίας στη Λέσβο και δραστηριοποιείται σε θέματα φιλοξενίας προσφύγων και ειδικότερα, των ασυνόδευτων προσφύγων και στον τομέα της κοινωνικής ένταξης ΑΜΕΑ και ευπαθών ομάδων.</a:t>
            </a:r>
          </a:p>
        </p:txBody>
      </p:sp>
      <p:pic>
        <p:nvPicPr>
          <p:cNvPr id="4" name="Picture 3" descr=" Σημαία Ελλάδας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56261" y="269966"/>
            <a:ext cx="1583376" cy="1055914"/>
          </a:xfrm>
          <a:prstGeom prst="rect">
            <a:avLst/>
          </a:prstGeom>
        </p:spPr>
      </p:pic>
      <p:pic>
        <p:nvPicPr>
          <p:cNvPr id="6" name="Picture 5" descr="Λογότυπο Interreg Ελλάδα Κύπρου με όνομα &quot;Όμηρος&quot;"/>
          <p:cNvPicPr>
            <a:picLocks noChangeAspect="1"/>
          </p:cNvPicPr>
          <p:nvPr/>
        </p:nvPicPr>
        <p:blipFill>
          <a:blip r:embed="rId3"/>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42120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9875520" cy="707136"/>
          </a:xfrm>
        </p:spPr>
        <p:txBody>
          <a:bodyPr>
            <a:normAutofit/>
          </a:bodyPr>
          <a:lstStyle/>
          <a:p>
            <a:r>
              <a:rPr lang="el-GR" sz="4000" b="1" dirty="0">
                <a:latin typeface="Arial" panose="020B0604020202020204" pitchFamily="34" charset="0"/>
                <a:cs typeface="Arial" panose="020B0604020202020204" pitchFamily="34" charset="0"/>
              </a:rPr>
              <a:t>Σχεδία/Περιοδικό Δρόμου</a:t>
            </a:r>
          </a:p>
        </p:txBody>
      </p:sp>
      <p:sp>
        <p:nvSpPr>
          <p:cNvPr id="3" name="Content Placeholder 2"/>
          <p:cNvSpPr>
            <a:spLocks noGrp="1"/>
          </p:cNvSpPr>
          <p:nvPr>
            <p:ph idx="1"/>
          </p:nvPr>
        </p:nvSpPr>
        <p:spPr>
          <a:xfrm>
            <a:off x="761601" y="1925320"/>
            <a:ext cx="10759839" cy="4038600"/>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Επαγγελματική αποκατάσταση</a:t>
            </a:r>
            <a:endParaRPr lang="en-GB"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Το περιοδικό εκδίδεται από τη ΜΚΟ Διογένης που ιδρύθηκε το 2010</a:t>
            </a:r>
            <a:r>
              <a:rPr lang="en-GB"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Στοχεύσεις</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Κοινωνική ένταξη αστέγων και άλλων κοινωνικά αποκλεισμένων ομάδων</a:t>
            </a:r>
            <a:r>
              <a:rPr lang="en-GB"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Υπηρεσίες</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Προετοιμασία, ενδυνάμωση, κοινωνικοποίηση και απασχόληση αστέγων μέσα από την έκδοση περιοδικού ποικίλης ύλης</a:t>
            </a:r>
            <a:r>
              <a:rPr lang="en-GB"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Πηγές εσόδων</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Πωλήσεις περιοδικού, επιδοτήσεις</a:t>
            </a:r>
            <a:r>
              <a:rPr lang="en-GB" sz="1800" dirty="0">
                <a:latin typeface="Arial" panose="020B0604020202020204" pitchFamily="34" charset="0"/>
                <a:cs typeface="Arial" panose="020B0604020202020204" pitchFamily="34" charset="0"/>
              </a:rPr>
              <a:t>.</a:t>
            </a:r>
            <a:br>
              <a:rPr lang="el-GR" sz="1800" dirty="0">
                <a:latin typeface="Arial" panose="020B0604020202020204" pitchFamily="34" charset="0"/>
                <a:cs typeface="Arial" panose="020B0604020202020204" pitchFamily="34" charset="0"/>
              </a:rPr>
            </a:br>
            <a:endParaRPr lang="el-GR" sz="1800" dirty="0">
              <a:latin typeface="Arial" panose="020B0604020202020204" pitchFamily="34" charset="0"/>
              <a:cs typeface="Arial" panose="020B0604020202020204" pitchFamily="34" charset="0"/>
            </a:endParaRPr>
          </a:p>
        </p:txBody>
      </p:sp>
      <p:pic>
        <p:nvPicPr>
          <p:cNvPr id="4" name="Picture 3" descr=" Σημαία Ελλάδας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8829" y="260822"/>
            <a:ext cx="1583376" cy="1055914"/>
          </a:xfrm>
          <a:prstGeom prst="rect">
            <a:avLst/>
          </a:prstGeom>
        </p:spPr>
      </p:pic>
      <p:pic>
        <p:nvPicPr>
          <p:cNvPr id="6" name="Picture 5" descr="Λογότυπο Interreg Ελλάδα Κύπρου με όνομα &quot;Όμηρος&quot;&#10;"/>
          <p:cNvPicPr>
            <a:picLocks noChangeAspect="1"/>
          </p:cNvPicPr>
          <p:nvPr/>
        </p:nvPicPr>
        <p:blipFill>
          <a:blip r:embed="rId3"/>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11052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55172"/>
            <a:ext cx="8874034" cy="1356360"/>
          </a:xfrm>
        </p:spPr>
        <p:txBody>
          <a:bodyPr>
            <a:normAutofit/>
          </a:bodyPr>
          <a:lstStyle/>
          <a:p>
            <a:pPr>
              <a:lnSpc>
                <a:spcPct val="100000"/>
              </a:lnSpc>
            </a:pPr>
            <a:r>
              <a:rPr lang="el-GR" sz="4000" b="1" dirty="0">
                <a:latin typeface="Arial" panose="020B0604020202020204" pitchFamily="34" charset="0"/>
                <a:cs typeface="Arial" panose="020B0604020202020204" pitchFamily="34" charset="0"/>
              </a:rPr>
              <a:t>Le Mat: Δίκτυο κοινωνικών τουριστικών επιχειρήσεων</a:t>
            </a:r>
          </a:p>
        </p:txBody>
      </p:sp>
      <p:sp>
        <p:nvSpPr>
          <p:cNvPr id="3" name="Content Placeholder 2"/>
          <p:cNvSpPr>
            <a:spLocks noGrp="1"/>
          </p:cNvSpPr>
          <p:nvPr>
            <p:ph idx="1"/>
          </p:nvPr>
        </p:nvSpPr>
        <p:spPr>
          <a:xfrm>
            <a:off x="761601" y="2226031"/>
            <a:ext cx="9872871" cy="4038600"/>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Ιδρύθηκε από 24 εταίρους: κοινωνικές επιχειρήσεις ένταξης και κοινωνικού τουρισμού.</a:t>
            </a:r>
            <a:endParaRPr lang="en-GB"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Στ</a:t>
            </a:r>
            <a:r>
              <a:rPr lang="en-GB" sz="1800" dirty="0">
                <a:latin typeface="Arial" panose="020B0604020202020204" pitchFamily="34" charset="0"/>
                <a:cs typeface="Arial" panose="020B0604020202020204" pitchFamily="34" charset="0"/>
              </a:rPr>
              <a:t>o</a:t>
            </a:r>
            <a:r>
              <a:rPr lang="el-GR" sz="1800" dirty="0">
                <a:latin typeface="Arial" panose="020B0604020202020204" pitchFamily="34" charset="0"/>
                <a:cs typeface="Arial" panose="020B0604020202020204" pitchFamily="34" charset="0"/>
              </a:rPr>
              <a:t>χεύσεις</a:t>
            </a:r>
            <a:r>
              <a:rPr lang="en-US" sz="1800"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Προώθηση μιας άλλης αντίληψης για τον τουρισμό μέσα από τη γνωριμία με την τοπική κοινωνία και τη φιλοξενία σε συνεταιριστικές επιχειρήσεις.</a:t>
            </a:r>
          </a:p>
          <a:p>
            <a:pPr>
              <a:lnSpc>
                <a:spcPct val="100000"/>
              </a:lnSpc>
              <a:spcBef>
                <a:spcPts val="1000"/>
              </a:spcBef>
            </a:pPr>
            <a:r>
              <a:rPr lang="el-GR" sz="1800" dirty="0">
                <a:latin typeface="Arial" panose="020B0604020202020204" pitchFamily="34" charset="0"/>
                <a:cs typeface="Arial" panose="020B0604020202020204" pitchFamily="34" charset="0"/>
              </a:rPr>
              <a:t>Υπηρεσίες</a:t>
            </a:r>
            <a:r>
              <a:rPr lang="en-US" sz="1800"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Λειτουργεί με το σύστημα της δικαιόχρησης (franchising) και διοργανώσει ταξίδια σε προορισμούς όπου βρίσκονται κοινωνικές επιχειρήσεις του δικτύου</a:t>
            </a:r>
            <a:r>
              <a:rPr lang="en-GB"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Πηγές εσόδων</a:t>
            </a:r>
            <a:r>
              <a:rPr lang="en-US" sz="1800" dirty="0">
                <a:latin typeface="Arial" panose="020B0604020202020204" pitchFamily="34" charset="0"/>
                <a:cs typeface="Arial" panose="020B0604020202020204" pitchFamily="34" charset="0"/>
              </a:rPr>
              <a:t>:</a:t>
            </a:r>
            <a:r>
              <a:rPr lang="en-GB"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Επιδοτήσεις, ιδιώτες</a:t>
            </a:r>
            <a:r>
              <a:rPr lang="en-GB" sz="1800" dirty="0">
                <a:latin typeface="Arial" panose="020B0604020202020204" pitchFamily="34" charset="0"/>
                <a:cs typeface="Arial" panose="020B0604020202020204" pitchFamily="34" charset="0"/>
              </a:rPr>
              <a:t>.</a:t>
            </a:r>
            <a:br>
              <a:rPr lang="el-GR" sz="1800" dirty="0">
                <a:latin typeface="Arial" panose="020B0604020202020204" pitchFamily="34" charset="0"/>
                <a:cs typeface="Arial" panose="020B0604020202020204" pitchFamily="34" charset="0"/>
              </a:rPr>
            </a:br>
            <a:endParaRPr lang="el-GR" sz="1800" dirty="0">
              <a:latin typeface="Arial" panose="020B0604020202020204" pitchFamily="34" charset="0"/>
              <a:cs typeface="Arial" panose="020B0604020202020204" pitchFamily="34" charset="0"/>
            </a:endParaRPr>
          </a:p>
        </p:txBody>
      </p:sp>
      <p:pic>
        <p:nvPicPr>
          <p:cNvPr id="5" name="Picture 4"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10634472" y="5760938"/>
            <a:ext cx="1277733" cy="756996"/>
          </a:xfrm>
          <a:prstGeom prst="rect">
            <a:avLst/>
          </a:prstGeom>
        </p:spPr>
      </p:pic>
      <p:pic>
        <p:nvPicPr>
          <p:cNvPr id="6" name="Picture 5" descr="Σημαία Ιταλίας">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2226" y="310895"/>
            <a:ext cx="1549979" cy="931537"/>
          </a:xfrm>
          <a:prstGeom prst="rect">
            <a:avLst/>
          </a:prstGeom>
        </p:spPr>
      </p:pic>
      <p:pic>
        <p:nvPicPr>
          <p:cNvPr id="7" name="Picture 6" descr="Σημαία Σουηδίας">
            <a:extLs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6434" y="1318068"/>
            <a:ext cx="1545771" cy="967471"/>
          </a:xfrm>
          <a:prstGeom prst="rect">
            <a:avLst/>
          </a:prstGeom>
        </p:spPr>
      </p:pic>
    </p:spTree>
    <p:extLst>
      <p:ext uri="{BB962C8B-B14F-4D97-AF65-F5344CB8AC3E}">
        <p14:creationId xmlns:p14="http://schemas.microsoft.com/office/powerpoint/2010/main" val="401141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53142"/>
            <a:ext cx="9875520" cy="356261"/>
          </a:xfrm>
        </p:spPr>
        <p:txBody>
          <a:bodyPr>
            <a:normAutofit fontScale="90000"/>
          </a:bodyPr>
          <a:lstStyle/>
          <a:p>
            <a:r>
              <a:rPr lang="en-US" b="1" dirty="0" err="1"/>
              <a:t>Myrtillo</a:t>
            </a:r>
            <a:r>
              <a:rPr lang="en-US" b="1" dirty="0"/>
              <a:t> Cafe</a:t>
            </a:r>
          </a:p>
        </p:txBody>
      </p:sp>
      <p:pic>
        <p:nvPicPr>
          <p:cNvPr id="5" name="Picture 4" descr="Στιγμιότυπο οθόνης της κεντρικής σελίδας Myrtillo Cafe"/>
          <p:cNvPicPr>
            <a:picLocks noChangeAspect="1"/>
          </p:cNvPicPr>
          <p:nvPr/>
        </p:nvPicPr>
        <p:blipFill rotWithShape="1">
          <a:blip r:embed="rId3"/>
          <a:srcRect b="5312"/>
          <a:stretch/>
        </p:blipFill>
        <p:spPr>
          <a:xfrm>
            <a:off x="1996011" y="1593496"/>
            <a:ext cx="8199978" cy="4611362"/>
          </a:xfrm>
          <a:prstGeom prst="rect">
            <a:avLst/>
          </a:prstGeom>
        </p:spPr>
      </p:pic>
    </p:spTree>
    <p:extLst>
      <p:ext uri="{BB962C8B-B14F-4D97-AF65-F5344CB8AC3E}">
        <p14:creationId xmlns:p14="http://schemas.microsoft.com/office/powerpoint/2010/main" val="2860378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389067"/>
            <a:ext cx="9875520" cy="743712"/>
          </a:xfrm>
        </p:spPr>
        <p:txBody>
          <a:bodyPr>
            <a:normAutofit/>
          </a:bodyPr>
          <a:lstStyle/>
          <a:p>
            <a:r>
              <a:rPr lang="en-US" sz="4000" b="1" dirty="0">
                <a:latin typeface="Arial" panose="020B0604020202020204" pitchFamily="34" charset="0"/>
                <a:cs typeface="Arial" panose="020B0604020202020204" pitchFamily="34" charset="0"/>
              </a:rPr>
              <a:t>Urkraft (Immense power) </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5039" y="1356540"/>
            <a:ext cx="10994570" cy="5431127"/>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Urkraft </a:t>
            </a:r>
            <a:r>
              <a:rPr lang="el-GR" sz="1800" dirty="0">
                <a:latin typeface="Arial" panose="020B0604020202020204" pitchFamily="34" charset="0"/>
                <a:cs typeface="Arial" panose="020B0604020202020204" pitchFamily="34" charset="0"/>
              </a:rPr>
              <a:t>ξεκίνησε το </a:t>
            </a:r>
            <a:r>
              <a:rPr lang="en-US" sz="1800" dirty="0">
                <a:latin typeface="Arial" panose="020B0604020202020204" pitchFamily="34" charset="0"/>
                <a:cs typeface="Arial" panose="020B0604020202020204" pitchFamily="34" charset="0"/>
              </a:rPr>
              <a:t>1988</a:t>
            </a:r>
            <a:r>
              <a:rPr lang="el-GR" sz="1800" dirty="0">
                <a:latin typeface="Arial" panose="020B0604020202020204" pitchFamily="34" charset="0"/>
                <a:cs typeface="Arial" panose="020B0604020202020204" pitchFamily="34" charset="0"/>
              </a:rPr>
              <a:t> από 4 κοινωνικούς λειτουργούς που έψαχναν νέους τρόπους να συνισφέρουν στην προσπάθεια νέων και μακροχρόνια άνεργους να βρουν δουλειά</a:t>
            </a:r>
            <a:r>
              <a:rPr lang="en-US"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Ξεκίνησαν να εργάζονται με τις τοπικές αρχές εξεύρεσης εργασίας για να προσφέρουν προγράμματα εκπαίδευσης</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Το 2</a:t>
            </a:r>
            <a:r>
              <a:rPr lang="en-US" sz="1800" dirty="0">
                <a:latin typeface="Arial" panose="020B0604020202020204" pitchFamily="34" charset="0"/>
                <a:cs typeface="Arial" panose="020B0604020202020204" pitchFamily="34" charset="0"/>
              </a:rPr>
              <a:t>005 </a:t>
            </a:r>
            <a:r>
              <a:rPr lang="el-GR" sz="1800" dirty="0">
                <a:latin typeface="Arial" panose="020B0604020202020204" pitchFamily="34" charset="0"/>
                <a:cs typeface="Arial" panose="020B0604020202020204" pitchFamily="34" charset="0"/>
              </a:rPr>
              <a:t>έλαβαν χρηματοδότηση από το </a:t>
            </a:r>
            <a:r>
              <a:rPr lang="en-US" sz="1800" dirty="0">
                <a:latin typeface="Arial" panose="020B0604020202020204" pitchFamily="34" charset="0"/>
                <a:cs typeface="Arial" panose="020B0604020202020204" pitchFamily="34" charset="0"/>
              </a:rPr>
              <a:t>Swedish Inheritance Fund </a:t>
            </a:r>
            <a:r>
              <a:rPr lang="el-GR" sz="1800" dirty="0">
                <a:latin typeface="Arial" panose="020B0604020202020204" pitchFamily="34" charset="0"/>
                <a:cs typeface="Arial" panose="020B0604020202020204" pitchFamily="34" charset="0"/>
              </a:rPr>
              <a:t>για να ανακατασκευάσουν τις δράσεις τους, ανάμεσα σε άλλα, και να αυξήσουν την ευελιξία τους να συνεργάζονται με διαφορετικά ενδιαφερόμενα μέρη</a:t>
            </a:r>
            <a:r>
              <a:rPr lang="en-US" sz="1800" dirty="0">
                <a:latin typeface="Arial" panose="020B0604020202020204" pitchFamily="34" charset="0"/>
                <a:cs typeface="Arial" panose="020B0604020202020204" pitchFamily="34" charset="0"/>
              </a:rPr>
              <a:t>.</a:t>
            </a:r>
          </a:p>
          <a:p>
            <a:pPr>
              <a:lnSpc>
                <a:spcPct val="100000"/>
              </a:lnSpc>
              <a:spcBef>
                <a:spcPts val="1000"/>
              </a:spcBef>
            </a:pPr>
            <a:r>
              <a:rPr lang="el-GR" sz="1800" dirty="0">
                <a:latin typeface="Arial" panose="020B0604020202020204" pitchFamily="34" charset="0"/>
                <a:cs typeface="Arial" panose="020B0604020202020204" pitchFamily="34" charset="0"/>
              </a:rPr>
              <a:t>Οι επιρροές από διαφορετικές κοινωνικές επιχειρήσεις καθοδήγησαν αυτή την αλλαγή</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Urkraft</a:t>
            </a:r>
            <a:r>
              <a:rPr lang="el-GR" sz="1800" dirty="0">
                <a:latin typeface="Arial" panose="020B0604020202020204" pitchFamily="34" charset="0"/>
                <a:cs typeface="Arial" panose="020B0604020202020204" pitchFamily="34" charset="0"/>
              </a:rPr>
              <a:t> συνεργάζεται με τοπικές επιχειρήσεις και άλλα ενδιαφερόμενα μέρη προκειμένου να εντοπίσει πιθανές δουλειές που ταιριάζουν με την ομάδα πληθυσμού που εξυπηρετούν</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Βασιζόμενοι σε αυτές τις εκτιμήσεις, διαμορφώνουν εκπαιδευτικές πρωτοβουλίες που ταιριάζουν στις ανάγκες των συμμετεχόντων, περιλαμβάνοντας άτομα με διαφορετική λειτουργικότητα</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Συνεχίζουν να υποστηρίζουν τους συμμετέχοντες και τους συνεργάτες κατά τη διάρκεια της εκπαίδευσης και αργότερα κατά την εργοδότηση. Σήμερα, η </a:t>
            </a:r>
            <a:r>
              <a:rPr lang="en-US" sz="1800" dirty="0">
                <a:latin typeface="Arial" panose="020B0604020202020204" pitchFamily="34" charset="0"/>
                <a:cs typeface="Arial" panose="020B0604020202020204" pitchFamily="34" charset="0"/>
              </a:rPr>
              <a:t>Urkraft</a:t>
            </a:r>
            <a:r>
              <a:rPr lang="el-GR" sz="1800" dirty="0">
                <a:latin typeface="Arial" panose="020B0604020202020204" pitchFamily="34" charset="0"/>
                <a:cs typeface="Arial" panose="020B0604020202020204" pitchFamily="34" charset="0"/>
              </a:rPr>
              <a:t> εργοδοτεί σχεδόν </a:t>
            </a:r>
            <a:r>
              <a:rPr lang="en-US" sz="1800" dirty="0">
                <a:latin typeface="Arial" panose="020B0604020202020204" pitchFamily="34" charset="0"/>
                <a:cs typeface="Arial" panose="020B0604020202020204" pitchFamily="34" charset="0"/>
              </a:rPr>
              <a:t>13 </a:t>
            </a:r>
            <a:r>
              <a:rPr lang="el-GR" sz="1800" dirty="0">
                <a:latin typeface="Arial" panose="020B0604020202020204" pitchFamily="34" charset="0"/>
                <a:cs typeface="Arial" panose="020B0604020202020204" pitchFamily="34" charset="0"/>
              </a:rPr>
              <a:t>άτομα</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Η συγκεκριμένη επιχείρηση επανατοποθετεί όλα τα κέρδη στις δραστηριότητες της</a:t>
            </a:r>
            <a:r>
              <a:rPr lang="en-US" sz="1800" dirty="0">
                <a:latin typeface="Arial" panose="020B0604020202020204" pitchFamily="34" charset="0"/>
                <a:cs typeface="Arial" panose="020B0604020202020204" pitchFamily="34" charset="0"/>
              </a:rPr>
              <a:t>.</a:t>
            </a:r>
          </a:p>
          <a:p>
            <a:pPr>
              <a:lnSpc>
                <a:spcPct val="100000"/>
              </a:lnSpc>
              <a:spcBef>
                <a:spcPts val="1000"/>
              </a:spcBef>
            </a:pPr>
            <a:r>
              <a:rPr lang="en-US" sz="1800" dirty="0">
                <a:latin typeface="Arial" panose="020B0604020202020204" pitchFamily="34" charset="0"/>
                <a:cs typeface="Arial" panose="020B0604020202020204" pitchFamily="34" charset="0"/>
              </a:rPr>
              <a:t>https://urkraft.se/about-us/</a:t>
            </a:r>
            <a:endParaRPr lang="el-GR" sz="1800" dirty="0">
              <a:latin typeface="Arial" panose="020B0604020202020204" pitchFamily="34" charset="0"/>
              <a:cs typeface="Arial" panose="020B0604020202020204" pitchFamily="34" charset="0"/>
            </a:endParaRPr>
          </a:p>
        </p:txBody>
      </p:sp>
      <p:pic>
        <p:nvPicPr>
          <p:cNvPr id="5" name="Picture 4" descr="Σημαία Σουηδίας">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6434" y="277188"/>
            <a:ext cx="1545771" cy="967471"/>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634472" y="5823816"/>
            <a:ext cx="1277733" cy="756996"/>
          </a:xfrm>
          <a:prstGeom prst="rect">
            <a:avLst/>
          </a:prstGeom>
        </p:spPr>
      </p:pic>
    </p:spTree>
    <p:extLst>
      <p:ext uri="{BB962C8B-B14F-4D97-AF65-F5344CB8AC3E}">
        <p14:creationId xmlns:p14="http://schemas.microsoft.com/office/powerpoint/2010/main" val="3547143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644" y="552315"/>
            <a:ext cx="9875520" cy="752856"/>
          </a:xfrm>
        </p:spPr>
        <p:txBody>
          <a:bodyPr>
            <a:normAutofit/>
          </a:bodyPr>
          <a:lstStyle/>
          <a:p>
            <a:r>
              <a:rPr lang="en-US" sz="4000" b="1" dirty="0">
                <a:latin typeface="Arial" panose="020B0604020202020204" pitchFamily="34" charset="0"/>
                <a:cs typeface="Arial" panose="020B0604020202020204" pitchFamily="34" charset="0"/>
              </a:rPr>
              <a:t>KRIS (Criminals Return into Society)</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0644" y="1527048"/>
            <a:ext cx="10632694" cy="4660392"/>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Το</a:t>
            </a:r>
            <a:r>
              <a:rPr lang="en-US" sz="1800" dirty="0">
                <a:latin typeface="Arial" panose="020B0604020202020204" pitchFamily="34" charset="0"/>
                <a:cs typeface="Arial" panose="020B0604020202020204" pitchFamily="34" charset="0"/>
              </a:rPr>
              <a:t> 1997</a:t>
            </a:r>
            <a:r>
              <a:rPr lang="el-GR" sz="1800" dirty="0">
                <a:latin typeface="Arial" panose="020B0604020202020204" pitchFamily="34" charset="0"/>
                <a:cs typeface="Arial" panose="020B0604020202020204" pitchFamily="34" charset="0"/>
              </a:rPr>
              <a:t> ο </a:t>
            </a:r>
            <a:r>
              <a:rPr lang="en-US" sz="1800" dirty="0">
                <a:latin typeface="Arial" panose="020B0604020202020204" pitchFamily="34" charset="0"/>
                <a:cs typeface="Arial" panose="020B0604020202020204" pitchFamily="34" charset="0"/>
              </a:rPr>
              <a:t>Christer </a:t>
            </a:r>
            <a:r>
              <a:rPr lang="en-US" sz="1800" dirty="0" err="1">
                <a:latin typeface="Arial" panose="020B0604020202020204" pitchFamily="34" charset="0"/>
                <a:cs typeface="Arial" panose="020B0604020202020204" pitchFamily="34" charset="0"/>
              </a:rPr>
              <a:t>Karlsson</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βγήκε από την φυλακή μετά από 30 χρόνια κατά τα οποία έμπαινε-έβγαινε</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Αποφάσισε ότι εκείνη θα ήταν η τελευταία φορά. Μαζί με κάποιους φίλους από την κοινότητα ξεκίνησαν το </a:t>
            </a:r>
            <a:r>
              <a:rPr lang="en-US" sz="1800" dirty="0">
                <a:latin typeface="Arial" panose="020B0604020202020204" pitchFamily="34" charset="0"/>
                <a:cs typeface="Arial" panose="020B0604020202020204" pitchFamily="34" charset="0"/>
              </a:rPr>
              <a:t>KRIS</a:t>
            </a:r>
            <a:r>
              <a:rPr lang="el-GR" sz="1800" dirty="0">
                <a:latin typeface="Arial" panose="020B0604020202020204" pitchFamily="34" charset="0"/>
                <a:cs typeface="Arial" panose="020B0604020202020204" pitchFamily="34" charset="0"/>
              </a:rPr>
              <a:t>, αποσκοπώντας να βοηθήσουν ανθρώπους που έχουν παρόμοια θέματα μαζί τους όπως πρώην χρήστες και/ή κατάδικους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Μέσα από την δημιουργία ενός δικτύου μακριά από τα ναρκωτικά και βασισμένου στις αρχές της ειλικρίνειας και της αλληλεγγύης, υποστηρίζουν ο ένας τον άλλο προκειμένου να βρουν νέα μονοπάτια στη ζωή τους</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Το </a:t>
            </a:r>
            <a:r>
              <a:rPr lang="en-US" sz="1800" dirty="0">
                <a:latin typeface="Arial" panose="020B0604020202020204" pitchFamily="34" charset="0"/>
                <a:cs typeface="Arial" panose="020B0604020202020204" pitchFamily="34" charset="0"/>
              </a:rPr>
              <a:t>KRIS </a:t>
            </a:r>
            <a:r>
              <a:rPr lang="el-GR" sz="1800" dirty="0">
                <a:latin typeface="Arial" panose="020B0604020202020204" pitchFamily="34" charset="0"/>
                <a:cs typeface="Arial" panose="020B0604020202020204" pitchFamily="34" charset="0"/>
              </a:rPr>
              <a:t>έχει περίπου </a:t>
            </a:r>
            <a:r>
              <a:rPr lang="en-US" sz="1800" dirty="0">
                <a:latin typeface="Arial" panose="020B0604020202020204" pitchFamily="34" charset="0"/>
                <a:cs typeface="Arial" panose="020B0604020202020204" pitchFamily="34" charset="0"/>
              </a:rPr>
              <a:t>5,000 </a:t>
            </a:r>
            <a:r>
              <a:rPr lang="el-GR" sz="1800" dirty="0">
                <a:latin typeface="Arial" panose="020B0604020202020204" pitchFamily="34" charset="0"/>
                <a:cs typeface="Arial" panose="020B0604020202020204" pitchFamily="34" charset="0"/>
              </a:rPr>
              <a:t>μέλη</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Επισκέπτονται φυλακές και πληροφορούν σχετικά με τις δράσεις τους. Επίσης, μπορούν να κανονίσουν να βρεθούν με όσους το επιθυμούν μετά την αποφυλάκιση για μια πρώτη συνάντηση</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Επίσης προσφέρουν εκπαίδευση και, στο μέτρο του δυνατού, εργοδότηση στα μέλη τους. Επίσης έχουν «</a:t>
            </a:r>
            <a:r>
              <a:rPr lang="en-US" sz="1800" dirty="0">
                <a:latin typeface="Arial" panose="020B0604020202020204" pitchFamily="34" charset="0"/>
                <a:cs typeface="Arial" panose="020B0604020202020204" pitchFamily="34" charset="0"/>
              </a:rPr>
              <a:t>half way houses</a:t>
            </a:r>
            <a:r>
              <a:rPr lang="el-GR"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a:t>
            </a:r>
            <a:r>
              <a:rPr lang="el-GR" sz="1800" dirty="0">
                <a:latin typeface="Arial" panose="020B0604020202020204" pitchFamily="34" charset="0"/>
                <a:cs typeface="Arial" panose="020B0604020202020204" pitchFamily="34" charset="0"/>
              </a:rPr>
              <a:t> προγράμματα αποκατάστασης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δίνουν διαλέξεις κτλ.</a:t>
            </a:r>
            <a:endParaRPr lang="en-GB"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Μέσα στα χρόνια, λαμβάνουν χορηγίες από το </a:t>
            </a:r>
            <a:r>
              <a:rPr lang="en-US" sz="1800" dirty="0">
                <a:latin typeface="Arial" panose="020B0604020202020204" pitchFamily="34" charset="0"/>
                <a:cs typeface="Arial" panose="020B0604020202020204" pitchFamily="34" charset="0"/>
              </a:rPr>
              <a:t>Swedish Inheritance Fund </a:t>
            </a:r>
            <a:r>
              <a:rPr lang="el-GR" sz="1800" dirty="0">
                <a:latin typeface="Arial" panose="020B0604020202020204" pitchFamily="34" charset="0"/>
                <a:cs typeface="Arial" panose="020B0604020202020204" pitchFamily="34" charset="0"/>
              </a:rPr>
              <a:t>και το </a:t>
            </a:r>
            <a:r>
              <a:rPr lang="en-US" sz="1800" dirty="0">
                <a:latin typeface="Arial" panose="020B0604020202020204" pitchFamily="34" charset="0"/>
                <a:cs typeface="Arial" panose="020B0604020202020204" pitchFamily="34" charset="0"/>
              </a:rPr>
              <a:t>Swedish ESF Council</a:t>
            </a:r>
            <a:r>
              <a:rPr lang="el-GR" sz="1800" dirty="0">
                <a:latin typeface="Arial" panose="020B0604020202020204" pitchFamily="34" charset="0"/>
                <a:cs typeface="Arial" panose="020B0604020202020204" pitchFamily="34" charset="0"/>
              </a:rPr>
              <a:t> για ειδικά προγράμματα όπως το </a:t>
            </a:r>
            <a:r>
              <a:rPr lang="en-US" sz="1800" dirty="0">
                <a:latin typeface="Arial" panose="020B0604020202020204" pitchFamily="34" charset="0"/>
                <a:cs typeface="Arial" panose="020B0604020202020204" pitchFamily="34" charset="0"/>
              </a:rPr>
              <a:t>Creative Honest Entrepreneurs, </a:t>
            </a:r>
            <a:r>
              <a:rPr lang="el-GR" sz="1800" dirty="0">
                <a:latin typeface="Arial" panose="020B0604020202020204" pitchFamily="34" charset="0"/>
                <a:cs typeface="Arial" panose="020B0604020202020204" pitchFamily="34" charset="0"/>
              </a:rPr>
              <a:t>το οποίο στοχεύει στην ανάπτυξη κοινωνικών επιχειρήσεων.</a:t>
            </a:r>
          </a:p>
        </p:txBody>
      </p:sp>
      <p:pic>
        <p:nvPicPr>
          <p:cNvPr id="5" name="Picture 4" descr="Σημαία Σουηδίας">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9286" y="445008"/>
            <a:ext cx="1545771" cy="967471"/>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634471" y="5808942"/>
            <a:ext cx="1277733" cy="756996"/>
          </a:xfrm>
          <a:prstGeom prst="rect">
            <a:avLst/>
          </a:prstGeom>
        </p:spPr>
      </p:pic>
    </p:spTree>
    <p:extLst>
      <p:ext uri="{BB962C8B-B14F-4D97-AF65-F5344CB8AC3E}">
        <p14:creationId xmlns:p14="http://schemas.microsoft.com/office/powerpoint/2010/main" val="215323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6" y="609600"/>
            <a:ext cx="10093234" cy="387096"/>
          </a:xfrm>
        </p:spPr>
        <p:txBody>
          <a:bodyPr>
            <a:noAutofit/>
          </a:bodyPr>
          <a:lstStyle/>
          <a:p>
            <a:r>
              <a:rPr lang="en-US" sz="4000" b="1" dirty="0">
                <a:latin typeface="Arial" panose="020B0604020202020204" pitchFamily="34" charset="0"/>
                <a:cs typeface="Arial" panose="020B0604020202020204" pitchFamily="34" charset="0"/>
              </a:rPr>
              <a:t>Portal </a:t>
            </a:r>
            <a:r>
              <a:rPr lang="en-US" sz="4000" b="1" dirty="0" err="1">
                <a:latin typeface="Arial" panose="020B0604020202020204" pitchFamily="34" charset="0"/>
                <a:cs typeface="Arial" panose="020B0604020202020204" pitchFamily="34" charset="0"/>
              </a:rPr>
              <a:t>Berguedà</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7005" y="1729526"/>
            <a:ext cx="11017989" cy="4788408"/>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Η </a:t>
            </a:r>
            <a:r>
              <a:rPr lang="en-US" sz="1800" dirty="0">
                <a:latin typeface="Arial" panose="020B0604020202020204" pitchFamily="34" charset="0"/>
                <a:cs typeface="Arial" panose="020B0604020202020204" pitchFamily="34" charset="0"/>
              </a:rPr>
              <a:t>Portal </a:t>
            </a:r>
            <a:r>
              <a:rPr lang="en-US" sz="1800" dirty="0" err="1">
                <a:latin typeface="Arial" panose="020B0604020202020204" pitchFamily="34" charset="0"/>
                <a:cs typeface="Arial" panose="020B0604020202020204" pitchFamily="34" charset="0"/>
              </a:rPr>
              <a:t>Berguedà</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δημιουργήθηκε το </a:t>
            </a:r>
            <a:r>
              <a:rPr lang="en-US" sz="1800" dirty="0">
                <a:latin typeface="Arial" panose="020B0604020202020204" pitchFamily="34" charset="0"/>
                <a:cs typeface="Arial" panose="020B0604020202020204" pitchFamily="34" charset="0"/>
              </a:rPr>
              <a:t>2012 </a:t>
            </a:r>
            <a:r>
              <a:rPr lang="el-GR" sz="1800" dirty="0">
                <a:latin typeface="Arial" panose="020B0604020202020204" pitchFamily="34" charset="0"/>
                <a:cs typeface="Arial" panose="020B0604020202020204" pitchFamily="34" charset="0"/>
              </a:rPr>
              <a:t>από το </a:t>
            </a:r>
            <a:r>
              <a:rPr lang="en-US" sz="1800" dirty="0">
                <a:latin typeface="Arial" panose="020B0604020202020204" pitchFamily="34" charset="0"/>
                <a:cs typeface="Arial" panose="020B0604020202020204" pitchFamily="34" charset="0"/>
              </a:rPr>
              <a:t>Portal Foundation</a:t>
            </a:r>
            <a:r>
              <a:rPr lang="el-GR" sz="1800" dirty="0">
                <a:latin typeface="Arial" panose="020B0604020202020204" pitchFamily="34" charset="0"/>
                <a:cs typeface="Arial" panose="020B0604020202020204" pitchFamily="34" charset="0"/>
              </a:rPr>
              <a:t> προκειμένου να προσφέρει επαγγελματική εκπαίδευση και εργασία σε νέους που πάσχουν από </a:t>
            </a:r>
            <a:r>
              <a:rPr lang="en-US" sz="1800" dirty="0">
                <a:latin typeface="Arial" panose="020B0604020202020204" pitchFamily="34" charset="0"/>
                <a:cs typeface="Arial" panose="020B0604020202020204" pitchFamily="34" charset="0"/>
              </a:rPr>
              <a:t>dual pathology (</a:t>
            </a:r>
            <a:r>
              <a:rPr lang="el-GR" sz="1800" dirty="0">
                <a:latin typeface="Arial" panose="020B0604020202020204" pitchFamily="34" charset="0"/>
                <a:cs typeface="Arial" panose="020B0604020202020204" pitchFamily="34" charset="0"/>
              </a:rPr>
              <a:t>άτομα με εξαρτήσεις και ψυχικές διαταραφές</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και τις οικογένειες τους</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Οι νέοι παράγουν τα γαλακτοκομικά τους προιόντα (κυρίως γιαούρτι) χρησιμοποιώντας την παραδοσιακή μέθοδο και σύμφωνα με τις οδηγίες ενός τεχνίτη στη φάρμα</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Το γιαούρτι πουλιέται στη κατηγορία </a:t>
            </a:r>
            <a:r>
              <a:rPr lang="en-US" sz="1800" dirty="0">
                <a:latin typeface="Arial" panose="020B0604020202020204" pitchFamily="34" charset="0"/>
                <a:cs typeface="Arial" panose="020B0604020202020204" pitchFamily="34" charset="0"/>
              </a:rPr>
              <a:t>gourmet </a:t>
            </a:r>
            <a:r>
              <a:rPr lang="el-GR" sz="1800" dirty="0">
                <a:latin typeface="Arial" panose="020B0604020202020204" pitchFamily="34" charset="0"/>
                <a:cs typeface="Arial" panose="020B0604020202020204" pitchFamily="34" charset="0"/>
              </a:rPr>
              <a:t>και σε ειδικά μαγαζιά με την επωνυμία </a:t>
            </a:r>
            <a:r>
              <a:rPr lang="en-US" sz="1800" dirty="0">
                <a:latin typeface="Arial" panose="020B0604020202020204" pitchFamily="34" charset="0"/>
                <a:cs typeface="Arial" panose="020B0604020202020204" pitchFamily="34" charset="0"/>
              </a:rPr>
              <a:t>"</a:t>
            </a:r>
            <a:r>
              <a:rPr lang="en-US" sz="1800" dirty="0" err="1">
                <a:latin typeface="Arial" panose="020B0604020202020204" pitchFamily="34" charset="0"/>
                <a:cs typeface="Arial" panose="020B0604020202020204" pitchFamily="34" charset="0"/>
              </a:rPr>
              <a:t>Delícies</a:t>
            </a:r>
            <a:r>
              <a:rPr lang="en-US" sz="1800" dirty="0">
                <a:latin typeface="Arial" panose="020B0604020202020204" pitchFamily="34" charset="0"/>
                <a:cs typeface="Arial" panose="020B0604020202020204" pitchFamily="34" charset="0"/>
              </a:rPr>
              <a:t> del </a:t>
            </a:r>
            <a:r>
              <a:rPr lang="en-US" sz="1800" dirty="0" err="1">
                <a:latin typeface="Arial" panose="020B0604020202020204" pitchFamily="34" charset="0"/>
                <a:cs typeface="Arial" panose="020B0604020202020204" pitchFamily="34" charset="0"/>
              </a:rPr>
              <a:t>Berguedà</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Η κοινωνική επιχείρηση απαντά στο πρόβλημα των νέων και εφήβων που πάσχουν από </a:t>
            </a:r>
            <a:r>
              <a:rPr lang="en-US" sz="1800" dirty="0">
                <a:latin typeface="Arial" panose="020B0604020202020204" pitchFamily="34" charset="0"/>
                <a:cs typeface="Arial" panose="020B0604020202020204" pitchFamily="34" charset="0"/>
              </a:rPr>
              <a:t>dual pathology</a:t>
            </a:r>
            <a:r>
              <a:rPr lang="el-GR" sz="1800" dirty="0">
                <a:latin typeface="Arial" panose="020B0604020202020204" pitchFamily="34" charset="0"/>
                <a:cs typeface="Arial" panose="020B0604020202020204" pitchFamily="34" charset="0"/>
              </a:rPr>
              <a:t> και μέσα από μια θεραπευτική διαδικασία προσπαθούν βγουν από την κατάσταση κρίσης.</a:t>
            </a:r>
          </a:p>
        </p:txBody>
      </p:sp>
      <p:pic>
        <p:nvPicPr>
          <p:cNvPr id="5" name="Picture 4" descr="Σημαία Ισπανίας">
            <a:extLs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6035" y="271484"/>
            <a:ext cx="1986170" cy="1274589"/>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162893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66" y="449685"/>
            <a:ext cx="6971805" cy="954761"/>
          </a:xfrm>
        </p:spPr>
        <p:txBody>
          <a:bodyPr>
            <a:noAutofit/>
          </a:bodyPr>
          <a:lstStyle/>
          <a:p>
            <a:r>
              <a:rPr lang="en-US" sz="4000" b="1" dirty="0">
                <a:latin typeface="Arial" panose="020B0604020202020204" pitchFamily="34" charset="0"/>
                <a:cs typeface="Arial" panose="020B0604020202020204" pitchFamily="34" charset="0"/>
              </a:rPr>
              <a:t>Portal </a:t>
            </a:r>
            <a:r>
              <a:rPr lang="en-US" sz="4000" b="1" dirty="0" err="1">
                <a:latin typeface="Arial" panose="020B0604020202020204" pitchFamily="34" charset="0"/>
                <a:cs typeface="Arial" panose="020B0604020202020204" pitchFamily="34" charset="0"/>
              </a:rPr>
              <a:t>Berguedà</a:t>
            </a:r>
            <a:r>
              <a:rPr lang="en-US" sz="4000" b="1" dirty="0">
                <a:latin typeface="Arial" panose="020B0604020202020204" pitchFamily="34" charset="0"/>
                <a:cs typeface="Arial" panose="020B0604020202020204" pitchFamily="34" charset="0"/>
              </a:rPr>
              <a:t> (2)</a:t>
            </a:r>
            <a:endParaRPr lang="el-GR" sz="4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7005" y="1729526"/>
            <a:ext cx="11017989" cy="4788408"/>
          </a:xfrm>
        </p:spPr>
        <p:txBody>
          <a:bodyPr>
            <a:normAutofit/>
          </a:bodyPr>
          <a:lstStyle/>
          <a:p>
            <a:pPr>
              <a:lnSpc>
                <a:spcPct val="100000"/>
              </a:lnSpc>
              <a:spcBef>
                <a:spcPts val="1000"/>
              </a:spcBef>
            </a:pPr>
            <a:r>
              <a:rPr lang="el-GR" sz="1800" dirty="0">
                <a:latin typeface="Arial" panose="020B0604020202020204" pitchFamily="34" charset="0"/>
                <a:cs typeface="Arial" panose="020B0604020202020204" pitchFamily="34" charset="0"/>
              </a:rPr>
              <a:t>Αυτή η ομάδα ατόμων δυσκολεύεται να μπει στην αγορά εργασίας, ενώ δυσκολεύονται να ακολουθήσουν τα σύνηθη εκπαιδευτικά μονοπάτια</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Ένας δεύτερος μακροπρόθεσμος στόχος είναι η δημιουργία ενός κέντρου στο οποίο θα μπορούν τα συγκεκριμένα άτομα να ζουν με άλλους με μεγαλύτερη αυτονομία σε προστατευόμενα διαμερίσματα</a:t>
            </a:r>
            <a:r>
              <a:rPr lang="en-US" sz="1800" dirty="0">
                <a:latin typeface="Arial" panose="020B0604020202020204" pitchFamily="34" charset="0"/>
                <a:cs typeface="Arial" panose="020B0604020202020204" pitchFamily="34" charset="0"/>
              </a:rPr>
              <a:t>.</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l-GR" sz="1800" dirty="0">
                <a:latin typeface="Arial" panose="020B0604020202020204" pitchFamily="34" charset="0"/>
                <a:cs typeface="Arial" panose="020B0604020202020204" pitchFamily="34" charset="0"/>
              </a:rPr>
              <a:t>Η επωνυμία</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Delicies</a:t>
            </a:r>
            <a:r>
              <a:rPr lang="en-US" sz="1800" dirty="0">
                <a:latin typeface="Arial" panose="020B0604020202020204" pitchFamily="34" charset="0"/>
                <a:cs typeface="Arial" panose="020B0604020202020204" pitchFamily="34" charset="0"/>
              </a:rPr>
              <a:t> of the </a:t>
            </a:r>
            <a:r>
              <a:rPr lang="en-US" sz="1800" dirty="0" err="1">
                <a:latin typeface="Arial" panose="020B0604020202020204" pitchFamily="34" charset="0"/>
                <a:cs typeface="Arial" panose="020B0604020202020204" pitchFamily="34" charset="0"/>
              </a:rPr>
              <a:t>Berguedà</a:t>
            </a:r>
            <a:r>
              <a:rPr lang="el-GR" sz="1800" dirty="0">
                <a:latin typeface="Arial" panose="020B0604020202020204" pitchFamily="34" charset="0"/>
                <a:cs typeface="Arial" panose="020B0604020202020204" pitchFamily="34" charset="0"/>
              </a:rPr>
              <a:t> χρησιμοποιεί καινοτόνα τεχνολογία για να εγγυηθεί την ποιότητα των προιόντων ως σπιτικό</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Το </a:t>
            </a:r>
            <a:r>
              <a:rPr lang="en-US" sz="1800" dirty="0">
                <a:latin typeface="Arial" panose="020B0604020202020204" pitchFamily="34" charset="0"/>
                <a:cs typeface="Arial" panose="020B0604020202020204" pitchFamily="34" charset="0"/>
              </a:rPr>
              <a:t>2014 </a:t>
            </a:r>
            <a:r>
              <a:rPr lang="el-GR" sz="1800" dirty="0">
                <a:latin typeface="Arial" panose="020B0604020202020204" pitchFamily="34" charset="0"/>
                <a:cs typeface="Arial" panose="020B0604020202020204" pitchFamily="34" charset="0"/>
              </a:rPr>
              <a:t>αναγνωρίστηκε ως ποιότητα </a:t>
            </a:r>
            <a:r>
              <a:rPr lang="en-US" sz="1800" dirty="0">
                <a:latin typeface="Arial" panose="020B0604020202020204" pitchFamily="34" charset="0"/>
                <a:cs typeface="Arial" panose="020B0604020202020204" pitchFamily="34" charset="0"/>
              </a:rPr>
              <a:t>gourmet </a:t>
            </a:r>
            <a:r>
              <a:rPr lang="el-GR" sz="1800" dirty="0">
                <a:latin typeface="Arial" panose="020B0604020202020204" pitchFamily="34" charset="0"/>
                <a:cs typeface="Arial" panose="020B0604020202020204" pitchFamily="34" charset="0"/>
              </a:rPr>
              <a:t>και συμμετείχε σε διεθνής εκθέσεις (</a:t>
            </a:r>
            <a:r>
              <a:rPr lang="en-US" sz="1800" dirty="0" err="1">
                <a:latin typeface="Arial" panose="020B0604020202020204" pitchFamily="34" charset="0"/>
                <a:cs typeface="Arial" panose="020B0604020202020204" pitchFamily="34" charset="0"/>
              </a:rPr>
              <a:t>Horeca</a:t>
            </a:r>
            <a:r>
              <a:rPr lang="en-US" sz="1800" dirty="0">
                <a:latin typeface="Arial" panose="020B0604020202020204" pitchFamily="34" charset="0"/>
                <a:cs typeface="Arial" panose="020B0604020202020204" pitchFamily="34" charset="0"/>
              </a:rPr>
              <a:t> channel</a:t>
            </a:r>
            <a:r>
              <a:rPr lang="el-GR" sz="1800" dirty="0">
                <a:latin typeface="Arial" panose="020B0604020202020204" pitchFamily="34" charset="0"/>
                <a:cs typeface="Arial" panose="020B0604020202020204" pitchFamily="34" charset="0"/>
              </a:rPr>
              <a:t>) και σιγά-σιγά είχε παρουσία σε ξενοδοχεία όπως το </a:t>
            </a:r>
            <a:r>
              <a:rPr lang="en-US" sz="1800" dirty="0">
                <a:latin typeface="Arial" panose="020B0604020202020204" pitchFamily="34" charset="0"/>
                <a:cs typeface="Arial" panose="020B0604020202020204" pitchFamily="34" charset="0"/>
              </a:rPr>
              <a:t>Majestic, Casa </a:t>
            </a:r>
            <a:r>
              <a:rPr lang="en-US" sz="1800" dirty="0" err="1">
                <a:latin typeface="Arial" panose="020B0604020202020204" pitchFamily="34" charset="0"/>
                <a:cs typeface="Arial" panose="020B0604020202020204" pitchFamily="34" charset="0"/>
              </a:rPr>
              <a:t>Fuster</a:t>
            </a:r>
            <a:r>
              <a:rPr lang="en-US" sz="1800" dirty="0">
                <a:latin typeface="Arial" panose="020B0604020202020204" pitchFamily="34" charset="0"/>
                <a:cs typeface="Arial" panose="020B0604020202020204" pitchFamily="34" charset="0"/>
              </a:rPr>
              <a:t> </a:t>
            </a:r>
            <a:r>
              <a:rPr lang="el-GR" sz="1800" dirty="0">
                <a:latin typeface="Arial" panose="020B0604020202020204" pitchFamily="34" charset="0"/>
                <a:cs typeface="Arial" panose="020B0604020202020204" pitchFamily="34" charset="0"/>
              </a:rPr>
              <a:t>και το </a:t>
            </a:r>
            <a:r>
              <a:rPr lang="en-US" sz="1800" dirty="0">
                <a:latin typeface="Arial" panose="020B0604020202020204" pitchFamily="34" charset="0"/>
                <a:cs typeface="Arial" panose="020B0604020202020204" pitchFamily="34" charset="0"/>
              </a:rPr>
              <a:t>W Barcelona.</a:t>
            </a:r>
            <a:endParaRPr lang="el-GR" sz="1800" dirty="0">
              <a:latin typeface="Arial" panose="020B0604020202020204" pitchFamily="34" charset="0"/>
              <a:cs typeface="Arial" panose="020B0604020202020204" pitchFamily="34" charset="0"/>
            </a:endParaRPr>
          </a:p>
          <a:p>
            <a:pPr>
              <a:lnSpc>
                <a:spcPct val="100000"/>
              </a:lnSpc>
              <a:spcBef>
                <a:spcPts val="1000"/>
              </a:spcBef>
            </a:pPr>
            <a:r>
              <a:rPr lang="en-US" sz="1800" dirty="0">
                <a:latin typeface="Arial" panose="020B0604020202020204" pitchFamily="34" charset="0"/>
                <a:cs typeface="Arial" panose="020B0604020202020204" pitchFamily="34" charset="0"/>
              </a:rPr>
              <a:t>http://www.deliciesdelbergueda.cat/es</a:t>
            </a:r>
            <a:endParaRPr lang="el-GR" sz="1800" dirty="0">
              <a:latin typeface="Arial" panose="020B0604020202020204" pitchFamily="34" charset="0"/>
              <a:cs typeface="Arial" panose="020B0604020202020204" pitchFamily="34" charset="0"/>
            </a:endParaRPr>
          </a:p>
        </p:txBody>
      </p:sp>
      <p:pic>
        <p:nvPicPr>
          <p:cNvPr id="5" name="Picture 4" descr="Σημαία Ισπανίας">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035" y="289772"/>
            <a:ext cx="1986170" cy="1274589"/>
          </a:xfrm>
          <a:prstGeom prst="rect">
            <a:avLst/>
          </a:prstGeom>
        </p:spPr>
      </p:pic>
      <p:pic>
        <p:nvPicPr>
          <p:cNvPr id="6" name="Picture 5" descr="Λογότυπο Interreg Ελλάδα Κύπρου με όνομα &quot;Όμηρος&quot;">
            <a:extLs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0634472" y="5760938"/>
            <a:ext cx="1277733" cy="756996"/>
          </a:xfrm>
          <a:prstGeom prst="rect">
            <a:avLst/>
          </a:prstGeom>
        </p:spPr>
      </p:pic>
    </p:spTree>
    <p:extLst>
      <p:ext uri="{BB962C8B-B14F-4D97-AF65-F5344CB8AC3E}">
        <p14:creationId xmlns:p14="http://schemas.microsoft.com/office/powerpoint/2010/main" val="1793884547"/>
      </p:ext>
    </p:extLst>
  </p:cSld>
  <p:clrMapOvr>
    <a:masterClrMapping/>
  </p:clrMapOvr>
</p:sld>
</file>

<file path=ppt/theme/theme1.xml><?xml version="1.0" encoding="utf-8"?>
<a:theme xmlns:a="http://schemas.openxmlformats.org/drawingml/2006/main" name="Basi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2533</TotalTime>
  <Words>1476</Words>
  <Application>Microsoft Office PowerPoint</Application>
  <PresentationFormat>Widescreen</PresentationFormat>
  <Paragraphs>74</Paragraphs>
  <Slides>16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Basis</vt:lpstr>
      <vt:lpstr>Καλές πρακτικές και δημιουργία ιδέας</vt:lpstr>
      <vt:lpstr>Ηλιαχτίδα ΑΜΚΕ</vt:lpstr>
      <vt:lpstr>Σχεδία/Περιοδικό Δρόμου</vt:lpstr>
      <vt:lpstr>Le Mat: Δίκτυο κοινωνικών τουριστικών επιχειρήσεων</vt:lpstr>
      <vt:lpstr>Myrtillo Cafe</vt:lpstr>
      <vt:lpstr>Urkraft (Immense power) </vt:lpstr>
      <vt:lpstr>KRIS (Criminals Return into Society)</vt:lpstr>
      <vt:lpstr>Portal Berguedà</vt:lpstr>
      <vt:lpstr>Portal Berguedà (2)</vt:lpstr>
      <vt:lpstr>Ilunion</vt:lpstr>
      <vt:lpstr>Ilunion (2)</vt:lpstr>
      <vt:lpstr>Innovia</vt:lpstr>
      <vt:lpstr>AbleBook</vt:lpstr>
      <vt:lpstr>Δημιουργία ιδέας Επιλέγοντας οικονομική δραστηριότητα</vt:lpstr>
      <vt:lpstr>Επιλέγοντας οικονομική δραστηριότητα</vt:lpstr>
      <vt:lpstr> Ερωτήσεις κλειδιά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stavros parlalis</dc:creator>
  <cp:lastModifiedBy>Μηλιτσοπούλου Χρυσάνθη</cp:lastModifiedBy>
  <cp:revision>122</cp:revision>
  <dcterms:created xsi:type="dcterms:W3CDTF">2021-02-27T07:38:34Z</dcterms:created>
  <dcterms:modified xsi:type="dcterms:W3CDTF">2023-10-25T09:04:25Z</dcterms:modified>
</cp:coreProperties>
</file>