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33"/>
  </p:notesMasterIdLst>
  <p:sldIdLst>
    <p:sldId id="262" r:id="rId2"/>
    <p:sldId id="263" r:id="rId3"/>
    <p:sldId id="264" r:id="rId4"/>
    <p:sldId id="265" r:id="rId5"/>
    <p:sldId id="297" r:id="rId6"/>
    <p:sldId id="266"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93" r:id="rId23"/>
    <p:sldId id="294" r:id="rId24"/>
    <p:sldId id="285" r:id="rId25"/>
    <p:sldId id="288" r:id="rId26"/>
    <p:sldId id="295" r:id="rId27"/>
    <p:sldId id="289" r:id="rId28"/>
    <p:sldId id="296" r:id="rId29"/>
    <p:sldId id="290" r:id="rId30"/>
    <p:sldId id="291" r:id="rId31"/>
    <p:sldId id="29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Μηλιτσοπούλου Χρυσάνθη" initials="ΜΧ" lastIdx="1" clrIdx="0">
    <p:extLst>
      <p:ext uri="{19B8F6BF-5375-455C-9EA6-DF929625EA0E}">
        <p15:presenceInfo xmlns:p15="http://schemas.microsoft.com/office/powerpoint/2012/main" userId="Μηλιτσοπούλου Χρυσάνθη"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9088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07EB72-8258-4ABB-AB23-0A8243099437}" v="2" dt="2022-10-24T08:12:54.1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07" autoAdjust="0"/>
    <p:restoredTop sz="86392" autoAdjust="0"/>
  </p:normalViewPr>
  <p:slideViewPr>
    <p:cSldViewPr snapToGrid="0">
      <p:cViewPr varScale="1">
        <p:scale>
          <a:sx n="95" d="100"/>
          <a:sy n="95" d="100"/>
        </p:scale>
        <p:origin x="1272" y="16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8770B-D572-4571-8AA3-AE95C2B45ACB}" type="datetimeFigureOut">
              <a:rPr lang="en-US" smtClean="0"/>
              <a:t>7/18/2023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6F7DD5-44AB-4999-BB4B-7C1FEB646335}" type="slidenum">
              <a:rPr lang="en-US" smtClean="0"/>
              <a:t>‹#›</a:t>
            </a:fld>
            <a:endParaRPr lang="en-US" dirty="0"/>
          </a:p>
        </p:txBody>
      </p:sp>
    </p:spTree>
    <p:extLst>
      <p:ext uri="{BB962C8B-B14F-4D97-AF65-F5344CB8AC3E}">
        <p14:creationId xmlns:p14="http://schemas.microsoft.com/office/powerpoint/2010/main" val="289343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FEA57E-7C1A-457B-A4CD-5DCEB057B502}"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065781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val="16801604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367511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val="13295503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094184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val="21832006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89749-A4CD-447F-8298-2B7988C91CEA}"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4094667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0444D3-C0BA-4587-A56C-581AB9F841BE}"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41776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F2CE-4F37-411C-A3EE-BBBE223265BF}"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315119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6083D4-708C-4BB5-B4FD-30CE9FA12FD5}" type="datetime1">
              <a:rPr lang="en-US" smtClean="0"/>
              <a:t>7/18/2023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32637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239B2-65BC-4C2A-A62B-3EABFE9590E4}"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69292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5F5A-E4A3-476F-A89E-C2B73F2431E4}" type="datetime1">
              <a:rPr lang="en-US" smtClean="0"/>
              <a:t>7/18/2023</a:t>
            </a:fld>
            <a:endParaRPr lang="en-US" dirty="0"/>
          </a:p>
        </p:txBody>
      </p:sp>
      <p:sp>
        <p:nvSpPr>
          <p:cNvPr id="8" name="Footer Placeholder 7"/>
          <p:cNvSpPr>
            <a:spLocks noGrp="1"/>
          </p:cNvSpPr>
          <p:nvPr>
            <p:ph type="ftr" sz="quarter" idx="11"/>
          </p:nvPr>
        </p:nvSpPr>
        <p:spPr/>
        <p:txBody>
          <a:bodyPr/>
          <a:lstStyle/>
          <a:p>
            <a:r>
              <a:rPr lang="en-US" dirty="0"/>
              <a:t>Sample Footer Text</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989633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761515-4A26-4F31-9F61-5A10B1FABBFC}" type="datetime1">
              <a:rPr lang="en-US" smtClean="0"/>
              <a:t>7/18/2023</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86457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5DC65-7D1F-4BAB-9695-F7E734143E14}" type="datetime1">
              <a:rPr lang="en-US" smtClean="0"/>
              <a:t>7/18/2023</a:t>
            </a:fld>
            <a:endParaRPr lang="en-US" dirty="0"/>
          </a:p>
        </p:txBody>
      </p:sp>
      <p:sp>
        <p:nvSpPr>
          <p:cNvPr id="3" name="Footer Placeholder 2"/>
          <p:cNvSpPr>
            <a:spLocks noGrp="1"/>
          </p:cNvSpPr>
          <p:nvPr>
            <p:ph type="ftr" sz="quarter" idx="11"/>
          </p:nvPr>
        </p:nvSpPr>
        <p:spPr/>
        <p:txBody>
          <a:bodyPr/>
          <a:lstStyle/>
          <a:p>
            <a:r>
              <a:rPr lang="en-US" dirty="0"/>
              <a:t>Sample Footer Text</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3801387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624077-BD55-4036-8E92-6558FDF3B653}"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842136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4225F2-7107-4609-BCC2-77C63064A5E8}" type="datetime1">
              <a:rPr lang="en-US" smtClean="0"/>
              <a:t>7/18/2023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18897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FE42E8-8B57-452D-A122-4DCE9AC771EF}" type="datetime1">
              <a:rPr lang="en-US" smtClean="0"/>
              <a:t>7/18/2023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Sample Footer Text</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8E28480-1C08-4458-AD97-0283E6FFD09D}" type="slidenum">
              <a:rPr lang="en-US" smtClean="0"/>
              <a:pPr/>
              <a:t>‹#›</a:t>
            </a:fld>
            <a:endParaRPr lang="en-US" dirty="0"/>
          </a:p>
        </p:txBody>
      </p:sp>
    </p:spTree>
    <p:extLst>
      <p:ext uri="{BB962C8B-B14F-4D97-AF65-F5344CB8AC3E}">
        <p14:creationId xmlns:p14="http://schemas.microsoft.com/office/powerpoint/2010/main" val="8159676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hilton.com/en/?WT.srch=1&amp;WT.mc_id=zINDA0EMEA1MB2PSH3GGL4INTCRB5dkt6MULTIBR7_121127646_1003528_p7938757422&amp;&amp;&amp;gclid=CjwKCAjwzJmlBhBBEiwAEJyLu7w3mi5tsQ68xr2Bi-08h0tVEmk97vp4CZwbV7aBduahVUtc3WfRoRoCS1IQAvD_BwE&amp;gclsrc=aw.d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3962A-84BA-C6D8-0DF1-FD0F9077CF64}"/>
              </a:ext>
            </a:extLst>
          </p:cNvPr>
          <p:cNvSpPr>
            <a:spLocks noGrp="1"/>
          </p:cNvSpPr>
          <p:nvPr>
            <p:ph type="ctrTitle"/>
          </p:nvPr>
        </p:nvSpPr>
        <p:spPr>
          <a:xfrm>
            <a:off x="2452070" y="1449053"/>
            <a:ext cx="8915399" cy="2262781"/>
          </a:xfrm>
        </p:spPr>
        <p:txBody>
          <a:bodyPr>
            <a:normAutofit/>
          </a:bodyPr>
          <a:lstStyle/>
          <a:p>
            <a:pPr marL="0" lvl="0" indent="0" rtl="0">
              <a:lnSpc>
                <a:spcPct val="115000"/>
              </a:lnSpc>
              <a:spcBef>
                <a:spcPts val="0"/>
              </a:spcBef>
              <a:spcAft>
                <a:spcPts val="0"/>
              </a:spcAft>
            </a:pPr>
            <a:r>
              <a:rPr lang="el-GR" sz="4000" dirty="0"/>
              <a:t>Ενότητα 5</a:t>
            </a:r>
            <a:br>
              <a:rPr lang="el-GR" sz="4000" dirty="0"/>
            </a:br>
            <a:r>
              <a:rPr lang="el-GR" sz="4000" b="1" dirty="0"/>
              <a:t>Σχεδιασμός επιχειρηματικού μοντέλου</a:t>
            </a:r>
            <a:endParaRPr lang="el-GR" sz="4000" dirty="0"/>
          </a:p>
        </p:txBody>
      </p:sp>
      <p:sp>
        <p:nvSpPr>
          <p:cNvPr id="3" name="TextBox 2">
            <a:extLst>
              <a:ext uri="{FF2B5EF4-FFF2-40B4-BE49-F238E27FC236}">
                <a16:creationId xmlns:a16="http://schemas.microsoft.com/office/drawing/2014/main" id="{12C504C0-19AA-0022-701C-28EEE565E513}"/>
              </a:ext>
            </a:extLst>
          </p:cNvPr>
          <p:cNvSpPr txBox="1"/>
          <p:nvPr/>
        </p:nvSpPr>
        <p:spPr>
          <a:xfrm>
            <a:off x="2452070" y="3885332"/>
            <a:ext cx="9151167" cy="1384995"/>
          </a:xfrm>
          <a:prstGeom prst="rect">
            <a:avLst/>
          </a:prstGeom>
          <a:noFill/>
          <a:ln>
            <a:solidFill>
              <a:schemeClr val="accent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Το Πανεπιστήμιο Αιγαίου και η Βιβλιοθήκη του Πανεπιστημίου Κύπρου αναγνωρίζει ότι το παραγόμενο έργο, τα εργαλεία και η μεθοδολογία αποτελεί πνευματική ιδιοκτησία του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Impact</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Hub</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Athens</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consortium</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 για χρήση σχετικά με την υλοποίηση του έργου «Διασυνοριακό Δίκτυο Προώθησης της Επιχειρηματικότητας σε </a:t>
            </a:r>
            <a:r>
              <a:rPr kumimoji="0" lang="el-GR" sz="1200" b="0" i="0" u="none" strike="noStrike" kern="1200" cap="none" spc="0" normalizeH="0" baseline="0" noProof="0" dirty="0" err="1">
                <a:ln>
                  <a:noFill/>
                </a:ln>
                <a:solidFill>
                  <a:prstClr val="black"/>
                </a:solidFill>
                <a:effectLst/>
                <a:uLnTx/>
                <a:uFillTx/>
                <a:latin typeface="Arial" panose="020B0604020202020204"/>
                <a:ea typeface="+mn-ea"/>
                <a:cs typeface="+mn-cs"/>
              </a:rPr>
              <a:t>Εντυπο</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-ανάπηρα Άτομα με χρήση Έξυπνων Εργαλείων πρόσβασης στις Βιβλιοθήκες»</a:t>
            </a:r>
            <a:r>
              <a:rPr kumimoji="0" lang="el-GR" sz="1200" b="1"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και του φοιτητικού τους κοινού.</a:t>
            </a:r>
            <a:b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br>
            <a:endPar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rPr>
              <a:t>Η χρήση πέραν των συμφωνημένων σκοπών και ατόμων  δεν επιτρέπεται χωρίς τη σύμφωνη γνώμη της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Impact</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Hub</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el-GR" sz="1200" b="0" i="0" u="none" strike="noStrike" kern="1200" cap="none" spc="0" normalizeH="0" baseline="0" noProof="0" dirty="0" err="1">
                <a:ln>
                  <a:noFill/>
                </a:ln>
                <a:solidFill>
                  <a:srgbClr val="000000"/>
                </a:solidFill>
                <a:effectLst/>
                <a:uLnTx/>
                <a:uFillTx/>
                <a:latin typeface="Arial" panose="020B0604020202020204"/>
                <a:ea typeface="+mn-ea"/>
                <a:cs typeface="+mn-cs"/>
              </a:rPr>
              <a:t>Athens</a:t>
            </a:r>
            <a:r>
              <a:rPr kumimoji="0" lang="el-GR" sz="1200" b="0" i="0" u="none" strike="noStrike" kern="1200" cap="none" spc="0" normalizeH="0" baseline="0" noProof="0" dirty="0">
                <a:ln>
                  <a:noFill/>
                </a:ln>
                <a:solidFill>
                  <a:srgbClr val="000000"/>
                </a:solidFill>
                <a:effectLst/>
                <a:uLnTx/>
                <a:uFillTx/>
                <a:latin typeface="Arial" panose="020B0604020202020204"/>
                <a:ea typeface="+mn-ea"/>
                <a:cs typeface="+mn-cs"/>
              </a:rPr>
              <a:t>.</a:t>
            </a:r>
            <a:endParaRPr kumimoji="0" lang="el-GR"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grpSp>
        <p:nvGrpSpPr>
          <p:cNvPr id="4" name="Ομάδα 3" descr="Λογότυπα του Πανεπιστημίου Αιγαίου, της Βιβλιοθήκης Πανεπιστημίου Κύπρου, του Εθνικού Μετσόβιου Πολυτεχνείου, της Παγκύπριας Οργάνωσης Τυφλών, και του Δήμου Μυκόνου">
            <a:extLst>
              <a:ext uri="{FF2B5EF4-FFF2-40B4-BE49-F238E27FC236}">
                <a16:creationId xmlns:a16="http://schemas.microsoft.com/office/drawing/2014/main" id="{295DE7FD-A768-86CE-2368-3F7082864F5D}"/>
              </a:ext>
            </a:extLst>
          </p:cNvPr>
          <p:cNvGrpSpPr/>
          <p:nvPr/>
        </p:nvGrpSpPr>
        <p:grpSpPr>
          <a:xfrm>
            <a:off x="2735293" y="366695"/>
            <a:ext cx="8438224" cy="843135"/>
            <a:chOff x="661387" y="3572329"/>
            <a:chExt cx="6853468" cy="662076"/>
          </a:xfrm>
        </p:grpSpPr>
        <p:pic>
          <p:nvPicPr>
            <p:cNvPr id="5" name="Εικόνα 4">
              <a:extLst>
                <a:ext uri="{FF2B5EF4-FFF2-40B4-BE49-F238E27FC236}">
                  <a16:creationId xmlns:a16="http://schemas.microsoft.com/office/drawing/2014/main" id="{FACD6C29-7DFC-0EB5-1343-A5F1F386B6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387" y="3629795"/>
              <a:ext cx="1256190" cy="523414"/>
            </a:xfrm>
            <a:prstGeom prst="rect">
              <a:avLst/>
            </a:prstGeom>
          </p:spPr>
        </p:pic>
        <p:pic>
          <p:nvPicPr>
            <p:cNvPr id="9" name="Εικόνα 8">
              <a:extLst>
                <a:ext uri="{FF2B5EF4-FFF2-40B4-BE49-F238E27FC236}">
                  <a16:creationId xmlns:a16="http://schemas.microsoft.com/office/drawing/2014/main" id="{EFF11388-F24E-8F38-6541-78AA7E0841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4497" y="3642434"/>
              <a:ext cx="1735529" cy="523414"/>
            </a:xfrm>
            <a:prstGeom prst="rect">
              <a:avLst/>
            </a:prstGeom>
          </p:spPr>
        </p:pic>
        <p:pic>
          <p:nvPicPr>
            <p:cNvPr id="8" name="Εικόνα 7">
              <a:extLst>
                <a:ext uri="{FF2B5EF4-FFF2-40B4-BE49-F238E27FC236}">
                  <a16:creationId xmlns:a16="http://schemas.microsoft.com/office/drawing/2014/main" id="{10BB504B-15D3-5B28-5032-946DC55B34C1}"/>
                </a:ext>
              </a:extLst>
            </p:cNvPr>
            <p:cNvPicPr>
              <a:picLocks noChangeAspect="1"/>
            </p:cNvPicPr>
            <p:nvPr/>
          </p:nvPicPr>
          <p:blipFill>
            <a:blip r:embed="rId4"/>
            <a:stretch>
              <a:fillRect/>
            </a:stretch>
          </p:blipFill>
          <p:spPr>
            <a:xfrm>
              <a:off x="3587518" y="3684510"/>
              <a:ext cx="1998637" cy="483187"/>
            </a:xfrm>
            <a:prstGeom prst="rect">
              <a:avLst/>
            </a:prstGeom>
          </p:spPr>
        </p:pic>
        <p:pic>
          <p:nvPicPr>
            <p:cNvPr id="7" name="Εικόνα 6">
              <a:extLst>
                <a:ext uri="{FF2B5EF4-FFF2-40B4-BE49-F238E27FC236}">
                  <a16:creationId xmlns:a16="http://schemas.microsoft.com/office/drawing/2014/main" id="{FF58FAD6-A99C-40CB-8E3E-E00A673918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86155" y="3589863"/>
              <a:ext cx="925890" cy="644542"/>
            </a:xfrm>
            <a:prstGeom prst="rect">
              <a:avLst/>
            </a:prstGeom>
          </p:spPr>
        </p:pic>
        <p:pic>
          <p:nvPicPr>
            <p:cNvPr id="6" name="Εικόνα 5">
              <a:extLst>
                <a:ext uri="{FF2B5EF4-FFF2-40B4-BE49-F238E27FC236}">
                  <a16:creationId xmlns:a16="http://schemas.microsoft.com/office/drawing/2014/main" id="{44D08F5A-70CD-C7A8-0C59-F2D79B76C4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88965" y="3572329"/>
              <a:ext cx="925890" cy="593519"/>
            </a:xfrm>
            <a:prstGeom prst="rect">
              <a:avLst/>
            </a:prstGeom>
          </p:spPr>
        </p:pic>
      </p:grpSp>
      <p:pic>
        <p:nvPicPr>
          <p:cNvPr id="10" name="Εικόνα 9" descr="Λογότυπο Δράσης Interreg Ελλάδα -Κύπρος, Όμηρος">
            <a:extLst>
              <a:ext uri="{FF2B5EF4-FFF2-40B4-BE49-F238E27FC236}">
                <a16:creationId xmlns:a16="http://schemas.microsoft.com/office/drawing/2014/main" id="{0EF4A833-31E6-3611-93CE-59181BC0850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452070" y="5443826"/>
            <a:ext cx="7541266" cy="1330488"/>
          </a:xfrm>
          <a:prstGeom prst="rect">
            <a:avLst/>
          </a:prstGeom>
        </p:spPr>
      </p:pic>
    </p:spTree>
    <p:extLst>
      <p:ext uri="{BB962C8B-B14F-4D97-AF65-F5344CB8AC3E}">
        <p14:creationId xmlns:p14="http://schemas.microsoft.com/office/powerpoint/2010/main" val="1107167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7B7BB-53D2-A9E4-B230-F71859AF4AD7}"/>
              </a:ext>
            </a:extLst>
          </p:cNvPr>
          <p:cNvSpPr>
            <a:spLocks noGrp="1"/>
          </p:cNvSpPr>
          <p:nvPr>
            <p:ph type="title"/>
          </p:nvPr>
        </p:nvSpPr>
        <p:spPr/>
        <p:txBody>
          <a:bodyPr/>
          <a:lstStyle/>
          <a:p>
            <a:r>
              <a:rPr lang="el-GR" sz="3000" dirty="0"/>
              <a:t>5. </a:t>
            </a:r>
            <a:r>
              <a:rPr lang="en" sz="3000" dirty="0"/>
              <a:t>Πηγές εσόδων</a:t>
            </a:r>
            <a:endParaRPr lang="el-GR" sz="3000" dirty="0"/>
          </a:p>
        </p:txBody>
      </p:sp>
      <p:sp>
        <p:nvSpPr>
          <p:cNvPr id="3" name="Θέση περιεχομένου 2">
            <a:extLst>
              <a:ext uri="{FF2B5EF4-FFF2-40B4-BE49-F238E27FC236}">
                <a16:creationId xmlns:a16="http://schemas.microsoft.com/office/drawing/2014/main" id="{C7598BB4-132E-4F89-4F24-02C4B1F07468}"/>
              </a:ext>
            </a:extLst>
          </p:cNvPr>
          <p:cNvSpPr>
            <a:spLocks noGrp="1"/>
          </p:cNvSpPr>
          <p:nvPr>
            <p:ph idx="1"/>
          </p:nvPr>
        </p:nvSpPr>
        <p:spPr>
          <a:xfrm>
            <a:off x="2429414" y="1370120"/>
            <a:ext cx="8915400" cy="4986292"/>
          </a:xfrm>
        </p:spPr>
        <p:txBody>
          <a:bodyPr>
            <a:normAutofit fontScale="40000" lnSpcReduction="20000"/>
          </a:bodyPr>
          <a:lstStyle/>
          <a:p>
            <a:pPr>
              <a:lnSpc>
                <a:spcPct val="160000"/>
              </a:lnSpc>
            </a:pPr>
            <a:r>
              <a:rPr lang="el-GR" sz="4500" dirty="0"/>
              <a:t>Οι ροές εσόδων αναπαριστούν τους τρόπους με τους οποίους η επιχείρηση δημιουργεί εισόδημα, για κάθε τμήμα πελατών.</a:t>
            </a:r>
          </a:p>
          <a:p>
            <a:pPr>
              <a:lnSpc>
                <a:spcPct val="160000"/>
              </a:lnSpc>
            </a:pPr>
            <a:r>
              <a:rPr lang="el-GR" sz="4500" dirty="0"/>
              <a:t>Αν οι πελάτες είναι η καρδιά ενός επιχειρηματικού μοντέλου, τα έσοδα είναι οι αρτηρίες του. Οφείλουμε να διερωτόμαστε για ποια αξία κάθε κατηγορία πελάτη είναι διατεθειμένη να πληρώσει. Η σωστή απάντηση σε αυτή την ερώτηση, μας επιτρέπει να δημιουργήσουμε περισσότερες πηγές εσόδων, που ίσως να έχουν διαφορετικούς τιμολογιακούς μηχανισμούς, όπως σταθερές τιμές, εκπτωτικά προϊόντα, δημοπρασίες, διαχείριση απόδοσης, οι άλλες που εξαρτώνται από τον όγκο ή τη δυναμική της αγοράς.</a:t>
            </a:r>
          </a:p>
          <a:p>
            <a:pPr>
              <a:lnSpc>
                <a:spcPct val="160000"/>
              </a:lnSpc>
            </a:pPr>
            <a:r>
              <a:rPr lang="el-GR" sz="4500" dirty="0"/>
              <a:t>Ένα επιχειρηματικό μοντέλο μπορεί να περιλαμβάνει διαφορετικές ροές εσόδων από μοναδικές πληρωμές ή από επαναλαμβανόμενες ροές, για παράδειγμα μέσω συνδρομής </a:t>
            </a:r>
          </a:p>
          <a:p>
            <a:endParaRPr lang="el-GR" dirty="0"/>
          </a:p>
        </p:txBody>
      </p:sp>
    </p:spTree>
    <p:extLst>
      <p:ext uri="{BB962C8B-B14F-4D97-AF65-F5344CB8AC3E}">
        <p14:creationId xmlns:p14="http://schemas.microsoft.com/office/powerpoint/2010/main" val="2025602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7BE0E6-9C95-8326-5021-294813E7BE4F}"/>
              </a:ext>
            </a:extLst>
          </p:cNvPr>
          <p:cNvSpPr>
            <a:spLocks noGrp="1"/>
          </p:cNvSpPr>
          <p:nvPr>
            <p:ph type="title"/>
          </p:nvPr>
        </p:nvSpPr>
        <p:spPr/>
        <p:txBody>
          <a:bodyPr/>
          <a:lstStyle/>
          <a:p>
            <a:r>
              <a:rPr lang="el-GR" sz="3000" dirty="0"/>
              <a:t>6. </a:t>
            </a:r>
            <a:r>
              <a:rPr lang="en" sz="3000" dirty="0"/>
              <a:t>Κύριες δραστηριότητες</a:t>
            </a:r>
            <a:endParaRPr lang="el-GR" sz="3000" dirty="0"/>
          </a:p>
        </p:txBody>
      </p:sp>
      <p:sp>
        <p:nvSpPr>
          <p:cNvPr id="3" name="Θέση περιεχομένου 2">
            <a:extLst>
              <a:ext uri="{FF2B5EF4-FFF2-40B4-BE49-F238E27FC236}">
                <a16:creationId xmlns:a16="http://schemas.microsoft.com/office/drawing/2014/main" id="{16A945AF-7BD3-F565-2407-E735792C446E}"/>
              </a:ext>
            </a:extLst>
          </p:cNvPr>
          <p:cNvSpPr>
            <a:spLocks noGrp="1"/>
          </p:cNvSpPr>
          <p:nvPr>
            <p:ph idx="1"/>
          </p:nvPr>
        </p:nvSpPr>
        <p:spPr>
          <a:xfrm>
            <a:off x="2083185" y="1680838"/>
            <a:ext cx="8915400" cy="5177161"/>
          </a:xfrm>
        </p:spPr>
        <p:txBody>
          <a:bodyPr/>
          <a:lstStyle/>
          <a:p>
            <a:pPr>
              <a:lnSpc>
                <a:spcPct val="150000"/>
              </a:lnSpc>
            </a:pPr>
            <a:r>
              <a:rPr lang="el-GR" dirty="0"/>
              <a:t>Το επιχειρηματικό μοντέλο, προκειμένου να υλοποιείται χρειάζεται μία σειρά από δραστηριότητες. Σε αυτή την κατηγορία καταγράφουμε τις πιο σημαντικές, αυτές που είναι </a:t>
            </a:r>
            <a:r>
              <a:rPr lang="el-GR" dirty="0" err="1"/>
              <a:t>προαπαιτούμενες</a:t>
            </a:r>
            <a:r>
              <a:rPr lang="el-GR" dirty="0"/>
              <a:t>, ώστε η επιχείρηση να λειτουργεί επιτυχημένα.</a:t>
            </a:r>
          </a:p>
          <a:p>
            <a:pPr>
              <a:lnSpc>
                <a:spcPct val="150000"/>
              </a:lnSpc>
            </a:pPr>
            <a:r>
              <a:rPr lang="el-GR" dirty="0"/>
              <a:t>Αυτές μπορεί να διαφέρουν, όπως και τα επιχειρηματικά μοντέλα. Για παράδειγμα, για εταιρίες παραγωγής λογισμικού όπως η Microsoft, κύρια δραστηριότητα είναι η ανάπτυξη λογισμικού. </a:t>
            </a:r>
          </a:p>
          <a:p>
            <a:pPr>
              <a:lnSpc>
                <a:spcPct val="150000"/>
              </a:lnSpc>
            </a:pPr>
            <a:r>
              <a:rPr lang="el-GR" dirty="0"/>
              <a:t>Δύο μεγάλες κατηγορίες κύριων δραστηριοτήτων είναι:</a:t>
            </a:r>
          </a:p>
          <a:p>
            <a:pPr marL="800100" lvl="1" indent="-342900">
              <a:lnSpc>
                <a:spcPct val="150000"/>
              </a:lnSpc>
              <a:buFont typeface="+mj-lt"/>
              <a:buAutoNum type="arabicPeriod"/>
            </a:pPr>
            <a:r>
              <a:rPr lang="el-GR" dirty="0"/>
              <a:t>H παραγωγή, που αφορά σε επιχειρήσεις που παράγουν/κατασκευάζουν</a:t>
            </a:r>
          </a:p>
          <a:p>
            <a:pPr marL="800100" lvl="1" indent="-342900">
              <a:lnSpc>
                <a:spcPct val="150000"/>
              </a:lnSpc>
              <a:buFont typeface="+mj-lt"/>
              <a:buAutoNum type="arabicPeriod"/>
            </a:pPr>
            <a:r>
              <a:rPr lang="el-GR" dirty="0"/>
              <a:t>Η επίλυση προβλημάτων, που αφορά σε επιχειρήσεις που προσφέρουν λύσεις σε ατομικές ανάγκες πελατών (π.χ. συμβουλευτικές εταιρείες, νοσοκομεία)</a:t>
            </a:r>
          </a:p>
          <a:p>
            <a:endParaRPr lang="el-GR" dirty="0"/>
          </a:p>
        </p:txBody>
      </p:sp>
    </p:spTree>
    <p:extLst>
      <p:ext uri="{BB962C8B-B14F-4D97-AF65-F5344CB8AC3E}">
        <p14:creationId xmlns:p14="http://schemas.microsoft.com/office/powerpoint/2010/main" val="3258769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5130F9-D829-0207-9650-7845E7DE5111}"/>
              </a:ext>
            </a:extLst>
          </p:cNvPr>
          <p:cNvSpPr>
            <a:spLocks noGrp="1"/>
          </p:cNvSpPr>
          <p:nvPr>
            <p:ph type="title"/>
          </p:nvPr>
        </p:nvSpPr>
        <p:spPr/>
        <p:txBody>
          <a:bodyPr/>
          <a:lstStyle/>
          <a:p>
            <a:r>
              <a:rPr lang="el-GR" sz="3000" dirty="0"/>
              <a:t>7. </a:t>
            </a:r>
            <a:r>
              <a:rPr lang="en" sz="3000" dirty="0"/>
              <a:t>Βασικοί συνεργάτες</a:t>
            </a:r>
            <a:endParaRPr lang="el-GR" sz="3000" dirty="0"/>
          </a:p>
        </p:txBody>
      </p:sp>
      <p:sp>
        <p:nvSpPr>
          <p:cNvPr id="3" name="Θέση περιεχομένου 2">
            <a:extLst>
              <a:ext uri="{FF2B5EF4-FFF2-40B4-BE49-F238E27FC236}">
                <a16:creationId xmlns:a16="http://schemas.microsoft.com/office/drawing/2014/main" id="{E8995005-7B8B-D009-C2AD-2334DA6C67DC}"/>
              </a:ext>
            </a:extLst>
          </p:cNvPr>
          <p:cNvSpPr>
            <a:spLocks noGrp="1"/>
          </p:cNvSpPr>
          <p:nvPr>
            <p:ph idx="1"/>
          </p:nvPr>
        </p:nvSpPr>
        <p:spPr>
          <a:xfrm>
            <a:off x="2447170" y="1674181"/>
            <a:ext cx="8915400" cy="4953000"/>
          </a:xfrm>
        </p:spPr>
        <p:txBody>
          <a:bodyPr/>
          <a:lstStyle/>
          <a:p>
            <a:pPr marL="0" indent="0">
              <a:lnSpc>
                <a:spcPct val="150000"/>
              </a:lnSpc>
              <a:buNone/>
            </a:pPr>
            <a:r>
              <a:rPr lang="el-GR" dirty="0"/>
              <a:t>Σε αυτό το στοιχείο του επιχειρηματικού μοντέλου, περιγράφουμε το δίκτυο των κυριότερων επαγγελματιών ή/ και οργανισμών που συμβάλλουν στην αποτελεσματικότερη εκπλήρωση των κύριων δραστηριοτήτων μας. </a:t>
            </a:r>
          </a:p>
          <a:p>
            <a:pPr marL="0" indent="0">
              <a:lnSpc>
                <a:spcPct val="150000"/>
              </a:lnSpc>
              <a:buNone/>
            </a:pPr>
            <a:r>
              <a:rPr lang="el-GR" dirty="0"/>
              <a:t>Αυτοί μπορεί να είναι προμηθευτές, να εκτελούν κύριες δραστηριότητες που εμείς δεν μπορούμε να φέρουμε εις πέρας ή αυτοί το κάνουν με μικρότερο κόστος (χρόνου και χρήματος) ή που διαθέτουν πόρους (άυλους και υλικούς που μας είναι απαραίτητοι).</a:t>
            </a:r>
          </a:p>
          <a:p>
            <a:pPr marL="0" indent="0">
              <a:lnSpc>
                <a:spcPct val="150000"/>
              </a:lnSpc>
              <a:buNone/>
            </a:pPr>
            <a:r>
              <a:rPr lang="el-GR" dirty="0"/>
              <a:t>Τρεις μεγάλες κατηγορίες βασικών συνεργατών μπορούν να είναι συνεργάτες που:</a:t>
            </a:r>
          </a:p>
          <a:p>
            <a:pPr>
              <a:lnSpc>
                <a:spcPct val="150000"/>
              </a:lnSpc>
            </a:pPr>
            <a:r>
              <a:rPr lang="el-GR" dirty="0"/>
              <a:t>Μαζί τους δημιουργούμε οικονομία κλίμακας</a:t>
            </a:r>
          </a:p>
          <a:p>
            <a:pPr>
              <a:lnSpc>
                <a:spcPct val="150000"/>
              </a:lnSpc>
            </a:pPr>
            <a:r>
              <a:rPr lang="el-GR" dirty="0"/>
              <a:t>Μειώνουμε το ρίσκο ή την αβεβαιότητα </a:t>
            </a:r>
          </a:p>
          <a:p>
            <a:pPr>
              <a:lnSpc>
                <a:spcPct val="150000"/>
              </a:lnSpc>
            </a:pPr>
            <a:r>
              <a:rPr lang="el-GR" dirty="0"/>
              <a:t>Αποκτούμε συγκεκριμένους πόρους και δραστηριότητες</a:t>
            </a:r>
          </a:p>
          <a:p>
            <a:endParaRPr lang="el-GR" dirty="0"/>
          </a:p>
        </p:txBody>
      </p:sp>
    </p:spTree>
    <p:extLst>
      <p:ext uri="{BB962C8B-B14F-4D97-AF65-F5344CB8AC3E}">
        <p14:creationId xmlns:p14="http://schemas.microsoft.com/office/powerpoint/2010/main" val="2253600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5A2908-C941-BE5F-3E76-8CDE0AC3472E}"/>
              </a:ext>
            </a:extLst>
          </p:cNvPr>
          <p:cNvSpPr>
            <a:spLocks noGrp="1"/>
          </p:cNvSpPr>
          <p:nvPr>
            <p:ph type="title"/>
          </p:nvPr>
        </p:nvSpPr>
        <p:spPr/>
        <p:txBody>
          <a:bodyPr/>
          <a:lstStyle/>
          <a:p>
            <a:r>
              <a:rPr lang="el-GR" sz="3000" dirty="0"/>
              <a:t>8. </a:t>
            </a:r>
            <a:r>
              <a:rPr lang="en" sz="3000" dirty="0"/>
              <a:t>Πόροι</a:t>
            </a:r>
            <a:endParaRPr lang="el-GR" sz="3000" dirty="0"/>
          </a:p>
        </p:txBody>
      </p:sp>
      <p:sp>
        <p:nvSpPr>
          <p:cNvPr id="3" name="Θέση περιεχομένου 2">
            <a:extLst>
              <a:ext uri="{FF2B5EF4-FFF2-40B4-BE49-F238E27FC236}">
                <a16:creationId xmlns:a16="http://schemas.microsoft.com/office/drawing/2014/main" id="{1D6FC2EE-B093-2DAB-05BD-B27F7AE2E640}"/>
              </a:ext>
            </a:extLst>
          </p:cNvPr>
          <p:cNvSpPr>
            <a:spLocks noGrp="1"/>
          </p:cNvSpPr>
          <p:nvPr>
            <p:ph idx="1"/>
          </p:nvPr>
        </p:nvSpPr>
        <p:spPr>
          <a:xfrm>
            <a:off x="2402781" y="1391861"/>
            <a:ext cx="8915400" cy="4842029"/>
          </a:xfrm>
        </p:spPr>
        <p:txBody>
          <a:bodyPr>
            <a:noAutofit/>
          </a:bodyPr>
          <a:lstStyle/>
          <a:p>
            <a:pPr>
              <a:lnSpc>
                <a:spcPct val="160000"/>
              </a:lnSpc>
              <a:spcBef>
                <a:spcPts val="1400"/>
              </a:spcBef>
            </a:pPr>
            <a:r>
              <a:rPr lang="el-GR" sz="1600" dirty="0">
                <a:solidFill>
                  <a:schemeClr val="dk1"/>
                </a:solidFill>
              </a:rPr>
              <a:t>Οι κυριότεροι υλικοί και άυλοι πόροι στους οποίου βασιζόμαστε και οφείλουμε να έχουμε ή και να διασφαλίζουμε για την απρόσκοπτη λειτουργία του επιχειρηματικού μας μοντέλου, ή αλλιώς για να παράγουμε και να πουλάμε τα προϊόντα ή και υπηρεσίες μας.</a:t>
            </a:r>
          </a:p>
          <a:p>
            <a:pPr>
              <a:lnSpc>
                <a:spcPct val="160000"/>
              </a:lnSpc>
              <a:spcBef>
                <a:spcPts val="1400"/>
              </a:spcBef>
            </a:pPr>
            <a:r>
              <a:rPr lang="el-GR" sz="1600" dirty="0">
                <a:solidFill>
                  <a:schemeClr val="dk1"/>
                </a:solidFill>
              </a:rPr>
              <a:t>Οι πόροι μας επιτρέπουν να δημιουργούμε και να διακινούμε την πρόταση αξίας της επιχείρησης, να φτάνουμε νέες αγορές, να διατηρούμε σχέσεις με τις κατηγορίες πελατών μας και να αποκτούμε έσοδα.</a:t>
            </a:r>
          </a:p>
          <a:p>
            <a:pPr>
              <a:lnSpc>
                <a:spcPct val="160000"/>
              </a:lnSpc>
              <a:spcBef>
                <a:spcPts val="1400"/>
              </a:spcBef>
            </a:pPr>
            <a:r>
              <a:rPr lang="el-GR" sz="1600" dirty="0">
                <a:solidFill>
                  <a:schemeClr val="dk1"/>
                </a:solidFill>
              </a:rPr>
              <a:t>Αναλόγως τον τύπο του επιχειρηματικού μοντέλου, μπορούν να ποικίλλουν και οι απαιτούμενοι πόροι. Μια εταιρία κατασκευής χρειάζεται επένδυση σε υποδομές ενώ ο σχεδιαστής του </a:t>
            </a:r>
            <a:r>
              <a:rPr lang="el-GR" sz="1600" dirty="0" err="1">
                <a:solidFill>
                  <a:schemeClr val="dk1"/>
                </a:solidFill>
              </a:rPr>
              <a:t>microchip</a:t>
            </a:r>
            <a:r>
              <a:rPr lang="el-GR" sz="1600" dirty="0">
                <a:solidFill>
                  <a:schemeClr val="dk1"/>
                </a:solidFill>
              </a:rPr>
              <a:t> χρειάζεται χρόνο και ανθρώπινους πόρους.</a:t>
            </a:r>
          </a:p>
          <a:p>
            <a:pPr>
              <a:lnSpc>
                <a:spcPct val="160000"/>
              </a:lnSpc>
              <a:spcBef>
                <a:spcPts val="1400"/>
              </a:spcBef>
              <a:spcAft>
                <a:spcPts val="400"/>
              </a:spcAft>
            </a:pPr>
            <a:r>
              <a:rPr lang="el-GR" sz="1600" dirty="0">
                <a:solidFill>
                  <a:schemeClr val="dk1"/>
                </a:solidFill>
              </a:rPr>
              <a:t>ΟΙ πόροι μπορεί να είναι φυσικοί, χρηματοοικονομικοί, πνευματικοί ή και ανθρώπινοι και η πρόσβαση σε αυτούς συνδέεται στενά με τους βασικούς συνεργάτες της επιχείρησης.</a:t>
            </a:r>
            <a:endParaRPr lang="el-GR" sz="1600" dirty="0"/>
          </a:p>
          <a:p>
            <a:endParaRPr lang="el-GR" sz="1600" dirty="0"/>
          </a:p>
        </p:txBody>
      </p:sp>
    </p:spTree>
    <p:extLst>
      <p:ext uri="{BB962C8B-B14F-4D97-AF65-F5344CB8AC3E}">
        <p14:creationId xmlns:p14="http://schemas.microsoft.com/office/powerpoint/2010/main" val="3399082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2809C-8B85-14F4-64CE-06287FD3894E}"/>
              </a:ext>
            </a:extLst>
          </p:cNvPr>
          <p:cNvSpPr>
            <a:spLocks noGrp="1"/>
          </p:cNvSpPr>
          <p:nvPr>
            <p:ph type="title"/>
          </p:nvPr>
        </p:nvSpPr>
        <p:spPr>
          <a:xfrm>
            <a:off x="2707225" y="468246"/>
            <a:ext cx="8911687" cy="1280890"/>
          </a:xfrm>
        </p:spPr>
        <p:txBody>
          <a:bodyPr/>
          <a:lstStyle/>
          <a:p>
            <a:r>
              <a:rPr lang="el-GR" sz="3000" dirty="0"/>
              <a:t>9. </a:t>
            </a:r>
            <a:r>
              <a:rPr lang="en" sz="3000" dirty="0"/>
              <a:t>Κατηγορίες εξόδων/Κόστη</a:t>
            </a:r>
            <a:endParaRPr lang="el-GR" sz="3000" dirty="0"/>
          </a:p>
        </p:txBody>
      </p:sp>
      <p:sp>
        <p:nvSpPr>
          <p:cNvPr id="3" name="Θέση περιεχομένου 2">
            <a:extLst>
              <a:ext uri="{FF2B5EF4-FFF2-40B4-BE49-F238E27FC236}">
                <a16:creationId xmlns:a16="http://schemas.microsoft.com/office/drawing/2014/main" id="{DEB6D3FE-5A9D-34EF-8ACF-830C6A639AB4}"/>
              </a:ext>
            </a:extLst>
          </p:cNvPr>
          <p:cNvSpPr>
            <a:spLocks noGrp="1"/>
          </p:cNvSpPr>
          <p:nvPr>
            <p:ph idx="1"/>
          </p:nvPr>
        </p:nvSpPr>
        <p:spPr>
          <a:xfrm>
            <a:off x="2592925" y="1905000"/>
            <a:ext cx="8915400" cy="4391487"/>
          </a:xfrm>
        </p:spPr>
        <p:txBody>
          <a:bodyPr>
            <a:normAutofit/>
          </a:bodyPr>
          <a:lstStyle/>
          <a:p>
            <a:pPr>
              <a:lnSpc>
                <a:spcPct val="150000"/>
              </a:lnSpc>
            </a:pPr>
            <a:r>
              <a:rPr lang="el-GR" dirty="0"/>
              <a:t>Με αυτή την κατηγορία αναφερόμαστε στα κυριότερα κόστη που προκύπτουν από τη λειτουργία ενός επιχειρηματικού μοντέλου. Η δημιουργία και η διανομή της πρότασης αξίας, η διατήρηση των σχέσεων με τις κατηγορίες πελατών, ακόμα και η απόκτηση εσόδων καταλήγουν στο να δημιουργούν κόστη.</a:t>
            </a:r>
          </a:p>
          <a:p>
            <a:pPr>
              <a:lnSpc>
                <a:spcPct val="150000"/>
              </a:lnSpc>
            </a:pPr>
            <a:r>
              <a:rPr lang="el-GR" dirty="0"/>
              <a:t>Τέτοια κόστη υπολογίζονται αφού έχουμε προσδιορίσει τους πόρους, τις δραστηριότητες, και τις συνεργασίες της επιχείρησης.</a:t>
            </a:r>
          </a:p>
          <a:p>
            <a:pPr>
              <a:lnSpc>
                <a:spcPct val="150000"/>
              </a:lnSpc>
            </a:pPr>
            <a:r>
              <a:rPr lang="el-GR" dirty="0"/>
              <a:t>Κάποια επιχειρηματικά είναι περισσότερο </a:t>
            </a:r>
            <a:r>
              <a:rPr lang="el-GR" dirty="0" err="1"/>
              <a:t>κοστοβόρα</a:t>
            </a:r>
            <a:r>
              <a:rPr lang="el-GR" dirty="0"/>
              <a:t> σε σχέση με άλλα. Για παράδειγμα, μοντέλα που βασίζονται σε οικονομίες κλίμακας απορροφούν κόστη.</a:t>
            </a:r>
          </a:p>
          <a:p>
            <a:pPr>
              <a:lnSpc>
                <a:spcPct val="150000"/>
              </a:lnSpc>
            </a:pPr>
            <a:r>
              <a:rPr lang="el-GR" dirty="0"/>
              <a:t>Ωστόσο, κοινές κατηγορίες είναι τα σταθερά κόστη και τα κυμαινόμενα</a:t>
            </a:r>
          </a:p>
        </p:txBody>
      </p:sp>
    </p:spTree>
    <p:extLst>
      <p:ext uri="{BB962C8B-B14F-4D97-AF65-F5344CB8AC3E}">
        <p14:creationId xmlns:p14="http://schemas.microsoft.com/office/powerpoint/2010/main" val="10118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8F1987-C16B-78D2-0550-28BD0F798CDD}"/>
              </a:ext>
            </a:extLst>
          </p:cNvPr>
          <p:cNvSpPr>
            <a:spLocks noGrp="1"/>
          </p:cNvSpPr>
          <p:nvPr>
            <p:ph type="title"/>
          </p:nvPr>
        </p:nvSpPr>
        <p:spPr>
          <a:xfrm>
            <a:off x="2748788" y="561764"/>
            <a:ext cx="8911687" cy="1280890"/>
          </a:xfrm>
        </p:spPr>
        <p:txBody>
          <a:bodyPr/>
          <a:lstStyle/>
          <a:p>
            <a:r>
              <a:rPr lang="en" sz="3000" dirty="0"/>
              <a:t>Ο καμβάς της πρότασης αξίας</a:t>
            </a:r>
            <a:endParaRPr lang="el-GR" sz="3000" dirty="0"/>
          </a:p>
        </p:txBody>
      </p:sp>
      <p:sp>
        <p:nvSpPr>
          <p:cNvPr id="3" name="Θέση περιεχομένου 2">
            <a:extLst>
              <a:ext uri="{FF2B5EF4-FFF2-40B4-BE49-F238E27FC236}">
                <a16:creationId xmlns:a16="http://schemas.microsoft.com/office/drawing/2014/main" id="{C369E683-973B-84F8-D3AB-69A33ED90195}"/>
              </a:ext>
            </a:extLst>
          </p:cNvPr>
          <p:cNvSpPr>
            <a:spLocks noGrp="1"/>
          </p:cNvSpPr>
          <p:nvPr>
            <p:ph idx="1"/>
          </p:nvPr>
        </p:nvSpPr>
        <p:spPr>
          <a:xfrm>
            <a:off x="2537257" y="1202209"/>
            <a:ext cx="8915400" cy="5853911"/>
          </a:xfrm>
        </p:spPr>
        <p:txBody>
          <a:bodyPr>
            <a:noAutofit/>
          </a:bodyPr>
          <a:lstStyle/>
          <a:p>
            <a:r>
              <a:rPr lang="el-GR" dirty="0"/>
              <a:t>Προκειμένου να αρχίσουμε να αναλύουμε όλα τα παραπάνω στοιχεία, ξεκινάμε από το βασικό στοιχείο, που είναι η πρόταση αξίας, το οποίο και διαμορφώνει τελικά όλα τα υπόλοιπα.</a:t>
            </a:r>
          </a:p>
          <a:p>
            <a:r>
              <a:rPr lang="el-GR" dirty="0"/>
              <a:t>Ο </a:t>
            </a:r>
            <a:r>
              <a:rPr lang="el-GR" b="1" dirty="0"/>
              <a:t>καμβάς για την πρόταση αξίας </a:t>
            </a:r>
            <a:r>
              <a:rPr lang="el-GR" dirty="0"/>
              <a:t>είναι ένα γραφικό εργαλείο που δημιουργήθηκε για να βοηθήσει έναν επιχειρησιακό χάρτη από τα βασικά στοιχεία σχετικά με τα προϊόντα ή τις υπηρεσίες του, που θα έπρεπε, ιδανικά, να κάνουν τους πιθανούς πελάτες να θέλουν να τις αγοράσουν. Επικεντρώνεται στην οικονομία της συμπεριφοράς, στην ψυχολογία του μάρκετινγκ, εξετάζοντας παράλληλα τα μοναδικά χαρακτηριστικά του τι πρέπει να προσφέρει μια </a:t>
            </a:r>
            <a:r>
              <a:rPr lang="el-GR" dirty="0">
                <a:solidFill>
                  <a:schemeClr val="tx1">
                    <a:lumMod val="85000"/>
                    <a:lumOff val="15000"/>
                  </a:schemeClr>
                </a:solidFill>
                <a:ea typeface="+mj-ea"/>
                <a:cs typeface="+mj-cs"/>
              </a:rPr>
              <a:t>εταιρεία</a:t>
            </a:r>
            <a:r>
              <a:rPr lang="el-GR" dirty="0"/>
              <a:t> και τους κύριους κινητήριους παράγοντες που καθοδηγούν τους ανθρώπους στις αποφάσεις αγοράς.</a:t>
            </a:r>
          </a:p>
          <a:p>
            <a:r>
              <a:rPr lang="el-GR" dirty="0"/>
              <a:t>Η βασική θεωρία πίσω από τον καμβά της πρότασης αξίας είναι ότι μια επιχείρηση ωφελείται, από την άποψη της ικανότητάς της να αποσαφηνίσει τη μοναδική πρόταση αξίας της. Στοχεύει να παρέχει σαφήνεια εξετάζοντας έναν αριθμό παραγόντων από τις απόψεις τόσο του δυνητικού αγοραστή όσο και του πωλητή.</a:t>
            </a:r>
          </a:p>
          <a:p>
            <a:pPr>
              <a:lnSpc>
                <a:spcPct val="170000"/>
              </a:lnSpc>
            </a:pPr>
            <a:endParaRPr lang="el-GR" sz="1400" dirty="0"/>
          </a:p>
        </p:txBody>
      </p:sp>
    </p:spTree>
    <p:extLst>
      <p:ext uri="{BB962C8B-B14F-4D97-AF65-F5344CB8AC3E}">
        <p14:creationId xmlns:p14="http://schemas.microsoft.com/office/powerpoint/2010/main" val="2597764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2D197-9029-017E-EE46-0394BEE46835}"/>
              </a:ext>
            </a:extLst>
          </p:cNvPr>
          <p:cNvSpPr>
            <a:spLocks noGrp="1"/>
          </p:cNvSpPr>
          <p:nvPr>
            <p:ph type="title"/>
          </p:nvPr>
        </p:nvSpPr>
        <p:spPr/>
        <p:txBody>
          <a:bodyPr/>
          <a:lstStyle/>
          <a:p>
            <a:r>
              <a:rPr lang="en" sz="3000" dirty="0"/>
              <a:t>Το προφίλ του πελάτη, οι δουλειές του</a:t>
            </a:r>
            <a:endParaRPr lang="el-GR" sz="3000" dirty="0"/>
          </a:p>
        </p:txBody>
      </p:sp>
      <p:sp>
        <p:nvSpPr>
          <p:cNvPr id="3" name="Θέση περιεχομένου 2">
            <a:extLst>
              <a:ext uri="{FF2B5EF4-FFF2-40B4-BE49-F238E27FC236}">
                <a16:creationId xmlns:a16="http://schemas.microsoft.com/office/drawing/2014/main" id="{47010631-C362-B243-97A3-929A48016F08}"/>
              </a:ext>
            </a:extLst>
          </p:cNvPr>
          <p:cNvSpPr>
            <a:spLocks noGrp="1"/>
          </p:cNvSpPr>
          <p:nvPr>
            <p:ph idx="1"/>
          </p:nvPr>
        </p:nvSpPr>
        <p:spPr>
          <a:xfrm>
            <a:off x="2592925" y="1682605"/>
            <a:ext cx="8915400" cy="4551285"/>
          </a:xfrm>
        </p:spPr>
        <p:txBody>
          <a:bodyPr/>
          <a:lstStyle/>
          <a:p>
            <a:pPr>
              <a:lnSpc>
                <a:spcPct val="150000"/>
              </a:lnSpc>
            </a:pPr>
            <a:r>
              <a:rPr lang="el-GR" dirty="0"/>
              <a:t>Η μία όψη του καμβά προτάσεων αξίας είναι αφιερωμένη στην ανάλυση του προϊόντος μιας εταιρείας και η άλλη πλευρά είναι αφιερωμένη στη χαρτογράφηση των διαφόρων παραμέτρων που έχουν οι πελάτες. </a:t>
            </a:r>
          </a:p>
          <a:p>
            <a:pPr>
              <a:lnSpc>
                <a:spcPct val="150000"/>
              </a:lnSpc>
            </a:pPr>
            <a:r>
              <a:rPr lang="el-GR" dirty="0"/>
              <a:t>Και πιο συγκεκριμένα, ξεκινάμε χαρτογραφώντας τα </a:t>
            </a:r>
            <a:r>
              <a:rPr lang="el-GR" b="1" dirty="0"/>
              <a:t>χαρακτηριστικά του πελάτη μας.</a:t>
            </a:r>
          </a:p>
          <a:p>
            <a:pPr>
              <a:lnSpc>
                <a:spcPct val="150000"/>
              </a:lnSpc>
            </a:pPr>
            <a:r>
              <a:rPr lang="el-GR" dirty="0"/>
              <a:t>Τι χρειάζεται να κάνει στην καθημερινότητά του, ποιες οι δουλειές που συνδέονται αφορούν στο προϊόν/υπηρεσία που σχεδιάζουμε;</a:t>
            </a:r>
          </a:p>
          <a:p>
            <a:pPr>
              <a:lnSpc>
                <a:spcPct val="150000"/>
              </a:lnSpc>
            </a:pPr>
            <a:r>
              <a:rPr lang="el-GR" dirty="0"/>
              <a:t>Οι “δουλειές” αυτές μπορεί να είναι είτε </a:t>
            </a:r>
            <a:r>
              <a:rPr lang="el-GR" b="1" dirty="0"/>
              <a:t>λειτουργικές</a:t>
            </a:r>
            <a:r>
              <a:rPr lang="el-GR" dirty="0"/>
              <a:t> είτε </a:t>
            </a:r>
            <a:r>
              <a:rPr lang="el-GR" b="1" dirty="0"/>
              <a:t>συναισθηματικές</a:t>
            </a:r>
            <a:r>
              <a:rPr lang="el-GR" dirty="0"/>
              <a:t>. Ποιες είναι </a:t>
            </a:r>
            <a:r>
              <a:rPr lang="el-GR" b="1" dirty="0"/>
              <a:t>οι βασικές του ανάγκες </a:t>
            </a:r>
            <a:r>
              <a:rPr lang="el-GR" dirty="0"/>
              <a:t>(συναισθηματικά ή και προσωπικά);</a:t>
            </a:r>
          </a:p>
          <a:p>
            <a:endParaRPr lang="el-GR" dirty="0"/>
          </a:p>
          <a:p>
            <a:endParaRPr lang="el-GR" dirty="0"/>
          </a:p>
        </p:txBody>
      </p:sp>
    </p:spTree>
    <p:extLst>
      <p:ext uri="{BB962C8B-B14F-4D97-AF65-F5344CB8AC3E}">
        <p14:creationId xmlns:p14="http://schemas.microsoft.com/office/powerpoint/2010/main" val="1297454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B49856-BE26-3D52-C659-C57FB1C297E5}"/>
              </a:ext>
            </a:extLst>
          </p:cNvPr>
          <p:cNvSpPr>
            <a:spLocks noGrp="1"/>
          </p:cNvSpPr>
          <p:nvPr>
            <p:ph type="title"/>
          </p:nvPr>
        </p:nvSpPr>
        <p:spPr/>
        <p:txBody>
          <a:bodyPr/>
          <a:lstStyle/>
          <a:p>
            <a:r>
              <a:rPr lang="en" sz="3000" dirty="0"/>
              <a:t>Το</a:t>
            </a:r>
            <a:r>
              <a:rPr lang="en" dirty="0"/>
              <a:t> </a:t>
            </a:r>
            <a:r>
              <a:rPr lang="en" sz="3000" dirty="0"/>
              <a:t>προφίλ του πελάτη, οι δυσκολίες και όσα των ευχαριστούν</a:t>
            </a:r>
            <a:endParaRPr lang="el-GR" sz="3000" dirty="0"/>
          </a:p>
        </p:txBody>
      </p:sp>
      <p:sp>
        <p:nvSpPr>
          <p:cNvPr id="3" name="Θέση περιεχομένου 2">
            <a:extLst>
              <a:ext uri="{FF2B5EF4-FFF2-40B4-BE49-F238E27FC236}">
                <a16:creationId xmlns:a16="http://schemas.microsoft.com/office/drawing/2014/main" id="{38444D6F-3CD4-E95D-4D98-844ABDBBBBEF}"/>
              </a:ext>
            </a:extLst>
          </p:cNvPr>
          <p:cNvSpPr>
            <a:spLocks noGrp="1"/>
          </p:cNvSpPr>
          <p:nvPr>
            <p:ph idx="1"/>
          </p:nvPr>
        </p:nvSpPr>
        <p:spPr>
          <a:xfrm>
            <a:off x="2589212" y="2133600"/>
            <a:ext cx="8915400" cy="4256314"/>
          </a:xfrm>
        </p:spPr>
        <p:txBody>
          <a:bodyPr/>
          <a:lstStyle/>
          <a:p>
            <a:pPr>
              <a:lnSpc>
                <a:spcPct val="150000"/>
              </a:lnSpc>
            </a:pPr>
            <a:r>
              <a:rPr lang="el-GR" b="1" dirty="0"/>
              <a:t>Δυσκολίες: Πρόκειται για εκείνα τα στοιχεία που ενοχλούν </a:t>
            </a:r>
            <a:r>
              <a:rPr lang="el-GR" dirty="0"/>
              <a:t>ή</a:t>
            </a:r>
            <a:r>
              <a:rPr lang="el-GR" b="1" dirty="0"/>
              <a:t> προβληματίζουν </a:t>
            </a:r>
            <a:r>
              <a:rPr lang="el-GR" dirty="0"/>
              <a:t>τον πελάτη μας, που τον </a:t>
            </a:r>
            <a:r>
              <a:rPr lang="el-GR" b="1" dirty="0"/>
              <a:t>δυσκολεύουν</a:t>
            </a:r>
            <a:r>
              <a:rPr lang="el-GR" dirty="0"/>
              <a:t> ώστε να υλοποιήσει τις ανάγκες του.</a:t>
            </a:r>
          </a:p>
          <a:p>
            <a:pPr>
              <a:lnSpc>
                <a:spcPct val="150000"/>
              </a:lnSpc>
            </a:pPr>
            <a:r>
              <a:rPr lang="el-GR" b="1" dirty="0"/>
              <a:t>Όσα τον ευχαριστούν</a:t>
            </a:r>
            <a:r>
              <a:rPr lang="el-GR" dirty="0"/>
              <a:t>: </a:t>
            </a:r>
            <a:r>
              <a:rPr lang="el-GR" b="1" dirty="0"/>
              <a:t>Πρόκειται για εκείνα τα στοιχεία που </a:t>
            </a:r>
            <a:r>
              <a:rPr lang="el-GR" dirty="0"/>
              <a:t>θα μπορούσαν να κάνουν τον πελάτης μας </a:t>
            </a:r>
            <a:r>
              <a:rPr lang="el-GR" b="1" dirty="0"/>
              <a:t>ευτυχισμένο</a:t>
            </a:r>
            <a:r>
              <a:rPr lang="el-GR" dirty="0"/>
              <a:t>, τα αποτελέσματα που περιμένει και κυρίως αυτά που θα ξεπερνούσαν τις </a:t>
            </a:r>
            <a:r>
              <a:rPr lang="el-GR" b="1" dirty="0"/>
              <a:t>προσδοκίες</a:t>
            </a:r>
            <a:r>
              <a:rPr lang="el-GR" dirty="0"/>
              <a:t> του και θα του δημιουργούσαν </a:t>
            </a:r>
            <a:r>
              <a:rPr lang="el-GR" b="1" dirty="0"/>
              <a:t>κοινωνικά</a:t>
            </a:r>
            <a:r>
              <a:rPr lang="el-GR" dirty="0"/>
              <a:t>, </a:t>
            </a:r>
            <a:r>
              <a:rPr lang="el-GR" b="1" dirty="0"/>
              <a:t>λειτουργικά</a:t>
            </a:r>
            <a:r>
              <a:rPr lang="el-GR" dirty="0"/>
              <a:t> και </a:t>
            </a:r>
            <a:r>
              <a:rPr lang="el-GR" b="1" dirty="0"/>
              <a:t>οικονομικά</a:t>
            </a:r>
            <a:r>
              <a:rPr lang="el-GR" dirty="0"/>
              <a:t> οφέλη.</a:t>
            </a:r>
          </a:p>
          <a:p>
            <a:endParaRPr lang="el-GR" dirty="0"/>
          </a:p>
        </p:txBody>
      </p:sp>
    </p:spTree>
    <p:extLst>
      <p:ext uri="{BB962C8B-B14F-4D97-AF65-F5344CB8AC3E}">
        <p14:creationId xmlns:p14="http://schemas.microsoft.com/office/powerpoint/2010/main" val="3701172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AA58AB-DF2E-7702-7AA2-702858AF6B44}"/>
              </a:ext>
            </a:extLst>
          </p:cNvPr>
          <p:cNvSpPr>
            <a:spLocks noGrp="1"/>
          </p:cNvSpPr>
          <p:nvPr>
            <p:ph type="title"/>
          </p:nvPr>
        </p:nvSpPr>
        <p:spPr/>
        <p:txBody>
          <a:bodyPr>
            <a:normAutofit/>
          </a:bodyPr>
          <a:lstStyle/>
          <a:p>
            <a:r>
              <a:rPr lang="el-GR" sz="3000" dirty="0"/>
              <a:t>Πώς το προϊόν/υπηρεσία μας απαντά στις δυσκολίες του πελάτη</a:t>
            </a:r>
          </a:p>
        </p:txBody>
      </p:sp>
      <p:sp>
        <p:nvSpPr>
          <p:cNvPr id="3" name="Θέση περιεχομένου 2">
            <a:extLst>
              <a:ext uri="{FF2B5EF4-FFF2-40B4-BE49-F238E27FC236}">
                <a16:creationId xmlns:a16="http://schemas.microsoft.com/office/drawing/2014/main" id="{27AFE3E7-90F7-CE84-A5C4-B55E1E950DF9}"/>
              </a:ext>
            </a:extLst>
          </p:cNvPr>
          <p:cNvSpPr>
            <a:spLocks noGrp="1"/>
          </p:cNvSpPr>
          <p:nvPr>
            <p:ph idx="1"/>
          </p:nvPr>
        </p:nvSpPr>
        <p:spPr/>
        <p:txBody>
          <a:bodyPr/>
          <a:lstStyle/>
          <a:p>
            <a:pPr>
              <a:lnSpc>
                <a:spcPct val="150000"/>
              </a:lnSpc>
            </a:pPr>
            <a:r>
              <a:rPr lang="el-GR" b="1" dirty="0"/>
              <a:t>Τα “παυσίπονα</a:t>
            </a:r>
            <a:r>
              <a:rPr lang="el-GR" dirty="0"/>
              <a:t>”: Πρόκειται για τα χαρακτηριστικά που περιγράφουν με ποιους τρόπους το προϊόν/υπηρεσία απαντά σε συγκεκριμένες δυσκολίες του πελάτη, πώς με πολύ αναλυτικό τρόπο σκοπεύουμε να μειώσουμε ή να εξαφανίσουμε τις δυσκολίες αυτές όλες ή μέρος τους.</a:t>
            </a:r>
          </a:p>
          <a:p>
            <a:pPr>
              <a:lnSpc>
                <a:spcPct val="150000"/>
              </a:lnSpc>
            </a:pPr>
            <a:r>
              <a:rPr lang="el-GR" b="1" dirty="0"/>
              <a:t>Οι παράγοντες ευχαρίστησης</a:t>
            </a:r>
            <a:r>
              <a:rPr lang="el-GR" dirty="0"/>
              <a:t>: </a:t>
            </a:r>
            <a:r>
              <a:rPr lang="el-GR" b="1" dirty="0"/>
              <a:t>Πρόκειται για εκείνα τα στοιχεία </a:t>
            </a:r>
            <a:r>
              <a:rPr lang="el-GR" dirty="0"/>
              <a:t>που περιγράφουν με ποιους τρόπους το προϊόν/υπηρεσία κάνουν τον πελάτης μας </a:t>
            </a:r>
            <a:r>
              <a:rPr lang="el-GR" b="1" dirty="0"/>
              <a:t>ευτυχισμένο</a:t>
            </a:r>
            <a:r>
              <a:rPr lang="el-GR" dirty="0"/>
              <a:t>, καλύπτουν τις </a:t>
            </a:r>
            <a:r>
              <a:rPr lang="el-GR" b="1" dirty="0"/>
              <a:t>προσδοκίες</a:t>
            </a:r>
            <a:r>
              <a:rPr lang="el-GR" dirty="0"/>
              <a:t> του και του δημιουργούν </a:t>
            </a:r>
            <a:r>
              <a:rPr lang="el-GR" b="1" dirty="0"/>
              <a:t>κοινωνικά</a:t>
            </a:r>
            <a:r>
              <a:rPr lang="el-GR" dirty="0"/>
              <a:t>, </a:t>
            </a:r>
            <a:r>
              <a:rPr lang="el-GR" b="1" dirty="0"/>
              <a:t>λειτουργικά</a:t>
            </a:r>
            <a:r>
              <a:rPr lang="el-GR" dirty="0"/>
              <a:t> και </a:t>
            </a:r>
            <a:r>
              <a:rPr lang="el-GR" b="1" dirty="0"/>
              <a:t>οικονομικά</a:t>
            </a:r>
            <a:r>
              <a:rPr lang="el-GR" dirty="0"/>
              <a:t> οφέλη.</a:t>
            </a:r>
          </a:p>
          <a:p>
            <a:endParaRPr lang="el-GR" dirty="0"/>
          </a:p>
        </p:txBody>
      </p:sp>
    </p:spTree>
    <p:extLst>
      <p:ext uri="{BB962C8B-B14F-4D97-AF65-F5344CB8AC3E}">
        <p14:creationId xmlns:p14="http://schemas.microsoft.com/office/powerpoint/2010/main" val="3609800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B163B-3DA6-F7CB-047D-7AB014946D27}"/>
              </a:ext>
            </a:extLst>
          </p:cNvPr>
          <p:cNvSpPr>
            <a:spLocks noGrp="1"/>
          </p:cNvSpPr>
          <p:nvPr>
            <p:ph type="title"/>
          </p:nvPr>
        </p:nvSpPr>
        <p:spPr/>
        <p:txBody>
          <a:bodyPr/>
          <a:lstStyle/>
          <a:p>
            <a:r>
              <a:rPr lang="en" sz="3000" dirty="0"/>
              <a:t>Επαναδιατυπώνοντας την πρόταση αξίας</a:t>
            </a:r>
            <a:r>
              <a:rPr lang="el-GR" sz="3000" dirty="0"/>
              <a:t> (1/2)</a:t>
            </a:r>
          </a:p>
        </p:txBody>
      </p:sp>
      <p:sp>
        <p:nvSpPr>
          <p:cNvPr id="3" name="Θέση περιεχομένου 2">
            <a:extLst>
              <a:ext uri="{FF2B5EF4-FFF2-40B4-BE49-F238E27FC236}">
                <a16:creationId xmlns:a16="http://schemas.microsoft.com/office/drawing/2014/main" id="{2E7F246D-B311-0E4E-15DF-E957B6B71C8D}"/>
              </a:ext>
            </a:extLst>
          </p:cNvPr>
          <p:cNvSpPr>
            <a:spLocks noGrp="1"/>
          </p:cNvSpPr>
          <p:nvPr>
            <p:ph idx="1"/>
          </p:nvPr>
        </p:nvSpPr>
        <p:spPr>
          <a:xfrm>
            <a:off x="2438292" y="1607085"/>
            <a:ext cx="8915400" cy="5017363"/>
          </a:xfrm>
        </p:spPr>
        <p:txBody>
          <a:bodyPr>
            <a:normAutofit/>
          </a:bodyPr>
          <a:lstStyle/>
          <a:p>
            <a:pPr marL="0" indent="0">
              <a:lnSpc>
                <a:spcPct val="120000"/>
              </a:lnSpc>
              <a:buNone/>
            </a:pPr>
            <a:r>
              <a:rPr lang="el-GR" dirty="0"/>
              <a:t>Αφού έχουμε εμβαθύνει στα στοιχεία του καμβά της πρότασης αξίας, μπορούμε πια να διατυπώσουμε ολοκληρωμένα την πρόταση αξίας μας, ως εξής:</a:t>
            </a:r>
          </a:p>
          <a:p>
            <a:pPr marL="0" indent="0">
              <a:lnSpc>
                <a:spcPct val="120000"/>
              </a:lnSpc>
              <a:buNone/>
            </a:pPr>
            <a:endParaRPr lang="el-GR" dirty="0"/>
          </a:p>
          <a:p>
            <a:pPr marL="0" indent="0">
              <a:lnSpc>
                <a:spcPct val="120000"/>
              </a:lnSpc>
              <a:buNone/>
            </a:pPr>
            <a:r>
              <a:rPr lang="el-GR" dirty="0"/>
              <a:t>“Προσφέρουμε (την αξία που θέλουμε να δώσουμε μέσω του προϊόντος/υπηρεσίας),</a:t>
            </a:r>
          </a:p>
          <a:p>
            <a:pPr marL="0" indent="0">
              <a:lnSpc>
                <a:spcPct val="120000"/>
              </a:lnSpc>
              <a:buNone/>
            </a:pPr>
            <a:r>
              <a:rPr lang="el-GR" b="1" dirty="0"/>
              <a:t>μέσω</a:t>
            </a:r>
            <a:r>
              <a:rPr lang="el-GR" dirty="0"/>
              <a:t> (περιγραφή του προϊόντος/υπηρεσίας),  </a:t>
            </a:r>
          </a:p>
          <a:p>
            <a:pPr marL="0" indent="0">
              <a:lnSpc>
                <a:spcPct val="120000"/>
              </a:lnSpc>
              <a:buNone/>
            </a:pPr>
            <a:r>
              <a:rPr lang="el-GR" b="1" dirty="0"/>
              <a:t>στους</a:t>
            </a:r>
            <a:r>
              <a:rPr lang="el-GR" dirty="0"/>
              <a:t> (καταγραφή των βασικών κατηγοριών πελατών μας)</a:t>
            </a:r>
          </a:p>
          <a:p>
            <a:pPr marL="0" indent="0">
              <a:lnSpc>
                <a:spcPct val="120000"/>
              </a:lnSpc>
              <a:buNone/>
            </a:pPr>
            <a:r>
              <a:rPr lang="el-GR" b="1" dirty="0"/>
              <a:t>σε</a:t>
            </a:r>
            <a:r>
              <a:rPr lang="el-GR" dirty="0"/>
              <a:t> (αναφορά στο πώς αποκτά κανείς το προϊόν, πχ με </a:t>
            </a:r>
            <a:r>
              <a:rPr lang="en-US" dirty="0"/>
              <a:t>memberships</a:t>
            </a:r>
            <a:r>
              <a:rPr lang="el-GR" dirty="0"/>
              <a:t>, “σε </a:t>
            </a:r>
            <a:r>
              <a:rPr lang="el-GR" dirty="0" err="1"/>
              <a:t>προσβάσιμες</a:t>
            </a:r>
            <a:r>
              <a:rPr lang="el-GR" dirty="0"/>
              <a:t> τιμές”),</a:t>
            </a:r>
          </a:p>
          <a:p>
            <a:pPr marL="0" indent="0">
              <a:lnSpc>
                <a:spcPct val="120000"/>
              </a:lnSpc>
              <a:buNone/>
            </a:pPr>
            <a:r>
              <a:rPr lang="el-GR" b="1" dirty="0"/>
              <a:t>ώστε</a:t>
            </a:r>
            <a:r>
              <a:rPr lang="el-GR" dirty="0"/>
              <a:t> (ποια η αλλαγή που θέλουμε να φέρουμε μέσω αυτού του προϊόντος/υπηρεσίας, ποια η βασική ανάγκη που δεν καλύπτεται επαρκώς από τον ανταγωνισμό).</a:t>
            </a:r>
          </a:p>
          <a:p>
            <a:endParaRPr lang="el-GR" dirty="0"/>
          </a:p>
        </p:txBody>
      </p:sp>
    </p:spTree>
    <p:extLst>
      <p:ext uri="{BB962C8B-B14F-4D97-AF65-F5344CB8AC3E}">
        <p14:creationId xmlns:p14="http://schemas.microsoft.com/office/powerpoint/2010/main" val="4120887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EF0304-7294-0F65-636D-43FC69BD7E40}"/>
              </a:ext>
            </a:extLst>
          </p:cNvPr>
          <p:cNvSpPr>
            <a:spLocks noGrp="1"/>
          </p:cNvSpPr>
          <p:nvPr>
            <p:ph type="title"/>
          </p:nvPr>
        </p:nvSpPr>
        <p:spPr/>
        <p:txBody>
          <a:bodyPr/>
          <a:lstStyle/>
          <a:p>
            <a:r>
              <a:rPr lang="en" sz="3000" dirty="0"/>
              <a:t>Περιεχόμενα</a:t>
            </a:r>
            <a:endParaRPr lang="el-GR" sz="3000" dirty="0"/>
          </a:p>
        </p:txBody>
      </p:sp>
      <p:sp>
        <p:nvSpPr>
          <p:cNvPr id="3" name="Θέση περιεχομένου 2">
            <a:extLst>
              <a:ext uri="{FF2B5EF4-FFF2-40B4-BE49-F238E27FC236}">
                <a16:creationId xmlns:a16="http://schemas.microsoft.com/office/drawing/2014/main" id="{23F2AE6E-4E82-3D52-F527-DE1BBFFAF22D}"/>
              </a:ext>
            </a:extLst>
          </p:cNvPr>
          <p:cNvSpPr>
            <a:spLocks noGrp="1"/>
          </p:cNvSpPr>
          <p:nvPr>
            <p:ph idx="1"/>
          </p:nvPr>
        </p:nvSpPr>
        <p:spPr>
          <a:xfrm>
            <a:off x="2589212" y="1905000"/>
            <a:ext cx="8915400" cy="3777622"/>
          </a:xfrm>
        </p:spPr>
        <p:txBody>
          <a:bodyPr/>
          <a:lstStyle/>
          <a:p>
            <a:r>
              <a:rPr lang="el-GR" dirty="0"/>
              <a:t>Εισαγωγή στη χρησιμότητα και τη λειτουργία ενός επιχειρηματικού μοντέλου</a:t>
            </a:r>
          </a:p>
          <a:p>
            <a:r>
              <a:rPr lang="el-GR" dirty="0"/>
              <a:t>Επεξήγηση των επιμέρους στοιχεία ενός επιχειρηματικού μοντέλου (πρόταση αξίας, δικαιούχοι/ πελάτες, βασικές δραστηριότητες λειτουργίας, κανάλια διανομής και επικοινωνία, βασικοί πόροι, βασικοί εταίροι/προμηθευτές και συντελεστές, δομή κόστους και εσόδων)</a:t>
            </a:r>
          </a:p>
          <a:p>
            <a:r>
              <a:rPr lang="el-GR" dirty="0"/>
              <a:t>Επεξήγηση του εργαλείου “Καμβάς επιχειρηματικού μοντέλου”, με σκοπό να γίνει αντιληπτή η διασύνδεση των στοιχείων του επιχειρηματικού μοντέλου.</a:t>
            </a:r>
          </a:p>
          <a:p>
            <a:r>
              <a:rPr lang="el-GR" dirty="0"/>
              <a:t>Επεξήγηση του εργαλείου “Καμβάς πρότασης αξίας”, με σκοπό να γίνει αντιληπτή η διασύνδεση των στοιχείων της πρότασης αξίας.</a:t>
            </a:r>
          </a:p>
          <a:p>
            <a:r>
              <a:rPr lang="el-GR" dirty="0"/>
              <a:t>Πρακτική εφαρμογή των εργαλείων “Καμβάς επιχειρηματικού μοντέλου” και “Καμβάς πρότασης αξίας”.</a:t>
            </a:r>
          </a:p>
          <a:p>
            <a:endParaRPr lang="el-GR" dirty="0"/>
          </a:p>
        </p:txBody>
      </p:sp>
    </p:spTree>
    <p:extLst>
      <p:ext uri="{BB962C8B-B14F-4D97-AF65-F5344CB8AC3E}">
        <p14:creationId xmlns:p14="http://schemas.microsoft.com/office/powerpoint/2010/main" val="489349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D465BE-2730-0F2A-6939-3B4C9622DB68}"/>
              </a:ext>
            </a:extLst>
          </p:cNvPr>
          <p:cNvSpPr>
            <a:spLocks noGrp="1"/>
          </p:cNvSpPr>
          <p:nvPr>
            <p:ph type="title"/>
          </p:nvPr>
        </p:nvSpPr>
        <p:spPr/>
        <p:txBody>
          <a:bodyPr/>
          <a:lstStyle/>
          <a:p>
            <a:r>
              <a:rPr lang="el-GR" sz="3000" dirty="0"/>
              <a:t>Ας δούμε ένα παράδειγμα καμβά πρότασης αξίας (1/5)</a:t>
            </a:r>
          </a:p>
        </p:txBody>
      </p:sp>
      <p:sp>
        <p:nvSpPr>
          <p:cNvPr id="3" name="Θέση περιεχομένου 2">
            <a:extLst>
              <a:ext uri="{FF2B5EF4-FFF2-40B4-BE49-F238E27FC236}">
                <a16:creationId xmlns:a16="http://schemas.microsoft.com/office/drawing/2014/main" id="{AE6A4812-3D40-F249-0FB9-48C2EAA7C5EF}"/>
              </a:ext>
            </a:extLst>
          </p:cNvPr>
          <p:cNvSpPr>
            <a:spLocks noGrp="1"/>
          </p:cNvSpPr>
          <p:nvPr>
            <p:ph idx="1"/>
          </p:nvPr>
        </p:nvSpPr>
        <p:spPr>
          <a:xfrm>
            <a:off x="2592925" y="2056626"/>
            <a:ext cx="8915400" cy="4533530"/>
          </a:xfrm>
        </p:spPr>
        <p:txBody>
          <a:bodyPr>
            <a:normAutofit/>
          </a:bodyPr>
          <a:lstStyle/>
          <a:p>
            <a:pPr marL="0" lvl="0" indent="0" algn="l" rtl="0">
              <a:spcBef>
                <a:spcPts val="0"/>
              </a:spcBef>
              <a:spcAft>
                <a:spcPts val="0"/>
              </a:spcAft>
              <a:buNone/>
            </a:pPr>
            <a:r>
              <a:rPr lang="el-GR" sz="1800" dirty="0">
                <a:solidFill>
                  <a:schemeClr val="dk1"/>
                </a:solidFill>
              </a:rPr>
              <a:t>Θα χρησιμοποιήσουμε το παράδειγμα της </a:t>
            </a:r>
            <a:r>
              <a:rPr lang="el-GR" sz="1800" u="sng" dirty="0">
                <a:solidFill>
                  <a:srgbClr val="1155CC"/>
                </a:solidFill>
                <a:hlinkClick r:id="rId2" tooltip="Σύνδεσμος ξενοδοχείων Hilton">
                  <a:extLst>
                    <a:ext uri="{A12FA001-AC4F-418D-AE19-62706E023703}">
                      <ahyp:hlinkClr xmlns:ahyp="http://schemas.microsoft.com/office/drawing/2018/hyperlinkcolor" val="tx"/>
                    </a:ext>
                  </a:extLst>
                </a:hlinkClick>
              </a:rPr>
              <a:t>αλυσίδας Ξενοδοχείων </a:t>
            </a:r>
            <a:r>
              <a:rPr lang="el-GR" sz="1800" u="sng" dirty="0" err="1">
                <a:solidFill>
                  <a:srgbClr val="1155CC"/>
                </a:solidFill>
                <a:hlinkClick r:id="rId2" tooltip="Σύνδεσμος ξενοδοχείων Hilton">
                  <a:extLst>
                    <a:ext uri="{A12FA001-AC4F-418D-AE19-62706E023703}">
                      <ahyp:hlinkClr xmlns:ahyp="http://schemas.microsoft.com/office/drawing/2018/hyperlinkcolor" val="tx"/>
                    </a:ext>
                  </a:extLst>
                </a:hlinkClick>
              </a:rPr>
              <a:t>Hilton</a:t>
            </a:r>
            <a:r>
              <a:rPr lang="el-GR" sz="1800" dirty="0"/>
              <a:t>.</a:t>
            </a:r>
          </a:p>
          <a:p>
            <a:pPr marL="0" lvl="0" indent="0" algn="l" rtl="0">
              <a:spcBef>
                <a:spcPts val="0"/>
              </a:spcBef>
              <a:spcAft>
                <a:spcPts val="0"/>
              </a:spcAft>
              <a:buNone/>
            </a:pPr>
            <a:endParaRPr lang="el-GR" sz="1800" b="1" dirty="0">
              <a:solidFill>
                <a:schemeClr val="dk1"/>
              </a:solidFill>
            </a:endParaRPr>
          </a:p>
          <a:p>
            <a:pPr marL="0" indent="0">
              <a:buNone/>
            </a:pPr>
            <a:r>
              <a:rPr lang="el-GR" b="1" dirty="0"/>
              <a:t>Προσδιορισμός προφίλ πελάτη:</a:t>
            </a:r>
          </a:p>
          <a:p>
            <a:pPr>
              <a:lnSpc>
                <a:spcPct val="150000"/>
              </a:lnSpc>
            </a:pPr>
            <a:r>
              <a:rPr lang="el-GR" dirty="0"/>
              <a:t>Είναι οικογένειες και ομάδες που ταξιδεύουν για επαγγελματικό και ψυχαγωγικό τουρισμό</a:t>
            </a:r>
          </a:p>
          <a:p>
            <a:pPr>
              <a:lnSpc>
                <a:spcPct val="150000"/>
              </a:lnSpc>
            </a:pPr>
            <a:r>
              <a:rPr lang="el-GR" dirty="0"/>
              <a:t>Ηλικιακά θεωρούνται “</a:t>
            </a:r>
            <a:r>
              <a:rPr lang="en-US" dirty="0"/>
              <a:t>baby</a:t>
            </a:r>
            <a:r>
              <a:rPr lang="el-GR" dirty="0"/>
              <a:t> </a:t>
            </a:r>
            <a:r>
              <a:rPr lang="en-US" dirty="0"/>
              <a:t>boomers</a:t>
            </a:r>
            <a:r>
              <a:rPr lang="el-GR" dirty="0"/>
              <a:t>”</a:t>
            </a:r>
          </a:p>
          <a:p>
            <a:pPr>
              <a:lnSpc>
                <a:spcPct val="150000"/>
              </a:lnSpc>
            </a:pPr>
            <a:r>
              <a:rPr lang="el-GR" dirty="0"/>
              <a:t>Ως ταξιδιώτες, εκτιμούν την άνεση, την ευκολία, την ποιότητα</a:t>
            </a:r>
          </a:p>
          <a:p>
            <a:pPr>
              <a:lnSpc>
                <a:spcPct val="150000"/>
              </a:lnSpc>
            </a:pPr>
            <a:r>
              <a:rPr lang="el-GR" dirty="0"/>
              <a:t>Αναζητούν ευκαιρίες διαμονής με ισορροπία ποιότητας-τιμής</a:t>
            </a:r>
          </a:p>
          <a:p>
            <a:pPr>
              <a:lnSpc>
                <a:spcPct val="150000"/>
              </a:lnSpc>
            </a:pPr>
            <a:r>
              <a:rPr lang="el-GR" dirty="0"/>
              <a:t>Εκτιμούν τα </a:t>
            </a:r>
            <a:r>
              <a:rPr lang="en-US" dirty="0"/>
              <a:t>loyalty</a:t>
            </a:r>
            <a:r>
              <a:rPr lang="el-GR" dirty="0"/>
              <a:t> </a:t>
            </a:r>
            <a:r>
              <a:rPr lang="en-US" dirty="0"/>
              <a:t>reward</a:t>
            </a:r>
            <a:r>
              <a:rPr lang="el-GR" dirty="0"/>
              <a:t> προγράμματα</a:t>
            </a:r>
          </a:p>
          <a:p>
            <a:endParaRPr lang="el-GR" dirty="0"/>
          </a:p>
        </p:txBody>
      </p:sp>
    </p:spTree>
    <p:extLst>
      <p:ext uri="{BB962C8B-B14F-4D97-AF65-F5344CB8AC3E}">
        <p14:creationId xmlns:p14="http://schemas.microsoft.com/office/powerpoint/2010/main" val="2030724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1B3854-6DCA-375B-F812-33BDD8CD74FE}"/>
              </a:ext>
            </a:extLst>
          </p:cNvPr>
          <p:cNvSpPr>
            <a:spLocks noGrp="1"/>
          </p:cNvSpPr>
          <p:nvPr>
            <p:ph type="title"/>
          </p:nvPr>
        </p:nvSpPr>
        <p:spPr/>
        <p:txBody>
          <a:bodyPr/>
          <a:lstStyle/>
          <a:p>
            <a:r>
              <a:rPr lang="el-GR" sz="3000" dirty="0"/>
              <a:t>Ας δούμε ένα παράδειγμα καμβά πρότασης αξίας (2/5)</a:t>
            </a:r>
          </a:p>
        </p:txBody>
      </p:sp>
      <p:sp>
        <p:nvSpPr>
          <p:cNvPr id="3" name="Θέση περιεχομένου 2">
            <a:extLst>
              <a:ext uri="{FF2B5EF4-FFF2-40B4-BE49-F238E27FC236}">
                <a16:creationId xmlns:a16="http://schemas.microsoft.com/office/drawing/2014/main" id="{7E8BC590-FF31-374E-57ED-DC23DE861DA1}"/>
              </a:ext>
            </a:extLst>
          </p:cNvPr>
          <p:cNvSpPr>
            <a:spLocks noGrp="1"/>
          </p:cNvSpPr>
          <p:nvPr>
            <p:ph idx="1"/>
          </p:nvPr>
        </p:nvSpPr>
        <p:spPr/>
        <p:txBody>
          <a:bodyPr/>
          <a:lstStyle/>
          <a:p>
            <a:pPr marL="0" indent="0">
              <a:lnSpc>
                <a:spcPct val="150000"/>
              </a:lnSpc>
              <a:buNone/>
            </a:pPr>
            <a:r>
              <a:rPr lang="el-GR" b="1" dirty="0"/>
              <a:t>Οι ανάγκες τους:</a:t>
            </a:r>
          </a:p>
          <a:p>
            <a:pPr>
              <a:lnSpc>
                <a:spcPct val="150000"/>
              </a:lnSpc>
            </a:pPr>
            <a:r>
              <a:rPr lang="el-GR" dirty="0"/>
              <a:t>Άνετη και στιλάτη διαμονή</a:t>
            </a:r>
          </a:p>
          <a:p>
            <a:pPr>
              <a:lnSpc>
                <a:spcPct val="150000"/>
              </a:lnSpc>
            </a:pPr>
            <a:r>
              <a:rPr lang="el-GR" dirty="0"/>
              <a:t>Εύκολες διαδικασίες </a:t>
            </a:r>
            <a:r>
              <a:rPr lang="en-US" dirty="0"/>
              <a:t>booking</a:t>
            </a:r>
            <a:r>
              <a:rPr lang="el-GR" dirty="0"/>
              <a:t> </a:t>
            </a:r>
          </a:p>
          <a:p>
            <a:pPr>
              <a:lnSpc>
                <a:spcPct val="150000"/>
              </a:lnSpc>
            </a:pPr>
            <a:r>
              <a:rPr lang="el-GR" dirty="0"/>
              <a:t>Προσεγμένη φιλοξενία</a:t>
            </a:r>
          </a:p>
          <a:p>
            <a:pPr>
              <a:lnSpc>
                <a:spcPct val="150000"/>
              </a:lnSpc>
            </a:pPr>
            <a:r>
              <a:rPr lang="el-GR" dirty="0"/>
              <a:t>Πρόσβαση σε επιπλέον υπηρεσίες</a:t>
            </a:r>
          </a:p>
          <a:p>
            <a:pPr>
              <a:lnSpc>
                <a:spcPct val="150000"/>
              </a:lnSpc>
            </a:pPr>
            <a:r>
              <a:rPr lang="el-GR" dirty="0"/>
              <a:t>Δικτύωση για επαγγελματίες</a:t>
            </a:r>
          </a:p>
          <a:p>
            <a:pPr>
              <a:lnSpc>
                <a:spcPct val="150000"/>
              </a:lnSpc>
            </a:pPr>
            <a:r>
              <a:rPr lang="el-GR" dirty="0"/>
              <a:t>Αξέχαστες εμπειρίες για τους ταξιδιώτες αναψυχής</a:t>
            </a:r>
          </a:p>
          <a:p>
            <a:endParaRPr lang="el-GR" dirty="0"/>
          </a:p>
        </p:txBody>
      </p:sp>
    </p:spTree>
    <p:extLst>
      <p:ext uri="{BB962C8B-B14F-4D97-AF65-F5344CB8AC3E}">
        <p14:creationId xmlns:p14="http://schemas.microsoft.com/office/powerpoint/2010/main" val="4217125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D94ED7-F9CC-1DA7-CA52-22C19E839C07}"/>
              </a:ext>
            </a:extLst>
          </p:cNvPr>
          <p:cNvSpPr>
            <a:spLocks noGrp="1"/>
          </p:cNvSpPr>
          <p:nvPr>
            <p:ph type="title"/>
          </p:nvPr>
        </p:nvSpPr>
        <p:spPr/>
        <p:txBody>
          <a:bodyPr/>
          <a:lstStyle/>
          <a:p>
            <a:r>
              <a:rPr lang="en" sz="3000" dirty="0"/>
              <a:t>Ας δούμε ένα παράδειγμα καμβά πρότασης αξίας</a:t>
            </a:r>
            <a:r>
              <a:rPr lang="el-GR" sz="3000" dirty="0"/>
              <a:t> (3/5)</a:t>
            </a:r>
          </a:p>
        </p:txBody>
      </p:sp>
      <p:sp>
        <p:nvSpPr>
          <p:cNvPr id="3" name="Θέση περιεχομένου 2">
            <a:extLst>
              <a:ext uri="{FF2B5EF4-FFF2-40B4-BE49-F238E27FC236}">
                <a16:creationId xmlns:a16="http://schemas.microsoft.com/office/drawing/2014/main" id="{32609DA4-76A3-EF32-0B2D-C142B8F7A68B}"/>
              </a:ext>
            </a:extLst>
          </p:cNvPr>
          <p:cNvSpPr>
            <a:spLocks noGrp="1"/>
          </p:cNvSpPr>
          <p:nvPr>
            <p:ph sz="half" idx="1"/>
          </p:nvPr>
        </p:nvSpPr>
        <p:spPr/>
        <p:txBody>
          <a:bodyPr/>
          <a:lstStyle/>
          <a:p>
            <a:pPr marL="0" indent="0">
              <a:buNone/>
            </a:pPr>
            <a:r>
              <a:rPr lang="el-GR" b="1" dirty="0">
                <a:solidFill>
                  <a:schemeClr val="tx1"/>
                </a:solidFill>
              </a:rPr>
              <a:t>Οι προβληματισμοί/δυσκολίες</a:t>
            </a:r>
            <a:r>
              <a:rPr lang="el-GR" b="1" dirty="0"/>
              <a:t>:</a:t>
            </a:r>
          </a:p>
          <a:p>
            <a:r>
              <a:rPr lang="el-GR" dirty="0"/>
              <a:t>Χαμηλή ποιότητα υπηρεσιών</a:t>
            </a:r>
          </a:p>
          <a:p>
            <a:r>
              <a:rPr lang="el-GR" dirty="0"/>
              <a:t>Περιορισμένη επιλογή ξενοδοχείου σε συγκεκριμένες περιοχές</a:t>
            </a:r>
          </a:p>
          <a:p>
            <a:r>
              <a:rPr lang="el-GR" dirty="0"/>
              <a:t>Πολύ ακριβό</a:t>
            </a:r>
          </a:p>
          <a:p>
            <a:r>
              <a:rPr lang="el-GR" dirty="0"/>
              <a:t>Δυσκολία σε κρατήσεις και διαθεσιμότητα </a:t>
            </a:r>
          </a:p>
          <a:p>
            <a:r>
              <a:rPr lang="el-GR" dirty="0"/>
              <a:t>Άβολη τοποθεσία</a:t>
            </a:r>
          </a:p>
          <a:p>
            <a:endParaRPr lang="el-GR" dirty="0"/>
          </a:p>
        </p:txBody>
      </p:sp>
      <p:sp>
        <p:nvSpPr>
          <p:cNvPr id="4" name="Θέση περιεχομένου 3">
            <a:extLst>
              <a:ext uri="{FF2B5EF4-FFF2-40B4-BE49-F238E27FC236}">
                <a16:creationId xmlns:a16="http://schemas.microsoft.com/office/drawing/2014/main" id="{8B29FA6D-924F-5B9F-B569-0E6043994E56}"/>
              </a:ext>
            </a:extLst>
          </p:cNvPr>
          <p:cNvSpPr>
            <a:spLocks noGrp="1"/>
          </p:cNvSpPr>
          <p:nvPr>
            <p:ph sz="half" idx="2"/>
          </p:nvPr>
        </p:nvSpPr>
        <p:spPr/>
        <p:txBody>
          <a:bodyPr/>
          <a:lstStyle/>
          <a:p>
            <a:pPr marL="0" indent="0">
              <a:buNone/>
            </a:pPr>
            <a:r>
              <a:rPr lang="el-GR" sz="1800" b="1" dirty="0">
                <a:solidFill>
                  <a:schemeClr val="dk1"/>
                </a:solidFill>
              </a:rPr>
              <a:t>Οι παράγοντες που τον ευχαριστούν:</a:t>
            </a:r>
            <a:endParaRPr lang="el-GR" sz="1200" dirty="0">
              <a:solidFill>
                <a:schemeClr val="dk1"/>
              </a:solidFill>
            </a:endParaRPr>
          </a:p>
          <a:p>
            <a:r>
              <a:rPr lang="el-GR" dirty="0"/>
              <a:t>Επιβράβευση και αποκλειστικά προνόμια</a:t>
            </a:r>
          </a:p>
          <a:p>
            <a:r>
              <a:rPr lang="el-GR" dirty="0"/>
              <a:t>Υποστήριξη στην οργάνωση συναντήσεων και εκδηλώσεων</a:t>
            </a:r>
          </a:p>
          <a:p>
            <a:r>
              <a:rPr lang="el-GR" dirty="0"/>
              <a:t>Ευκαιρίες για δικτύωση και κοινωνικοποίησης</a:t>
            </a:r>
          </a:p>
          <a:p>
            <a:r>
              <a:rPr lang="el-GR" dirty="0"/>
              <a:t>Βιώσιμες πρακτικές και υπεύθυνες επιχειρηματικές πρωτοβουλίες</a:t>
            </a:r>
          </a:p>
          <a:p>
            <a:endParaRPr lang="el-GR" dirty="0"/>
          </a:p>
        </p:txBody>
      </p:sp>
    </p:spTree>
    <p:extLst>
      <p:ext uri="{BB962C8B-B14F-4D97-AF65-F5344CB8AC3E}">
        <p14:creationId xmlns:p14="http://schemas.microsoft.com/office/powerpoint/2010/main" val="1405264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2E106E-7924-A993-0C6B-950FE2332BC0}"/>
              </a:ext>
            </a:extLst>
          </p:cNvPr>
          <p:cNvSpPr>
            <a:spLocks noGrp="1"/>
          </p:cNvSpPr>
          <p:nvPr>
            <p:ph type="title"/>
          </p:nvPr>
        </p:nvSpPr>
        <p:spPr/>
        <p:txBody>
          <a:bodyPr/>
          <a:lstStyle/>
          <a:p>
            <a:r>
              <a:rPr lang="en" sz="3000" dirty="0"/>
              <a:t>Ας δούμε ένα παράδειγμα καμβά πρότασης αξίας</a:t>
            </a:r>
            <a:r>
              <a:rPr lang="el-GR" sz="3000" dirty="0"/>
              <a:t> (4/5)</a:t>
            </a:r>
          </a:p>
        </p:txBody>
      </p:sp>
      <p:sp>
        <p:nvSpPr>
          <p:cNvPr id="3" name="Θέση περιεχομένου 2">
            <a:extLst>
              <a:ext uri="{FF2B5EF4-FFF2-40B4-BE49-F238E27FC236}">
                <a16:creationId xmlns:a16="http://schemas.microsoft.com/office/drawing/2014/main" id="{571020F7-DFFC-5FE0-2E18-FBBB35FCF77A}"/>
              </a:ext>
            </a:extLst>
          </p:cNvPr>
          <p:cNvSpPr>
            <a:spLocks noGrp="1"/>
          </p:cNvSpPr>
          <p:nvPr>
            <p:ph sz="half" idx="1"/>
          </p:nvPr>
        </p:nvSpPr>
        <p:spPr/>
        <p:txBody>
          <a:bodyPr/>
          <a:lstStyle/>
          <a:p>
            <a:pPr marL="0" indent="0">
              <a:lnSpc>
                <a:spcPct val="150000"/>
              </a:lnSpc>
              <a:buNone/>
            </a:pPr>
            <a:r>
              <a:rPr lang="el-GR" sz="1800" b="1" dirty="0">
                <a:solidFill>
                  <a:schemeClr val="dk1"/>
                </a:solidFill>
              </a:rPr>
              <a:t>“Παυσίπονα”:</a:t>
            </a:r>
          </a:p>
          <a:p>
            <a:pPr>
              <a:lnSpc>
                <a:spcPct val="150000"/>
              </a:lnSpc>
            </a:pPr>
            <a:r>
              <a:rPr lang="el-GR" dirty="0"/>
              <a:t>Υψηλή ποιότητα υπηρεσιών</a:t>
            </a:r>
          </a:p>
          <a:p>
            <a:pPr>
              <a:lnSpc>
                <a:spcPct val="150000"/>
              </a:lnSpc>
            </a:pPr>
            <a:r>
              <a:rPr lang="el-GR" dirty="0"/>
              <a:t>Μεγάλο εύρος περιοχών </a:t>
            </a:r>
          </a:p>
          <a:p>
            <a:pPr>
              <a:lnSpc>
                <a:spcPct val="150000"/>
              </a:lnSpc>
            </a:pPr>
            <a:r>
              <a:rPr lang="el-GR" dirty="0"/>
              <a:t>Εκπτωτική πολιτική</a:t>
            </a:r>
          </a:p>
          <a:p>
            <a:pPr>
              <a:lnSpc>
                <a:spcPct val="150000"/>
              </a:lnSpc>
            </a:pPr>
            <a:r>
              <a:rPr lang="el-GR" dirty="0"/>
              <a:t>Εύκολο </a:t>
            </a:r>
            <a:r>
              <a:rPr lang="en-US" dirty="0"/>
              <a:t>customer experience</a:t>
            </a:r>
            <a:r>
              <a:rPr lang="el-GR" dirty="0"/>
              <a:t> στις κρατήσεις </a:t>
            </a:r>
          </a:p>
          <a:p>
            <a:pPr>
              <a:lnSpc>
                <a:spcPct val="150000"/>
              </a:lnSpc>
            </a:pPr>
            <a:r>
              <a:rPr lang="el-GR" dirty="0"/>
              <a:t>Κεντρική και προσβάσιμη τοποθεσία</a:t>
            </a:r>
          </a:p>
          <a:p>
            <a:endParaRPr lang="el-GR" dirty="0"/>
          </a:p>
        </p:txBody>
      </p:sp>
      <p:sp>
        <p:nvSpPr>
          <p:cNvPr id="4" name="Θέση περιεχομένου 3">
            <a:extLst>
              <a:ext uri="{FF2B5EF4-FFF2-40B4-BE49-F238E27FC236}">
                <a16:creationId xmlns:a16="http://schemas.microsoft.com/office/drawing/2014/main" id="{7F2499A8-8911-450A-1BB2-C1A578348048}"/>
              </a:ext>
            </a:extLst>
          </p:cNvPr>
          <p:cNvSpPr>
            <a:spLocks noGrp="1"/>
          </p:cNvSpPr>
          <p:nvPr>
            <p:ph sz="half" idx="2"/>
          </p:nvPr>
        </p:nvSpPr>
        <p:spPr/>
        <p:txBody>
          <a:bodyPr/>
          <a:lstStyle/>
          <a:p>
            <a:pPr marL="0" indent="0">
              <a:buNone/>
            </a:pPr>
            <a:r>
              <a:rPr lang="el-GR" sz="1800" b="1" dirty="0">
                <a:solidFill>
                  <a:schemeClr val="dk1"/>
                </a:solidFill>
              </a:rPr>
              <a:t>Παράγοντες ευχαρίστησης:</a:t>
            </a:r>
          </a:p>
          <a:p>
            <a:r>
              <a:rPr lang="el-GR" dirty="0"/>
              <a:t>Πρόγραμμα επιβράβευσης</a:t>
            </a:r>
          </a:p>
          <a:p>
            <a:r>
              <a:rPr lang="el-GR" dirty="0"/>
              <a:t>Βιώσιμες πρακτικές για το περιβάλλον</a:t>
            </a:r>
          </a:p>
          <a:p>
            <a:r>
              <a:rPr lang="el-GR" dirty="0"/>
              <a:t>Υπηρεσίες διοργάνωσης συναθροίσεων προσαρμοσμένο στις ανάγκες των πελατών</a:t>
            </a:r>
          </a:p>
          <a:p>
            <a:r>
              <a:rPr lang="el-GR" dirty="0"/>
              <a:t>Πρόσβαση σε διεθνές δίκτυο (ασφάλεια για την ποιότητα της υπηρεσίας που παίρνει)</a:t>
            </a:r>
          </a:p>
          <a:p>
            <a:r>
              <a:rPr lang="el-GR" dirty="0"/>
              <a:t>Βιώσιμες πρακτικές</a:t>
            </a:r>
          </a:p>
          <a:p>
            <a:endParaRPr lang="el-GR" dirty="0"/>
          </a:p>
        </p:txBody>
      </p:sp>
    </p:spTree>
    <p:extLst>
      <p:ext uri="{BB962C8B-B14F-4D97-AF65-F5344CB8AC3E}">
        <p14:creationId xmlns:p14="http://schemas.microsoft.com/office/powerpoint/2010/main" val="2401075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899CDD-F2BB-9314-B1FB-5F9C28600BD9}"/>
              </a:ext>
            </a:extLst>
          </p:cNvPr>
          <p:cNvSpPr>
            <a:spLocks noGrp="1"/>
          </p:cNvSpPr>
          <p:nvPr>
            <p:ph type="title"/>
          </p:nvPr>
        </p:nvSpPr>
        <p:spPr/>
        <p:txBody>
          <a:bodyPr>
            <a:normAutofit/>
          </a:bodyPr>
          <a:lstStyle/>
          <a:p>
            <a:r>
              <a:rPr lang="en" sz="3000" dirty="0"/>
              <a:t>Ας δούμε ένα παράδειγμα καμβά πρότασης αξίας</a:t>
            </a:r>
            <a:r>
              <a:rPr lang="el-GR" sz="3000" dirty="0"/>
              <a:t> (5/5)</a:t>
            </a:r>
          </a:p>
        </p:txBody>
      </p:sp>
      <p:sp>
        <p:nvSpPr>
          <p:cNvPr id="3" name="Θέση περιεχομένου 2">
            <a:extLst>
              <a:ext uri="{FF2B5EF4-FFF2-40B4-BE49-F238E27FC236}">
                <a16:creationId xmlns:a16="http://schemas.microsoft.com/office/drawing/2014/main" id="{5B878F92-E856-6A3B-EC8E-AB1EAED38312}"/>
              </a:ext>
            </a:extLst>
          </p:cNvPr>
          <p:cNvSpPr>
            <a:spLocks noGrp="1"/>
          </p:cNvSpPr>
          <p:nvPr>
            <p:ph idx="1"/>
          </p:nvPr>
        </p:nvSpPr>
        <p:spPr/>
        <p:txBody>
          <a:bodyPr/>
          <a:lstStyle/>
          <a:p>
            <a:pPr marL="0" indent="0">
              <a:lnSpc>
                <a:spcPct val="150000"/>
              </a:lnSpc>
              <a:buNone/>
            </a:pPr>
            <a:r>
              <a:rPr lang="el-GR" b="1" dirty="0"/>
              <a:t>Προϊόν/υπηρεσία:</a:t>
            </a:r>
          </a:p>
          <a:p>
            <a:pPr>
              <a:lnSpc>
                <a:spcPct val="150000"/>
              </a:lnSpc>
            </a:pPr>
            <a:r>
              <a:rPr lang="el-GR" dirty="0"/>
              <a:t>Άριστες υπηρεσίες φιλοξενίας</a:t>
            </a:r>
          </a:p>
          <a:p>
            <a:pPr>
              <a:lnSpc>
                <a:spcPct val="150000"/>
              </a:lnSpc>
            </a:pPr>
            <a:r>
              <a:rPr lang="el-GR" dirty="0"/>
              <a:t>Διεθνές δίκτυο</a:t>
            </a:r>
          </a:p>
          <a:p>
            <a:pPr>
              <a:lnSpc>
                <a:spcPct val="150000"/>
              </a:lnSpc>
            </a:pPr>
            <a:r>
              <a:rPr lang="el-GR" dirty="0"/>
              <a:t>Πρόγραμμα επιβράβευσης</a:t>
            </a:r>
          </a:p>
          <a:p>
            <a:pPr>
              <a:lnSpc>
                <a:spcPct val="150000"/>
              </a:lnSpc>
            </a:pPr>
            <a:r>
              <a:rPr lang="en-US" dirty="0"/>
              <a:t>Meeting and</a:t>
            </a:r>
            <a:r>
              <a:rPr lang="el-GR" dirty="0"/>
              <a:t> </a:t>
            </a:r>
            <a:r>
              <a:rPr lang="en-US" dirty="0"/>
              <a:t>even</a:t>
            </a:r>
            <a:r>
              <a:rPr lang="el-GR" dirty="0"/>
              <a:t>t </a:t>
            </a:r>
            <a:r>
              <a:rPr lang="en-US" dirty="0"/>
              <a:t>space</a:t>
            </a:r>
            <a:endParaRPr lang="el-GR" dirty="0"/>
          </a:p>
          <a:p>
            <a:endParaRPr lang="el-GR" dirty="0"/>
          </a:p>
        </p:txBody>
      </p:sp>
    </p:spTree>
    <p:extLst>
      <p:ext uri="{BB962C8B-B14F-4D97-AF65-F5344CB8AC3E}">
        <p14:creationId xmlns:p14="http://schemas.microsoft.com/office/powerpoint/2010/main" val="1307429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E5B919-A0C6-65BB-CA25-579F42692F75}"/>
              </a:ext>
            </a:extLst>
          </p:cNvPr>
          <p:cNvSpPr>
            <a:spLocks noGrp="1"/>
          </p:cNvSpPr>
          <p:nvPr>
            <p:ph type="title"/>
          </p:nvPr>
        </p:nvSpPr>
        <p:spPr/>
        <p:txBody>
          <a:bodyPr/>
          <a:lstStyle/>
          <a:p>
            <a:r>
              <a:rPr lang="en" sz="3000" dirty="0"/>
              <a:t>Επαναδιατυπώνοντας την πρόταση αξίας</a:t>
            </a:r>
            <a:r>
              <a:rPr lang="el-GR" sz="3000" dirty="0"/>
              <a:t> (2/2)</a:t>
            </a:r>
          </a:p>
        </p:txBody>
      </p:sp>
      <p:sp>
        <p:nvSpPr>
          <p:cNvPr id="3" name="Θέση περιεχομένου 2">
            <a:extLst>
              <a:ext uri="{FF2B5EF4-FFF2-40B4-BE49-F238E27FC236}">
                <a16:creationId xmlns:a16="http://schemas.microsoft.com/office/drawing/2014/main" id="{E49F9D62-3626-E9A7-1162-6625A58BDE3A}"/>
              </a:ext>
            </a:extLst>
          </p:cNvPr>
          <p:cNvSpPr>
            <a:spLocks noGrp="1"/>
          </p:cNvSpPr>
          <p:nvPr>
            <p:ph idx="1"/>
          </p:nvPr>
        </p:nvSpPr>
        <p:spPr>
          <a:xfrm>
            <a:off x="2589212" y="2133599"/>
            <a:ext cx="8915400" cy="4284955"/>
          </a:xfrm>
        </p:spPr>
        <p:txBody>
          <a:bodyPr>
            <a:normAutofit lnSpcReduction="10000"/>
          </a:bodyPr>
          <a:lstStyle/>
          <a:p>
            <a:pPr>
              <a:lnSpc>
                <a:spcPct val="150000"/>
              </a:lnSpc>
            </a:pPr>
            <a:r>
              <a:rPr lang="el-GR" dirty="0"/>
              <a:t>Η αλυσίδα ξενοδοχεία </a:t>
            </a:r>
            <a:r>
              <a:rPr lang="el-GR" dirty="0" err="1"/>
              <a:t>Hilton</a:t>
            </a:r>
            <a:r>
              <a:rPr lang="el-GR" dirty="0"/>
              <a:t> </a:t>
            </a:r>
            <a:r>
              <a:rPr lang="el-GR" b="1" dirty="0"/>
              <a:t>προσφέρει</a:t>
            </a:r>
            <a:r>
              <a:rPr lang="el-GR" dirty="0"/>
              <a:t> μια βραβευμένη και μοναδική εμπειρία στους ανθρώπους που ταξιδεύουν για επαγγελματικούς λόγους ή λόγους αναψυχής. </a:t>
            </a:r>
          </a:p>
          <a:p>
            <a:pPr>
              <a:lnSpc>
                <a:spcPct val="150000"/>
              </a:lnSpc>
            </a:pPr>
            <a:r>
              <a:rPr lang="el-GR" dirty="0"/>
              <a:t>Ως μια παγκοσμίου φήμης και μια από τις μεγαλύτερες αλυσίδες παγκοσμίως, κάνει τα ταξίδια σας ευέλικτα και προσιτά, ενώ επιβραβεύει την αφοσίωση σας, προσφέροντας υπηρεσίες φιλοξενίας και διοργάνωσης εκδηλώσεων, επιδεικνύοντας παράλληλα δέσμευση και τις υπεύθυνες επιχειρηματικές πρακτικές.</a:t>
            </a:r>
          </a:p>
          <a:p>
            <a:pPr>
              <a:lnSpc>
                <a:spcPct val="150000"/>
              </a:lnSpc>
            </a:pPr>
            <a:r>
              <a:rPr lang="el-GR" dirty="0"/>
              <a:t>Καταλήγουμε, λοιπόν, να έχουμε ήδη δύο από τα στοιχεία που θα χρειαστούμε για τον καμβά επιχειρηματικού μοντέλου.</a:t>
            </a:r>
          </a:p>
          <a:p>
            <a:pPr>
              <a:lnSpc>
                <a:spcPct val="150000"/>
              </a:lnSpc>
            </a:pPr>
            <a:r>
              <a:rPr lang="el-GR" dirty="0"/>
              <a:t>Οπότε ξεκινάμε απευθείας με τα υπόλοιπα στοιχεία</a:t>
            </a:r>
          </a:p>
        </p:txBody>
      </p:sp>
    </p:spTree>
    <p:extLst>
      <p:ext uri="{BB962C8B-B14F-4D97-AF65-F5344CB8AC3E}">
        <p14:creationId xmlns:p14="http://schemas.microsoft.com/office/powerpoint/2010/main" val="270815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9A3809-39A7-CF72-580C-4F186C65B27E}"/>
              </a:ext>
            </a:extLst>
          </p:cNvPr>
          <p:cNvSpPr>
            <a:spLocks noGrp="1"/>
          </p:cNvSpPr>
          <p:nvPr>
            <p:ph type="title"/>
          </p:nvPr>
        </p:nvSpPr>
        <p:spPr/>
        <p:txBody>
          <a:bodyPr/>
          <a:lstStyle/>
          <a:p>
            <a:r>
              <a:rPr lang="en" sz="3000" dirty="0"/>
              <a:t>Παράδειγμα Καμβά Επιχειρηματικού Μοντέλου</a:t>
            </a:r>
            <a:r>
              <a:rPr lang="el-GR" sz="3000" dirty="0"/>
              <a:t> (1/5)</a:t>
            </a:r>
          </a:p>
        </p:txBody>
      </p:sp>
      <p:sp>
        <p:nvSpPr>
          <p:cNvPr id="3" name="Θέση περιεχομένου 2">
            <a:extLst>
              <a:ext uri="{FF2B5EF4-FFF2-40B4-BE49-F238E27FC236}">
                <a16:creationId xmlns:a16="http://schemas.microsoft.com/office/drawing/2014/main" id="{0AFD69B6-2A60-3108-384B-FEEE72357CFF}"/>
              </a:ext>
            </a:extLst>
          </p:cNvPr>
          <p:cNvSpPr>
            <a:spLocks noGrp="1"/>
          </p:cNvSpPr>
          <p:nvPr>
            <p:ph sz="half" idx="1"/>
          </p:nvPr>
        </p:nvSpPr>
        <p:spPr>
          <a:xfrm>
            <a:off x="2592924" y="2111917"/>
            <a:ext cx="4313864" cy="3777622"/>
          </a:xfrm>
        </p:spPr>
        <p:txBody>
          <a:bodyPr>
            <a:normAutofit fontScale="92500" lnSpcReduction="20000"/>
          </a:bodyPr>
          <a:lstStyle/>
          <a:p>
            <a:pPr marL="0" indent="0">
              <a:lnSpc>
                <a:spcPct val="170000"/>
              </a:lnSpc>
              <a:buNone/>
            </a:pPr>
            <a:r>
              <a:rPr lang="el-GR" sz="1800" b="1" dirty="0">
                <a:solidFill>
                  <a:schemeClr val="dk1"/>
                </a:solidFill>
              </a:rPr>
              <a:t>Σχέσεις με πελάτες</a:t>
            </a:r>
          </a:p>
          <a:p>
            <a:pPr>
              <a:lnSpc>
                <a:spcPct val="170000"/>
              </a:lnSpc>
            </a:pPr>
            <a:r>
              <a:rPr lang="el-GR" dirty="0"/>
              <a:t>Εξατομικευμένες υπηρεσίες</a:t>
            </a:r>
          </a:p>
          <a:p>
            <a:pPr>
              <a:lnSpc>
                <a:spcPct val="170000"/>
              </a:lnSpc>
            </a:pPr>
            <a:r>
              <a:rPr lang="el-GR" dirty="0"/>
              <a:t>Πολυτέλεια και άνεση</a:t>
            </a:r>
          </a:p>
          <a:p>
            <a:pPr>
              <a:lnSpc>
                <a:spcPct val="170000"/>
              </a:lnSpc>
            </a:pPr>
            <a:r>
              <a:rPr lang="el-GR" dirty="0"/>
              <a:t>Προγράμματα επιβράβευσης (</a:t>
            </a:r>
            <a:r>
              <a:rPr lang="en-US" dirty="0"/>
              <a:t>loyalty reward</a:t>
            </a:r>
            <a:r>
              <a:rPr lang="el-GR" dirty="0"/>
              <a:t>)</a:t>
            </a:r>
          </a:p>
          <a:p>
            <a:pPr>
              <a:lnSpc>
                <a:spcPct val="170000"/>
              </a:lnSpc>
            </a:pPr>
            <a:r>
              <a:rPr lang="el-GR" dirty="0"/>
              <a:t>Αποκλειστικές εκπτώσεις</a:t>
            </a:r>
          </a:p>
          <a:p>
            <a:pPr>
              <a:lnSpc>
                <a:spcPct val="170000"/>
              </a:lnSpc>
            </a:pPr>
            <a:r>
              <a:rPr lang="el-GR" dirty="0"/>
              <a:t>Ψηφιακή κράτηση</a:t>
            </a:r>
          </a:p>
          <a:p>
            <a:pPr>
              <a:lnSpc>
                <a:spcPct val="170000"/>
              </a:lnSpc>
            </a:pPr>
            <a:r>
              <a:rPr lang="en-US" dirty="0"/>
              <a:t>Offline</a:t>
            </a:r>
            <a:r>
              <a:rPr lang="el-GR" dirty="0"/>
              <a:t> εμπειρία</a:t>
            </a:r>
          </a:p>
          <a:p>
            <a:endParaRPr lang="el-GR" dirty="0"/>
          </a:p>
        </p:txBody>
      </p:sp>
      <p:sp>
        <p:nvSpPr>
          <p:cNvPr id="4" name="Θέση περιεχομένου 3">
            <a:extLst>
              <a:ext uri="{FF2B5EF4-FFF2-40B4-BE49-F238E27FC236}">
                <a16:creationId xmlns:a16="http://schemas.microsoft.com/office/drawing/2014/main" id="{2D67FD3B-D6B5-B494-9E33-845D265F1A1B}"/>
              </a:ext>
            </a:extLst>
          </p:cNvPr>
          <p:cNvSpPr>
            <a:spLocks noGrp="1"/>
          </p:cNvSpPr>
          <p:nvPr>
            <p:ph sz="half" idx="2"/>
          </p:nvPr>
        </p:nvSpPr>
        <p:spPr/>
        <p:txBody>
          <a:bodyPr>
            <a:normAutofit fontScale="92500" lnSpcReduction="20000"/>
          </a:bodyPr>
          <a:lstStyle/>
          <a:p>
            <a:pPr marL="0" indent="0">
              <a:buNone/>
            </a:pPr>
            <a:r>
              <a:rPr lang="el-GR" sz="1800" b="1" dirty="0">
                <a:solidFill>
                  <a:schemeClr val="dk1"/>
                </a:solidFill>
              </a:rPr>
              <a:t>Κανάλια</a:t>
            </a:r>
          </a:p>
          <a:p>
            <a:r>
              <a:rPr lang="el-GR" dirty="0"/>
              <a:t>Ξενοδοχεία και καταλύματα</a:t>
            </a:r>
          </a:p>
          <a:p>
            <a:r>
              <a:rPr lang="el-GR" dirty="0"/>
              <a:t>Ιστοσελίδα</a:t>
            </a:r>
          </a:p>
          <a:p>
            <a:r>
              <a:rPr lang="en-US" dirty="0"/>
              <a:t>App</a:t>
            </a:r>
            <a:endParaRPr lang="el-GR" dirty="0"/>
          </a:p>
          <a:p>
            <a:r>
              <a:rPr lang="el-GR" dirty="0"/>
              <a:t>Twitter</a:t>
            </a:r>
          </a:p>
          <a:p>
            <a:r>
              <a:rPr lang="el-GR" dirty="0"/>
              <a:t>Ταξιδιωτικά γραφεία</a:t>
            </a:r>
          </a:p>
          <a:p>
            <a:r>
              <a:rPr lang="el-GR" dirty="0"/>
              <a:t>Αεροπορικές Εταιρείες</a:t>
            </a:r>
          </a:p>
          <a:p>
            <a:r>
              <a:rPr lang="el-GR" dirty="0"/>
              <a:t>Μέσα Κοινωνικής Δικτύωσης</a:t>
            </a:r>
          </a:p>
          <a:p>
            <a:r>
              <a:rPr lang="el-GR" dirty="0"/>
              <a:t>Ροές Εσόδων</a:t>
            </a:r>
          </a:p>
          <a:p>
            <a:r>
              <a:rPr lang="el-GR" dirty="0"/>
              <a:t>Το Πρόγραμμα Επιβράβευσης </a:t>
            </a:r>
            <a:r>
              <a:rPr lang="el-GR" dirty="0" err="1"/>
              <a:t>Hilton</a:t>
            </a:r>
            <a:r>
              <a:rPr lang="el-GR" dirty="0"/>
              <a:t> </a:t>
            </a:r>
            <a:r>
              <a:rPr lang="en-US" dirty="0"/>
              <a:t>honors</a:t>
            </a:r>
            <a:r>
              <a:rPr lang="el-GR" dirty="0"/>
              <a:t>.</a:t>
            </a:r>
          </a:p>
        </p:txBody>
      </p:sp>
    </p:spTree>
    <p:extLst>
      <p:ext uri="{BB962C8B-B14F-4D97-AF65-F5344CB8AC3E}">
        <p14:creationId xmlns:p14="http://schemas.microsoft.com/office/powerpoint/2010/main" val="18559512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BF1AE9-9294-5370-C856-81EE0F5A798B}"/>
              </a:ext>
            </a:extLst>
          </p:cNvPr>
          <p:cNvSpPr>
            <a:spLocks noGrp="1"/>
          </p:cNvSpPr>
          <p:nvPr>
            <p:ph type="title"/>
          </p:nvPr>
        </p:nvSpPr>
        <p:spPr/>
        <p:txBody>
          <a:bodyPr/>
          <a:lstStyle/>
          <a:p>
            <a:r>
              <a:rPr lang="en" sz="3000" dirty="0"/>
              <a:t>Παράδειγμα Καμβά Επιχειρηματικού Μοντέλου</a:t>
            </a:r>
            <a:r>
              <a:rPr lang="el-GR" sz="3000" dirty="0"/>
              <a:t> (2/5)</a:t>
            </a:r>
          </a:p>
        </p:txBody>
      </p:sp>
      <p:sp>
        <p:nvSpPr>
          <p:cNvPr id="3" name="Θέση περιεχομένου 2">
            <a:extLst>
              <a:ext uri="{FF2B5EF4-FFF2-40B4-BE49-F238E27FC236}">
                <a16:creationId xmlns:a16="http://schemas.microsoft.com/office/drawing/2014/main" id="{49B8E8E8-C0A9-50AA-D7A0-C022A30C02E6}"/>
              </a:ext>
            </a:extLst>
          </p:cNvPr>
          <p:cNvSpPr>
            <a:spLocks noGrp="1"/>
          </p:cNvSpPr>
          <p:nvPr>
            <p:ph idx="1"/>
          </p:nvPr>
        </p:nvSpPr>
        <p:spPr/>
        <p:txBody>
          <a:bodyPr/>
          <a:lstStyle/>
          <a:p>
            <a:pPr marL="0" indent="0">
              <a:lnSpc>
                <a:spcPct val="150000"/>
              </a:lnSpc>
              <a:buNone/>
            </a:pPr>
            <a:r>
              <a:rPr lang="el-GR" b="1" dirty="0"/>
              <a:t>Κύριες πηγές εσόδων</a:t>
            </a:r>
          </a:p>
          <a:p>
            <a:pPr>
              <a:lnSpc>
                <a:spcPct val="150000"/>
              </a:lnSpc>
            </a:pPr>
            <a:r>
              <a:rPr lang="el-GR" dirty="0"/>
              <a:t>Περίπου το 70% που ανήκουν στον όμιλο (</a:t>
            </a:r>
            <a:r>
              <a:rPr lang="en-US" dirty="0"/>
              <a:t>brand</a:t>
            </a:r>
            <a:r>
              <a:rPr lang="el-GR" dirty="0"/>
              <a:t>) ανήκουν με </a:t>
            </a:r>
            <a:r>
              <a:rPr lang="el-GR" dirty="0" err="1"/>
              <a:t>δικαιοχρησία</a:t>
            </a:r>
            <a:r>
              <a:rPr lang="el-GR" dirty="0"/>
              <a:t> (</a:t>
            </a:r>
            <a:r>
              <a:rPr lang="en-US" dirty="0"/>
              <a:t>franchise</a:t>
            </a:r>
            <a:r>
              <a:rPr lang="el-GR" dirty="0"/>
              <a:t>) σε ανεξάρτητους </a:t>
            </a:r>
            <a:r>
              <a:rPr lang="en-US" dirty="0"/>
              <a:t>operators</a:t>
            </a:r>
            <a:r>
              <a:rPr lang="el-GR" dirty="0"/>
              <a:t> και εταιρίες.</a:t>
            </a:r>
          </a:p>
          <a:p>
            <a:pPr>
              <a:lnSpc>
                <a:spcPct val="150000"/>
              </a:lnSpc>
            </a:pPr>
            <a:r>
              <a:rPr lang="el-GR" dirty="0"/>
              <a:t>Συμφωνίες </a:t>
            </a:r>
            <a:r>
              <a:rPr lang="el-GR" dirty="0" err="1"/>
              <a:t>αδειοδότησης</a:t>
            </a:r>
            <a:r>
              <a:rPr lang="el-GR" dirty="0"/>
              <a:t> (</a:t>
            </a:r>
            <a:r>
              <a:rPr lang="en-US" dirty="0"/>
              <a:t>licensing</a:t>
            </a:r>
            <a:r>
              <a:rPr lang="el-GR" dirty="0"/>
              <a:t>)</a:t>
            </a:r>
          </a:p>
          <a:p>
            <a:pPr>
              <a:lnSpc>
                <a:spcPct val="150000"/>
              </a:lnSpc>
            </a:pPr>
            <a:r>
              <a:rPr lang="el-GR" dirty="0"/>
              <a:t>Κρατήσεις ξενοδοχείων και καταλυμάτων</a:t>
            </a:r>
          </a:p>
          <a:p>
            <a:pPr>
              <a:lnSpc>
                <a:spcPct val="150000"/>
              </a:lnSpc>
            </a:pPr>
            <a:r>
              <a:rPr lang="en-US" dirty="0"/>
              <a:t>Affiliate marketing programs</a:t>
            </a:r>
          </a:p>
          <a:p>
            <a:pPr>
              <a:lnSpc>
                <a:spcPct val="150000"/>
              </a:lnSpc>
            </a:pPr>
            <a:r>
              <a:rPr lang="el-GR" dirty="0"/>
              <a:t>Υπηρεσίες με υψηλή προστιθέμενη αξία</a:t>
            </a:r>
          </a:p>
          <a:p>
            <a:endParaRPr lang="el-GR" dirty="0"/>
          </a:p>
        </p:txBody>
      </p:sp>
    </p:spTree>
    <p:extLst>
      <p:ext uri="{BB962C8B-B14F-4D97-AF65-F5344CB8AC3E}">
        <p14:creationId xmlns:p14="http://schemas.microsoft.com/office/powerpoint/2010/main" val="3737197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8F5D6-8F22-738A-F018-125426424C7C}"/>
              </a:ext>
            </a:extLst>
          </p:cNvPr>
          <p:cNvSpPr>
            <a:spLocks noGrp="1"/>
          </p:cNvSpPr>
          <p:nvPr>
            <p:ph type="title"/>
          </p:nvPr>
        </p:nvSpPr>
        <p:spPr>
          <a:xfrm>
            <a:off x="2589212" y="641865"/>
            <a:ext cx="8911687" cy="1280890"/>
          </a:xfrm>
        </p:spPr>
        <p:txBody>
          <a:bodyPr/>
          <a:lstStyle/>
          <a:p>
            <a:r>
              <a:rPr lang="en" sz="3000" dirty="0"/>
              <a:t>Παράδειγμα Καμβά Επιχειρηματικού Μοντέλου</a:t>
            </a:r>
            <a:r>
              <a:rPr lang="el-GR" sz="3000" dirty="0"/>
              <a:t> (3/5)</a:t>
            </a:r>
          </a:p>
        </p:txBody>
      </p:sp>
      <p:sp>
        <p:nvSpPr>
          <p:cNvPr id="3" name="Θέση περιεχομένου 2">
            <a:extLst>
              <a:ext uri="{FF2B5EF4-FFF2-40B4-BE49-F238E27FC236}">
                <a16:creationId xmlns:a16="http://schemas.microsoft.com/office/drawing/2014/main" id="{8389FA51-9B04-41AD-9745-EFB4BA3012D4}"/>
              </a:ext>
            </a:extLst>
          </p:cNvPr>
          <p:cNvSpPr>
            <a:spLocks noGrp="1"/>
          </p:cNvSpPr>
          <p:nvPr>
            <p:ph sz="half" idx="1"/>
          </p:nvPr>
        </p:nvSpPr>
        <p:spPr>
          <a:xfrm>
            <a:off x="2589212" y="2133600"/>
            <a:ext cx="4313864" cy="4364854"/>
          </a:xfrm>
        </p:spPr>
        <p:txBody>
          <a:bodyPr>
            <a:normAutofit fontScale="77500" lnSpcReduction="20000"/>
          </a:bodyPr>
          <a:lstStyle/>
          <a:p>
            <a:pPr marL="0" indent="0">
              <a:buNone/>
            </a:pPr>
            <a:r>
              <a:rPr lang="el-GR" sz="2100" b="1" dirty="0"/>
              <a:t>Κύριες δραστηριότητες</a:t>
            </a:r>
          </a:p>
          <a:p>
            <a:r>
              <a:rPr lang="el-GR" sz="2100" dirty="0"/>
              <a:t>Ιδιοκτησία</a:t>
            </a:r>
          </a:p>
          <a:p>
            <a:r>
              <a:rPr lang="el-GR" sz="2100" dirty="0"/>
              <a:t>Leasing</a:t>
            </a:r>
          </a:p>
          <a:p>
            <a:r>
              <a:rPr lang="el-GR" sz="2100" dirty="0"/>
              <a:t>Διαχείριση</a:t>
            </a:r>
          </a:p>
          <a:p>
            <a:r>
              <a:rPr lang="el-GR" sz="2100" dirty="0" err="1"/>
              <a:t>Δικαιόχρηση</a:t>
            </a:r>
            <a:endParaRPr lang="el-GR" sz="2100" dirty="0"/>
          </a:p>
          <a:p>
            <a:r>
              <a:rPr lang="el-GR" sz="2100" dirty="0"/>
              <a:t>Δραστηριότητες διαχείρισης ακινήτων</a:t>
            </a:r>
          </a:p>
          <a:p>
            <a:r>
              <a:rPr lang="el-GR" sz="2100" dirty="0"/>
              <a:t>Κρατήσεις</a:t>
            </a:r>
          </a:p>
          <a:p>
            <a:r>
              <a:rPr lang="el-GR" sz="2100" dirty="0"/>
              <a:t>Διαχείριση αλυσίδας προμηθευτών</a:t>
            </a:r>
          </a:p>
          <a:p>
            <a:r>
              <a:rPr lang="el-GR" sz="2100" dirty="0"/>
              <a:t>Διαχείριση δικτύου</a:t>
            </a:r>
          </a:p>
          <a:p>
            <a:r>
              <a:rPr lang="el-GR" sz="2100" dirty="0"/>
              <a:t>Επιμορφώσεις</a:t>
            </a:r>
          </a:p>
          <a:p>
            <a:r>
              <a:rPr lang="el-GR" sz="2100" dirty="0"/>
              <a:t>Μεταφορά γνώσης</a:t>
            </a:r>
          </a:p>
          <a:p>
            <a:r>
              <a:rPr lang="el-GR" sz="2100" dirty="0"/>
              <a:t>Χρηματοοικονομική διαχείριση</a:t>
            </a:r>
          </a:p>
          <a:p>
            <a:endParaRPr lang="el-GR" dirty="0"/>
          </a:p>
        </p:txBody>
      </p:sp>
      <p:sp>
        <p:nvSpPr>
          <p:cNvPr id="4" name="Θέση περιεχομένου 3">
            <a:extLst>
              <a:ext uri="{FF2B5EF4-FFF2-40B4-BE49-F238E27FC236}">
                <a16:creationId xmlns:a16="http://schemas.microsoft.com/office/drawing/2014/main" id="{3E4BAA40-CE9E-4941-7C66-6463F387BC6C}"/>
              </a:ext>
            </a:extLst>
          </p:cNvPr>
          <p:cNvSpPr>
            <a:spLocks noGrp="1"/>
          </p:cNvSpPr>
          <p:nvPr>
            <p:ph sz="half" idx="2"/>
          </p:nvPr>
        </p:nvSpPr>
        <p:spPr>
          <a:xfrm>
            <a:off x="7190747" y="2126222"/>
            <a:ext cx="4313864" cy="4443254"/>
          </a:xfrm>
        </p:spPr>
        <p:txBody>
          <a:bodyPr>
            <a:normAutofit fontScale="77500" lnSpcReduction="20000"/>
          </a:bodyPr>
          <a:lstStyle/>
          <a:p>
            <a:pPr marL="0" indent="0">
              <a:buNone/>
            </a:pPr>
            <a:r>
              <a:rPr lang="el-GR" sz="2100" b="1" dirty="0">
                <a:solidFill>
                  <a:schemeClr val="dk1"/>
                </a:solidFill>
              </a:rPr>
              <a:t>Βασικοί πόροι</a:t>
            </a:r>
          </a:p>
          <a:p>
            <a:pPr>
              <a:lnSpc>
                <a:spcPct val="170000"/>
              </a:lnSpc>
            </a:pPr>
            <a:r>
              <a:rPr lang="el-GR" sz="2100" dirty="0"/>
              <a:t>Επωνυμία (</a:t>
            </a:r>
            <a:r>
              <a:rPr lang="en-US" sz="2100" dirty="0"/>
              <a:t>Brand</a:t>
            </a:r>
            <a:r>
              <a:rPr lang="el-GR" sz="2100" dirty="0"/>
              <a:t>)</a:t>
            </a:r>
          </a:p>
          <a:p>
            <a:pPr>
              <a:lnSpc>
                <a:spcPct val="170000"/>
              </a:lnSpc>
            </a:pPr>
            <a:r>
              <a:rPr lang="el-GR" sz="2100" dirty="0"/>
              <a:t>Το </a:t>
            </a:r>
            <a:r>
              <a:rPr lang="el-GR" sz="2100" dirty="0" err="1"/>
              <a:t>πορτφόλιο</a:t>
            </a:r>
            <a:r>
              <a:rPr lang="el-GR" sz="2100" dirty="0"/>
              <a:t> της εταιρείας περιλαμβάνει 5000 ιδιοκτησίες με 812.342 δωμάτια σε 103 χώρες</a:t>
            </a:r>
          </a:p>
          <a:p>
            <a:pPr>
              <a:lnSpc>
                <a:spcPct val="170000"/>
              </a:lnSpc>
            </a:pPr>
            <a:r>
              <a:rPr lang="el-GR" sz="2100" dirty="0"/>
              <a:t>169.000 εργαζόμενοι</a:t>
            </a:r>
          </a:p>
          <a:p>
            <a:pPr>
              <a:lnSpc>
                <a:spcPct val="170000"/>
              </a:lnSpc>
            </a:pPr>
            <a:r>
              <a:rPr lang="el-GR" sz="2100" dirty="0"/>
              <a:t>62.000.000 μέλη</a:t>
            </a:r>
          </a:p>
          <a:p>
            <a:pPr>
              <a:lnSpc>
                <a:spcPct val="170000"/>
              </a:lnSpc>
            </a:pPr>
            <a:r>
              <a:rPr lang="el-GR" sz="2100" dirty="0"/>
              <a:t>Δίκτυο από </a:t>
            </a:r>
            <a:r>
              <a:rPr lang="en-US" sz="2100" dirty="0"/>
              <a:t>affiliates</a:t>
            </a:r>
            <a:r>
              <a:rPr lang="el-GR" sz="2100" dirty="0"/>
              <a:t> και </a:t>
            </a:r>
            <a:r>
              <a:rPr lang="el-GR" sz="2100" dirty="0" err="1"/>
              <a:t>δικαιοχρησίες</a:t>
            </a:r>
            <a:endParaRPr lang="el-GR" sz="2100" dirty="0"/>
          </a:p>
          <a:p>
            <a:pPr>
              <a:lnSpc>
                <a:spcPct val="170000"/>
              </a:lnSpc>
            </a:pPr>
            <a:r>
              <a:rPr lang="el-GR" sz="2100" dirty="0"/>
              <a:t>Δεδομένα που συγκεντρώνονται από όλη αυτή τη δραστηριότητα</a:t>
            </a:r>
          </a:p>
          <a:p>
            <a:endParaRPr lang="el-GR" dirty="0"/>
          </a:p>
        </p:txBody>
      </p:sp>
    </p:spTree>
    <p:extLst>
      <p:ext uri="{BB962C8B-B14F-4D97-AF65-F5344CB8AC3E}">
        <p14:creationId xmlns:p14="http://schemas.microsoft.com/office/powerpoint/2010/main" val="34072253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686825-B373-747E-1688-FE27F3B88229}"/>
              </a:ext>
            </a:extLst>
          </p:cNvPr>
          <p:cNvSpPr>
            <a:spLocks noGrp="1"/>
          </p:cNvSpPr>
          <p:nvPr>
            <p:ph type="title"/>
          </p:nvPr>
        </p:nvSpPr>
        <p:spPr/>
        <p:txBody>
          <a:bodyPr/>
          <a:lstStyle/>
          <a:p>
            <a:r>
              <a:rPr lang="en" sz="3000" dirty="0"/>
              <a:t>Παράδειγμα Καμβά Επιχειρηματικού Μοντέλου</a:t>
            </a:r>
            <a:r>
              <a:rPr lang="el-GR" sz="3000" dirty="0"/>
              <a:t> (4/5)</a:t>
            </a:r>
          </a:p>
        </p:txBody>
      </p:sp>
      <p:sp>
        <p:nvSpPr>
          <p:cNvPr id="3" name="Θέση περιεχομένου 2">
            <a:extLst>
              <a:ext uri="{FF2B5EF4-FFF2-40B4-BE49-F238E27FC236}">
                <a16:creationId xmlns:a16="http://schemas.microsoft.com/office/drawing/2014/main" id="{BFA0779A-3D2A-DAF8-9757-44F775DD442F}"/>
              </a:ext>
            </a:extLst>
          </p:cNvPr>
          <p:cNvSpPr>
            <a:spLocks noGrp="1"/>
          </p:cNvSpPr>
          <p:nvPr>
            <p:ph idx="1"/>
          </p:nvPr>
        </p:nvSpPr>
        <p:spPr>
          <a:xfrm>
            <a:off x="2911330" y="1905000"/>
            <a:ext cx="8915400" cy="4338221"/>
          </a:xfrm>
        </p:spPr>
        <p:txBody>
          <a:bodyPr/>
          <a:lstStyle/>
          <a:p>
            <a:pPr marL="0" lvl="0" indent="0" algn="l" rtl="0">
              <a:lnSpc>
                <a:spcPct val="150000"/>
              </a:lnSpc>
              <a:spcBef>
                <a:spcPts val="1400"/>
              </a:spcBef>
              <a:spcAft>
                <a:spcPts val="0"/>
              </a:spcAft>
              <a:buClr>
                <a:schemeClr val="dk1"/>
              </a:buClr>
              <a:buSzPts val="1100"/>
              <a:buFont typeface="Arial"/>
              <a:buNone/>
            </a:pPr>
            <a:r>
              <a:rPr lang="el-GR" sz="1800" b="1" dirty="0">
                <a:solidFill>
                  <a:schemeClr val="dk1"/>
                </a:solidFill>
              </a:rPr>
              <a:t>Βασικοί συνεργάτες</a:t>
            </a:r>
          </a:p>
          <a:p>
            <a:pPr>
              <a:lnSpc>
                <a:spcPct val="150000"/>
              </a:lnSpc>
            </a:pPr>
            <a:r>
              <a:rPr lang="el-GR" dirty="0"/>
              <a:t>4600 Ξενοδοχεία και καταλύματα παγκοσμίως</a:t>
            </a:r>
          </a:p>
          <a:p>
            <a:pPr>
              <a:lnSpc>
                <a:spcPct val="150000"/>
              </a:lnSpc>
            </a:pPr>
            <a:r>
              <a:rPr lang="el-GR" dirty="0"/>
              <a:t>Εταιρίες με προϊόντα πολυτελείας</a:t>
            </a:r>
          </a:p>
          <a:p>
            <a:pPr>
              <a:lnSpc>
                <a:spcPct val="150000"/>
              </a:lnSpc>
            </a:pPr>
            <a:r>
              <a:rPr lang="el-GR" dirty="0"/>
              <a:t>Προμηθευτές</a:t>
            </a:r>
          </a:p>
          <a:p>
            <a:pPr>
              <a:lnSpc>
                <a:spcPct val="150000"/>
              </a:lnSpc>
            </a:pPr>
            <a:r>
              <a:rPr lang="el-GR" dirty="0"/>
              <a:t>Ολυμπιακή αποστολή των ΗΠΑ</a:t>
            </a:r>
          </a:p>
          <a:p>
            <a:pPr>
              <a:lnSpc>
                <a:spcPct val="150000"/>
              </a:lnSpc>
            </a:pPr>
            <a:r>
              <a:rPr lang="el-GR" dirty="0"/>
              <a:t>Αποκτήσεις (</a:t>
            </a:r>
            <a:r>
              <a:rPr lang="en-US" dirty="0"/>
              <a:t>acquisitions</a:t>
            </a:r>
            <a:r>
              <a:rPr lang="el-GR" dirty="0"/>
              <a:t>)</a:t>
            </a:r>
          </a:p>
          <a:p>
            <a:pPr>
              <a:lnSpc>
                <a:spcPct val="150000"/>
              </a:lnSpc>
            </a:pPr>
            <a:r>
              <a:rPr lang="el-GR" dirty="0"/>
              <a:t>H αλυσίδα διαθέτει 14 επιμέρους </a:t>
            </a:r>
            <a:r>
              <a:rPr lang="en-US" dirty="0"/>
              <a:t>brands</a:t>
            </a:r>
            <a:r>
              <a:rPr lang="el-GR" dirty="0"/>
              <a:t> σε όλο τον κόσμο με διαφορετικές κατηγορίες πελατών (</a:t>
            </a:r>
            <a:r>
              <a:rPr lang="el-GR" dirty="0" err="1"/>
              <a:t>Conrad</a:t>
            </a:r>
            <a:r>
              <a:rPr lang="el-GR" dirty="0"/>
              <a:t> </a:t>
            </a:r>
            <a:r>
              <a:rPr lang="el-GR" dirty="0" err="1"/>
              <a:t>Hotels</a:t>
            </a:r>
            <a:r>
              <a:rPr lang="el-GR" dirty="0"/>
              <a:t> και </a:t>
            </a:r>
            <a:r>
              <a:rPr lang="el-GR" dirty="0" err="1"/>
              <a:t>Resorts</a:t>
            </a:r>
            <a:r>
              <a:rPr lang="el-GR" dirty="0"/>
              <a:t>, </a:t>
            </a:r>
            <a:r>
              <a:rPr lang="el-GR" dirty="0" err="1"/>
              <a:t>Canopy</a:t>
            </a:r>
            <a:r>
              <a:rPr lang="el-GR" dirty="0"/>
              <a:t> </a:t>
            </a:r>
            <a:r>
              <a:rPr lang="el-GR" dirty="0" err="1"/>
              <a:t>by</a:t>
            </a:r>
            <a:r>
              <a:rPr lang="el-GR" dirty="0"/>
              <a:t> </a:t>
            </a:r>
            <a:r>
              <a:rPr lang="el-GR" dirty="0" err="1"/>
              <a:t>Hilton</a:t>
            </a:r>
            <a:r>
              <a:rPr lang="el-GR" dirty="0"/>
              <a:t>, και άλλα)</a:t>
            </a:r>
          </a:p>
          <a:p>
            <a:pPr marL="0" indent="0">
              <a:buNone/>
            </a:pPr>
            <a:endParaRPr lang="el-GR" dirty="0"/>
          </a:p>
        </p:txBody>
      </p:sp>
    </p:spTree>
    <p:extLst>
      <p:ext uri="{BB962C8B-B14F-4D97-AF65-F5344CB8AC3E}">
        <p14:creationId xmlns:p14="http://schemas.microsoft.com/office/powerpoint/2010/main" val="2625334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75614B-CC5D-8E62-6E63-7E7FF6F247DF}"/>
              </a:ext>
            </a:extLst>
          </p:cNvPr>
          <p:cNvSpPr>
            <a:spLocks noGrp="1"/>
          </p:cNvSpPr>
          <p:nvPr>
            <p:ph type="title"/>
          </p:nvPr>
        </p:nvSpPr>
        <p:spPr/>
        <p:txBody>
          <a:bodyPr/>
          <a:lstStyle/>
          <a:p>
            <a:r>
              <a:rPr lang="en" sz="3000" dirty="0"/>
              <a:t>To επιχειρηματικό μοντέλο</a:t>
            </a:r>
            <a:endParaRPr lang="el-GR" sz="3000" dirty="0"/>
          </a:p>
        </p:txBody>
      </p:sp>
      <p:sp>
        <p:nvSpPr>
          <p:cNvPr id="3" name="Θέση περιεχομένου 2">
            <a:extLst>
              <a:ext uri="{FF2B5EF4-FFF2-40B4-BE49-F238E27FC236}">
                <a16:creationId xmlns:a16="http://schemas.microsoft.com/office/drawing/2014/main" id="{03B7E04C-2255-938D-B482-7107B1EE7B65}"/>
              </a:ext>
            </a:extLst>
          </p:cNvPr>
          <p:cNvSpPr>
            <a:spLocks noGrp="1"/>
          </p:cNvSpPr>
          <p:nvPr>
            <p:ph idx="1"/>
          </p:nvPr>
        </p:nvSpPr>
        <p:spPr>
          <a:xfrm>
            <a:off x="2592925" y="1596047"/>
            <a:ext cx="9010190" cy="4637843"/>
          </a:xfrm>
        </p:spPr>
        <p:txBody>
          <a:bodyPr>
            <a:normAutofit fontScale="25000" lnSpcReduction="20000"/>
          </a:bodyPr>
          <a:lstStyle/>
          <a:p>
            <a:pPr marL="0" indent="0">
              <a:lnSpc>
                <a:spcPct val="170000"/>
              </a:lnSpc>
              <a:buNone/>
            </a:pPr>
            <a:r>
              <a:rPr lang="el-GR" sz="7200" dirty="0"/>
              <a:t>Ένα επιχειρηματικό μοντέλο περιγράφει τον τρόπο με τον οποίο ένας οργανισμός παράγει και προσφέρει αξία. Περιγράφει, δηλαδή, την ολότητά της, όλα τα στοιχεία μιας επιχειρηματικής δραστηριότητας: </a:t>
            </a:r>
          </a:p>
          <a:p>
            <a:pPr>
              <a:lnSpc>
                <a:spcPct val="120000"/>
              </a:lnSpc>
              <a:buFont typeface="+mj-lt"/>
              <a:buAutoNum type="arabicPeriod"/>
            </a:pPr>
            <a:r>
              <a:rPr lang="el-GR" sz="7200" dirty="0"/>
              <a:t>Πρόταση αξίας</a:t>
            </a:r>
          </a:p>
          <a:p>
            <a:pPr>
              <a:lnSpc>
                <a:spcPct val="120000"/>
              </a:lnSpc>
              <a:buFont typeface="+mj-lt"/>
              <a:buAutoNum type="arabicPeriod"/>
            </a:pPr>
            <a:r>
              <a:rPr lang="el-GR" sz="7200" dirty="0"/>
              <a:t>Κατηγορίες πελατών</a:t>
            </a:r>
          </a:p>
          <a:p>
            <a:pPr>
              <a:lnSpc>
                <a:spcPct val="120000"/>
              </a:lnSpc>
              <a:buFont typeface="+mj-lt"/>
              <a:buAutoNum type="arabicPeriod"/>
            </a:pPr>
            <a:r>
              <a:rPr lang="el-GR" sz="7200" dirty="0"/>
              <a:t>Κανάλια επικοινωνίας</a:t>
            </a:r>
          </a:p>
          <a:p>
            <a:pPr>
              <a:lnSpc>
                <a:spcPct val="120000"/>
              </a:lnSpc>
              <a:buFont typeface="+mj-lt"/>
              <a:buAutoNum type="arabicPeriod"/>
            </a:pPr>
            <a:r>
              <a:rPr lang="el-GR" sz="7200" dirty="0"/>
              <a:t>Σχέσεις με πελάτες</a:t>
            </a:r>
          </a:p>
          <a:p>
            <a:pPr>
              <a:lnSpc>
                <a:spcPct val="120000"/>
              </a:lnSpc>
              <a:buFont typeface="+mj-lt"/>
              <a:buAutoNum type="arabicPeriod"/>
            </a:pPr>
            <a:r>
              <a:rPr lang="el-GR" sz="7200" dirty="0"/>
              <a:t>Πηγές εσόδων</a:t>
            </a:r>
          </a:p>
          <a:p>
            <a:pPr>
              <a:lnSpc>
                <a:spcPct val="120000"/>
              </a:lnSpc>
              <a:buFont typeface="+mj-lt"/>
              <a:buAutoNum type="arabicPeriod"/>
            </a:pPr>
            <a:r>
              <a:rPr lang="el-GR" sz="7200" dirty="0"/>
              <a:t>Κύριες δραστηριότητες</a:t>
            </a:r>
          </a:p>
          <a:p>
            <a:pPr>
              <a:lnSpc>
                <a:spcPct val="120000"/>
              </a:lnSpc>
              <a:buFont typeface="+mj-lt"/>
              <a:buAutoNum type="arabicPeriod"/>
            </a:pPr>
            <a:r>
              <a:rPr lang="el-GR" sz="7200" dirty="0"/>
              <a:t>Βασικοί συνεργάτες </a:t>
            </a:r>
          </a:p>
          <a:p>
            <a:pPr>
              <a:lnSpc>
                <a:spcPct val="120000"/>
              </a:lnSpc>
              <a:buFont typeface="+mj-lt"/>
              <a:buAutoNum type="arabicPeriod"/>
            </a:pPr>
            <a:r>
              <a:rPr lang="el-GR" sz="7200" dirty="0"/>
              <a:t>Βασικοί υλικοί και πνευματικοί πόροι </a:t>
            </a:r>
          </a:p>
          <a:p>
            <a:pPr>
              <a:lnSpc>
                <a:spcPct val="120000"/>
              </a:lnSpc>
              <a:buFont typeface="+mj-lt"/>
              <a:buAutoNum type="arabicPeriod"/>
            </a:pPr>
            <a:r>
              <a:rPr lang="el-GR" sz="7200" dirty="0"/>
              <a:t>Κατηγορίες εξόδων</a:t>
            </a:r>
          </a:p>
          <a:p>
            <a:endParaRPr lang="el-GR" dirty="0"/>
          </a:p>
        </p:txBody>
      </p:sp>
    </p:spTree>
    <p:extLst>
      <p:ext uri="{BB962C8B-B14F-4D97-AF65-F5344CB8AC3E}">
        <p14:creationId xmlns:p14="http://schemas.microsoft.com/office/powerpoint/2010/main" val="18046079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4EC781-43B3-B4A5-7B25-A4185B5A8BA9}"/>
              </a:ext>
            </a:extLst>
          </p:cNvPr>
          <p:cNvSpPr>
            <a:spLocks noGrp="1"/>
          </p:cNvSpPr>
          <p:nvPr>
            <p:ph type="title"/>
          </p:nvPr>
        </p:nvSpPr>
        <p:spPr/>
        <p:txBody>
          <a:bodyPr/>
          <a:lstStyle/>
          <a:p>
            <a:r>
              <a:rPr lang="en" sz="3000" dirty="0"/>
              <a:t>Παράδειγμα Καμβά Επιχειρηματικού Μοντέλου</a:t>
            </a:r>
            <a:r>
              <a:rPr lang="el-GR" sz="3000" dirty="0"/>
              <a:t> (5/5)</a:t>
            </a:r>
          </a:p>
        </p:txBody>
      </p:sp>
      <p:sp>
        <p:nvSpPr>
          <p:cNvPr id="3" name="Θέση περιεχομένου 2">
            <a:extLst>
              <a:ext uri="{FF2B5EF4-FFF2-40B4-BE49-F238E27FC236}">
                <a16:creationId xmlns:a16="http://schemas.microsoft.com/office/drawing/2014/main" id="{FEA530AF-3AC7-9C52-C5B4-9845AFA80DE4}"/>
              </a:ext>
            </a:extLst>
          </p:cNvPr>
          <p:cNvSpPr>
            <a:spLocks noGrp="1"/>
          </p:cNvSpPr>
          <p:nvPr>
            <p:ph idx="1"/>
          </p:nvPr>
        </p:nvSpPr>
        <p:spPr>
          <a:xfrm>
            <a:off x="2918008" y="1755593"/>
            <a:ext cx="8915400" cy="4724400"/>
          </a:xfrm>
        </p:spPr>
        <p:txBody>
          <a:bodyPr>
            <a:normAutofit lnSpcReduction="10000"/>
          </a:bodyPr>
          <a:lstStyle/>
          <a:p>
            <a:pPr marL="0" indent="0">
              <a:lnSpc>
                <a:spcPct val="150000"/>
              </a:lnSpc>
              <a:buNone/>
            </a:pPr>
            <a:r>
              <a:rPr lang="el-GR" b="1" dirty="0"/>
              <a:t>Κόστη</a:t>
            </a:r>
          </a:p>
          <a:p>
            <a:pPr>
              <a:lnSpc>
                <a:spcPct val="150000"/>
              </a:lnSpc>
            </a:pPr>
            <a:r>
              <a:rPr lang="el-GR" dirty="0"/>
              <a:t>Εξαγορές, αποκτήσεις νέων ακινήτων</a:t>
            </a:r>
          </a:p>
          <a:p>
            <a:pPr>
              <a:lnSpc>
                <a:spcPct val="150000"/>
              </a:lnSpc>
            </a:pPr>
            <a:r>
              <a:rPr lang="el-GR" dirty="0"/>
              <a:t>Συντήρηση και υπηρεσίες που προκύπτουν (εκτός των </a:t>
            </a:r>
            <a:r>
              <a:rPr lang="en-US" dirty="0"/>
              <a:t>franchised</a:t>
            </a:r>
            <a:r>
              <a:rPr lang="el-GR" dirty="0"/>
              <a:t> συνεργατών)</a:t>
            </a:r>
          </a:p>
          <a:p>
            <a:pPr>
              <a:lnSpc>
                <a:spcPct val="150000"/>
              </a:lnSpc>
            </a:pPr>
            <a:r>
              <a:rPr lang="el-GR" dirty="0"/>
              <a:t>Προσωπικό</a:t>
            </a:r>
          </a:p>
          <a:p>
            <a:pPr>
              <a:lnSpc>
                <a:spcPct val="150000"/>
              </a:lnSpc>
            </a:pPr>
            <a:r>
              <a:rPr lang="en-US" dirty="0"/>
              <a:t>Marketing</a:t>
            </a:r>
            <a:endParaRPr lang="el-GR" dirty="0"/>
          </a:p>
          <a:p>
            <a:pPr>
              <a:lnSpc>
                <a:spcPct val="150000"/>
              </a:lnSpc>
            </a:pPr>
            <a:r>
              <a:rPr lang="el-GR" dirty="0"/>
              <a:t>Αποζημιώσεις</a:t>
            </a:r>
          </a:p>
          <a:p>
            <a:pPr>
              <a:lnSpc>
                <a:spcPct val="150000"/>
              </a:lnSpc>
            </a:pPr>
            <a:r>
              <a:rPr lang="el-GR" dirty="0"/>
              <a:t>Φόροι</a:t>
            </a:r>
          </a:p>
          <a:p>
            <a:pPr>
              <a:lnSpc>
                <a:spcPct val="150000"/>
              </a:lnSpc>
            </a:pPr>
            <a:r>
              <a:rPr lang="el-GR" dirty="0"/>
              <a:t>Λειτουργικά κόστη</a:t>
            </a:r>
          </a:p>
          <a:p>
            <a:pPr>
              <a:lnSpc>
                <a:spcPct val="150000"/>
              </a:lnSpc>
            </a:pPr>
            <a:r>
              <a:rPr lang="el-GR" dirty="0"/>
              <a:t>Διαφήμιση</a:t>
            </a:r>
          </a:p>
          <a:p>
            <a:pPr marL="0" indent="0">
              <a:buNone/>
            </a:pPr>
            <a:endParaRPr lang="el-GR" b="1" dirty="0"/>
          </a:p>
        </p:txBody>
      </p:sp>
    </p:spTree>
    <p:extLst>
      <p:ext uri="{BB962C8B-B14F-4D97-AF65-F5344CB8AC3E}">
        <p14:creationId xmlns:p14="http://schemas.microsoft.com/office/powerpoint/2010/main" val="2554676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333FD5-7EEE-2AC6-E4BA-5DBAE67ABC4E}"/>
              </a:ext>
            </a:extLst>
          </p:cNvPr>
          <p:cNvSpPr>
            <a:spLocks noGrp="1"/>
          </p:cNvSpPr>
          <p:nvPr>
            <p:ph type="title"/>
          </p:nvPr>
        </p:nvSpPr>
        <p:spPr>
          <a:xfrm>
            <a:off x="2653885" y="2788555"/>
            <a:ext cx="8911687" cy="1280890"/>
          </a:xfrm>
        </p:spPr>
        <p:txBody>
          <a:bodyPr/>
          <a:lstStyle/>
          <a:p>
            <a:r>
              <a:rPr lang="el-GR" sz="3600" b="1" dirty="0">
                <a:latin typeface="Arial"/>
                <a:ea typeface="Arial"/>
                <a:cs typeface="Arial"/>
                <a:sym typeface="Arial"/>
              </a:rPr>
              <a:t>Ευχαριστούμε για την προσοχή σας!</a:t>
            </a:r>
            <a:br>
              <a:rPr lang="el-GR" sz="3600" b="1" dirty="0">
                <a:latin typeface="Arial"/>
                <a:ea typeface="Arial"/>
                <a:cs typeface="Arial"/>
                <a:sym typeface="Arial"/>
              </a:rPr>
            </a:br>
            <a:endParaRPr lang="el-GR" dirty="0"/>
          </a:p>
        </p:txBody>
      </p:sp>
    </p:spTree>
    <p:extLst>
      <p:ext uri="{BB962C8B-B14F-4D97-AF65-F5344CB8AC3E}">
        <p14:creationId xmlns:p14="http://schemas.microsoft.com/office/powerpoint/2010/main" val="1059202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975847-5F3D-3B87-0A5A-308F7F1ADDEF}"/>
              </a:ext>
            </a:extLst>
          </p:cNvPr>
          <p:cNvSpPr>
            <a:spLocks noGrp="1"/>
          </p:cNvSpPr>
          <p:nvPr>
            <p:ph type="title"/>
          </p:nvPr>
        </p:nvSpPr>
        <p:spPr/>
        <p:txBody>
          <a:bodyPr/>
          <a:lstStyle/>
          <a:p>
            <a:r>
              <a:rPr lang="el-GR" sz="3000" dirty="0"/>
              <a:t>Αναλύοντας τα στοιχεία του επιχειρηματικού μοντέλου- πρόταση αξίας</a:t>
            </a:r>
          </a:p>
        </p:txBody>
      </p:sp>
      <p:sp>
        <p:nvSpPr>
          <p:cNvPr id="3" name="Θέση περιεχομένου 2">
            <a:extLst>
              <a:ext uri="{FF2B5EF4-FFF2-40B4-BE49-F238E27FC236}">
                <a16:creationId xmlns:a16="http://schemas.microsoft.com/office/drawing/2014/main" id="{A132E78D-E8FD-2B7E-F308-F023AA6A28F4}"/>
              </a:ext>
            </a:extLst>
          </p:cNvPr>
          <p:cNvSpPr>
            <a:spLocks noGrp="1"/>
          </p:cNvSpPr>
          <p:nvPr>
            <p:ph idx="1"/>
          </p:nvPr>
        </p:nvSpPr>
        <p:spPr>
          <a:xfrm>
            <a:off x="2518191" y="1993323"/>
            <a:ext cx="8915400" cy="4240567"/>
          </a:xfrm>
        </p:spPr>
        <p:txBody>
          <a:bodyPr>
            <a:noAutofit/>
          </a:bodyPr>
          <a:lstStyle/>
          <a:p>
            <a:r>
              <a:rPr lang="el-GR" b="1" dirty="0"/>
              <a:t>Η πρόταση αξίας</a:t>
            </a:r>
            <a:r>
              <a:rPr lang="el-GR" dirty="0"/>
              <a:t>: είναι ο συνδυασμός προϊόντων/ υπηρεσιών που προτείνουμε προκειμένου να ικανοποιήσουμε τις λογικές και συναισθηματικές ανάγκες κάθε ομάδας πελατών.</a:t>
            </a:r>
          </a:p>
          <a:p>
            <a:r>
              <a:rPr lang="el-GR" dirty="0"/>
              <a:t>Είναι μια σύντομη περιγραφή, την οποία χρησιμοποιούμε για να επικοινωνήσουμε στους πελάτες μας γιατί να επιλέξουν το δικό μας προϊόν/</a:t>
            </a:r>
            <a:r>
              <a:rPr lang="en-US" dirty="0"/>
              <a:t> </a:t>
            </a:r>
            <a:r>
              <a:rPr lang="el-GR" dirty="0"/>
              <a:t>υπηρεσία. Αλλά είναι και κάτι παραπάνω από μια περιγραφή</a:t>
            </a:r>
            <a:endParaRPr lang="en-US" dirty="0"/>
          </a:p>
          <a:p>
            <a:r>
              <a:rPr lang="el-GR" dirty="0"/>
              <a:t>Είναι η συγκεκριμένη λύση, την οποία προσφέρουμε και υποσχόμαστε μια αξία την οποία αναμένουν να λάβουν οι πελάτες μας. Είναι ένας από τους πιο σημαντικούς παράγοντες που κάνουν έναν επισκέπτη/</a:t>
            </a:r>
            <a:r>
              <a:rPr lang="en-US" dirty="0"/>
              <a:t> </a:t>
            </a:r>
            <a:r>
              <a:rPr lang="el-GR" dirty="0"/>
              <a:t>παρατηρητή/</a:t>
            </a:r>
            <a:r>
              <a:rPr lang="en-US" dirty="0"/>
              <a:t> </a:t>
            </a:r>
            <a:r>
              <a:rPr lang="el-GR" dirty="0"/>
              <a:t>πιθανό πελάτη σε πραγματικό πελάτη μας. </a:t>
            </a:r>
          </a:p>
          <a:p>
            <a:r>
              <a:rPr lang="el-GR" dirty="0"/>
              <a:t>Άρα είναι ένας σημαντικός παράγοντας για το αν τελικά θα πραγματοποιηθεί μια πώληση, ένας τρόπος να δείξουμε γιατί το δικό μας προϊόν/ υπηρεσία είναι η καλύτερη επιλογή. </a:t>
            </a:r>
          </a:p>
          <a:p>
            <a:endParaRPr lang="el-GR" dirty="0"/>
          </a:p>
        </p:txBody>
      </p:sp>
    </p:spTree>
    <p:extLst>
      <p:ext uri="{BB962C8B-B14F-4D97-AF65-F5344CB8AC3E}">
        <p14:creationId xmlns:p14="http://schemas.microsoft.com/office/powerpoint/2010/main" val="1440879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B5C330-55CD-2D25-1A18-EEF682104B02}"/>
              </a:ext>
            </a:extLst>
          </p:cNvPr>
          <p:cNvSpPr>
            <a:spLocks noGrp="1"/>
          </p:cNvSpPr>
          <p:nvPr>
            <p:ph type="title"/>
          </p:nvPr>
        </p:nvSpPr>
        <p:spPr/>
        <p:txBody>
          <a:bodyPr/>
          <a:lstStyle/>
          <a:p>
            <a:r>
              <a:rPr lang="en" sz="3000" dirty="0"/>
              <a:t>1. </a:t>
            </a:r>
            <a:r>
              <a:rPr lang="el-GR" sz="3000" dirty="0"/>
              <a:t>Π</a:t>
            </a:r>
            <a:r>
              <a:rPr lang="en" sz="3000" dirty="0"/>
              <a:t>ρόταση αξίας </a:t>
            </a:r>
            <a:endParaRPr lang="el-GR" sz="3000" dirty="0"/>
          </a:p>
        </p:txBody>
      </p:sp>
      <p:sp>
        <p:nvSpPr>
          <p:cNvPr id="3" name="Θέση περιεχομένου 2">
            <a:extLst>
              <a:ext uri="{FF2B5EF4-FFF2-40B4-BE49-F238E27FC236}">
                <a16:creationId xmlns:a16="http://schemas.microsoft.com/office/drawing/2014/main" id="{65EAF778-B51B-6762-4C89-3D493EEC5741}"/>
              </a:ext>
            </a:extLst>
          </p:cNvPr>
          <p:cNvSpPr>
            <a:spLocks noGrp="1"/>
          </p:cNvSpPr>
          <p:nvPr>
            <p:ph idx="1"/>
          </p:nvPr>
        </p:nvSpPr>
        <p:spPr>
          <a:xfrm>
            <a:off x="2298267" y="1416627"/>
            <a:ext cx="8915400" cy="5004955"/>
          </a:xfrm>
        </p:spPr>
        <p:txBody>
          <a:bodyPr>
            <a:normAutofit fontScale="92500" lnSpcReduction="20000"/>
          </a:bodyPr>
          <a:lstStyle/>
          <a:p>
            <a:pPr marL="0" indent="0">
              <a:lnSpc>
                <a:spcPct val="160000"/>
              </a:lnSpc>
              <a:buNone/>
            </a:pPr>
            <a:r>
              <a:rPr lang="el-GR" sz="2100" dirty="0"/>
              <a:t>Αναφέρεται σε μια συγκεκριμένη αξία που προσφέρεται στους πελάτες, π.χ. ένα σύνολο προϊόντων ή υπηρεσιών που είναι σημαντικά για αυτούς και ανταποκρίνονται στις </a:t>
            </a:r>
            <a:r>
              <a:rPr lang="el-GR" sz="2100" dirty="0">
                <a:solidFill>
                  <a:schemeClr val="tx1">
                    <a:lumMod val="85000"/>
                    <a:lumOff val="15000"/>
                  </a:schemeClr>
                </a:solidFill>
                <a:latin typeface="+mj-lt"/>
                <a:ea typeface="+mj-ea"/>
                <a:cs typeface="+mj-cs"/>
              </a:rPr>
              <a:t>προσδοκίες</a:t>
            </a:r>
            <a:r>
              <a:rPr lang="el-GR" sz="2100" dirty="0"/>
              <a:t> των πελατών σε μεγαλύτερο βαθμό από τα προϊόντα που προσφέρονται από τον ανταγωνισμό. </a:t>
            </a:r>
          </a:p>
          <a:p>
            <a:pPr marL="0" indent="0">
              <a:lnSpc>
                <a:spcPct val="160000"/>
              </a:lnSpc>
              <a:buNone/>
            </a:pPr>
            <a:r>
              <a:rPr lang="el-GR" sz="2100" dirty="0"/>
              <a:t>Η πρόταση αξίας συνοψίζει τα οφέλη που θα λάβει ο πελάτης.</a:t>
            </a:r>
            <a:endParaRPr lang="el-GR" sz="2100" dirty="0">
              <a:solidFill>
                <a:schemeClr val="tx1">
                  <a:lumMod val="85000"/>
                  <a:lumOff val="15000"/>
                </a:schemeClr>
              </a:solidFill>
              <a:latin typeface="+mj-lt"/>
              <a:ea typeface="+mj-ea"/>
              <a:cs typeface="+mj-cs"/>
            </a:endParaRPr>
          </a:p>
          <a:p>
            <a:pPr>
              <a:lnSpc>
                <a:spcPct val="160000"/>
              </a:lnSpc>
            </a:pPr>
            <a:r>
              <a:rPr lang="el-GR" sz="2100" dirty="0"/>
              <a:t>Τι αξίες δημιουργεί η εταιρεία για τους πελάτες;</a:t>
            </a:r>
          </a:p>
          <a:p>
            <a:pPr>
              <a:lnSpc>
                <a:spcPct val="160000"/>
              </a:lnSpc>
            </a:pPr>
            <a:r>
              <a:rPr lang="el-GR" sz="2100" dirty="0"/>
              <a:t> Για ποιο πράγμα πληρώνουν οι πελάτες;</a:t>
            </a:r>
          </a:p>
          <a:p>
            <a:pPr>
              <a:lnSpc>
                <a:spcPct val="160000"/>
              </a:lnSpc>
            </a:pPr>
            <a:r>
              <a:rPr lang="el-GR" sz="2100" dirty="0"/>
              <a:t>Τι είναι σημαντικό γι’ αυτούς;</a:t>
            </a:r>
          </a:p>
          <a:p>
            <a:pPr>
              <a:lnSpc>
                <a:spcPct val="160000"/>
              </a:lnSpc>
            </a:pPr>
            <a:r>
              <a:rPr lang="el-GR" sz="2100" dirty="0"/>
              <a:t>Ποια προβλήματα των πελατών λύνονται με την προσφορά της εταιρείας;</a:t>
            </a:r>
          </a:p>
          <a:p>
            <a:pPr>
              <a:lnSpc>
                <a:spcPct val="160000"/>
              </a:lnSpc>
            </a:pPr>
            <a:r>
              <a:rPr lang="el-GR" sz="2100" dirty="0"/>
              <a:t> Τι προϊόντα προσφέρονται;</a:t>
            </a:r>
          </a:p>
          <a:p>
            <a:pPr>
              <a:lnSpc>
                <a:spcPct val="160000"/>
              </a:lnSpc>
            </a:pPr>
            <a:endParaRPr lang="el-GR" dirty="0"/>
          </a:p>
        </p:txBody>
      </p:sp>
    </p:spTree>
    <p:extLst>
      <p:ext uri="{BB962C8B-B14F-4D97-AF65-F5344CB8AC3E}">
        <p14:creationId xmlns:p14="http://schemas.microsoft.com/office/powerpoint/2010/main" val="346665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967D0C-97E0-B600-E1A8-0B4011BD0681}"/>
              </a:ext>
            </a:extLst>
          </p:cNvPr>
          <p:cNvSpPr>
            <a:spLocks noGrp="1"/>
          </p:cNvSpPr>
          <p:nvPr>
            <p:ph type="title"/>
          </p:nvPr>
        </p:nvSpPr>
        <p:spPr/>
        <p:txBody>
          <a:bodyPr/>
          <a:lstStyle/>
          <a:p>
            <a:r>
              <a:rPr lang="en" sz="3000" dirty="0"/>
              <a:t>Τι δεν είναι πρόταση αξίας </a:t>
            </a:r>
            <a:endParaRPr lang="el-GR" sz="3000" dirty="0"/>
          </a:p>
        </p:txBody>
      </p:sp>
      <p:sp>
        <p:nvSpPr>
          <p:cNvPr id="3" name="Θέση περιεχομένου 2">
            <a:extLst>
              <a:ext uri="{FF2B5EF4-FFF2-40B4-BE49-F238E27FC236}">
                <a16:creationId xmlns:a16="http://schemas.microsoft.com/office/drawing/2014/main" id="{54E1A7CF-8D7C-F67E-69F3-2B058224E484}"/>
              </a:ext>
            </a:extLst>
          </p:cNvPr>
          <p:cNvSpPr>
            <a:spLocks noGrp="1"/>
          </p:cNvSpPr>
          <p:nvPr>
            <p:ph idx="1"/>
          </p:nvPr>
        </p:nvSpPr>
        <p:spPr>
          <a:xfrm>
            <a:off x="2500435" y="1716350"/>
            <a:ext cx="8915400" cy="3777622"/>
          </a:xfrm>
        </p:spPr>
        <p:txBody>
          <a:bodyPr>
            <a:normAutofit/>
          </a:bodyPr>
          <a:lstStyle/>
          <a:p>
            <a:pPr>
              <a:lnSpc>
                <a:spcPct val="160000"/>
              </a:lnSpc>
            </a:pPr>
            <a:r>
              <a:rPr lang="el-GR" b="1" dirty="0"/>
              <a:t>Mission </a:t>
            </a:r>
            <a:r>
              <a:rPr lang="en-US" b="1" dirty="0"/>
              <a:t>Statement</a:t>
            </a:r>
            <a:r>
              <a:rPr lang="el-GR" dirty="0"/>
              <a:t>: Το περιγράφει το στόχο της επιχείρησης, ενώ η πρόταση αξίας περιγράφει τι προσφέρει στους πελάτες και γιατί να σε επιλέξουν, δηλαδή φωτίζει το προϊόν/υπηρεσία.</a:t>
            </a:r>
          </a:p>
          <a:p>
            <a:pPr>
              <a:lnSpc>
                <a:spcPct val="160000"/>
              </a:lnSpc>
            </a:pPr>
            <a:r>
              <a:rPr lang="en-US" b="1" dirty="0"/>
              <a:t>Slogan</a:t>
            </a:r>
            <a:r>
              <a:rPr lang="el-GR" dirty="0"/>
              <a:t>: Ένα </a:t>
            </a:r>
            <a:r>
              <a:rPr lang="en-US" dirty="0"/>
              <a:t>catchy</a:t>
            </a:r>
            <a:r>
              <a:rPr lang="el-GR" dirty="0"/>
              <a:t> </a:t>
            </a:r>
            <a:r>
              <a:rPr lang="en-US" dirty="0"/>
              <a:t>statement</a:t>
            </a:r>
            <a:r>
              <a:rPr lang="el-GR" dirty="0"/>
              <a:t> που χρησιμοποιείται στις καμπάνιες μάρκετινγκ. Μία επιχείρηση μπορεί να έχει πολλά διαφορετικά </a:t>
            </a:r>
            <a:r>
              <a:rPr lang="en-US" dirty="0"/>
              <a:t>slogans</a:t>
            </a:r>
            <a:r>
              <a:rPr lang="el-GR" dirty="0"/>
              <a:t>.</a:t>
            </a:r>
          </a:p>
          <a:p>
            <a:pPr>
              <a:lnSpc>
                <a:spcPct val="160000"/>
              </a:lnSpc>
            </a:pPr>
            <a:r>
              <a:rPr lang="en-US" b="1" dirty="0"/>
              <a:t>Tagline</a:t>
            </a:r>
            <a:r>
              <a:rPr lang="el-GR" dirty="0"/>
              <a:t>: Συνήθως περιγράφει ένα πολύ συγκεκριμένο χαρακτηριστικό/μια πολύ συγκεκριμένη πλευρά του προϊόντος/υπηρεσίας.</a:t>
            </a:r>
          </a:p>
          <a:p>
            <a:pPr>
              <a:lnSpc>
                <a:spcPct val="160000"/>
              </a:lnSpc>
            </a:pPr>
            <a:endParaRPr lang="el-GR" dirty="0"/>
          </a:p>
        </p:txBody>
      </p:sp>
    </p:spTree>
    <p:extLst>
      <p:ext uri="{BB962C8B-B14F-4D97-AF65-F5344CB8AC3E}">
        <p14:creationId xmlns:p14="http://schemas.microsoft.com/office/powerpoint/2010/main" val="4127859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66E8B3-E7BB-541F-1609-5439EE5F6771}"/>
              </a:ext>
            </a:extLst>
          </p:cNvPr>
          <p:cNvSpPr>
            <a:spLocks noGrp="1"/>
          </p:cNvSpPr>
          <p:nvPr>
            <p:ph type="title"/>
          </p:nvPr>
        </p:nvSpPr>
        <p:spPr>
          <a:xfrm>
            <a:off x="2386458" y="322269"/>
            <a:ext cx="8911687" cy="1280890"/>
          </a:xfrm>
        </p:spPr>
        <p:txBody>
          <a:bodyPr/>
          <a:lstStyle/>
          <a:p>
            <a:r>
              <a:rPr lang="el-GR" sz="3000" dirty="0"/>
              <a:t>2. </a:t>
            </a:r>
            <a:r>
              <a:rPr lang="en" sz="3000" dirty="0"/>
              <a:t>Κατηγορίες πελατών</a:t>
            </a:r>
            <a:r>
              <a:rPr lang="el-GR" sz="3000" dirty="0"/>
              <a:t> </a:t>
            </a:r>
          </a:p>
        </p:txBody>
      </p:sp>
      <p:sp>
        <p:nvSpPr>
          <p:cNvPr id="3" name="Θέση περιεχομένου 2">
            <a:extLst>
              <a:ext uri="{FF2B5EF4-FFF2-40B4-BE49-F238E27FC236}">
                <a16:creationId xmlns:a16="http://schemas.microsoft.com/office/drawing/2014/main" id="{5346C8CB-603B-11A0-6B38-F515AE25F51D}"/>
              </a:ext>
            </a:extLst>
          </p:cNvPr>
          <p:cNvSpPr>
            <a:spLocks noGrp="1"/>
          </p:cNvSpPr>
          <p:nvPr>
            <p:ph idx="1"/>
          </p:nvPr>
        </p:nvSpPr>
        <p:spPr>
          <a:xfrm>
            <a:off x="2556463" y="1177031"/>
            <a:ext cx="9040536" cy="5517683"/>
          </a:xfrm>
        </p:spPr>
        <p:txBody>
          <a:bodyPr>
            <a:noAutofit/>
          </a:bodyPr>
          <a:lstStyle/>
          <a:p>
            <a:pPr marL="0" indent="0">
              <a:lnSpc>
                <a:spcPct val="160000"/>
              </a:lnSpc>
              <a:buNone/>
            </a:pPr>
            <a:r>
              <a:rPr lang="el-GR" dirty="0"/>
              <a:t>Για να γνωρίζουμε τον τρόπο με τον οποίο μια επιχείρηση προσφέρει αξία στους πελάτες της, πώς τους εμπλέκει συναισθηματικά και λειτουργικά με τέτοιο τρόπο ώστε να πληρώσουν για την αξία που λαμβάνουν και άρα να μετατρέψουμε αυτές τις πληρωμές σε έσοδα για την επιχείρηση, οφείλουμε να γνωρίζουμε πολύ καλά τις διαφορετικές ομάδες πελατών μας.</a:t>
            </a:r>
          </a:p>
          <a:p>
            <a:pPr marL="0" indent="0">
              <a:lnSpc>
                <a:spcPct val="160000"/>
              </a:lnSpc>
              <a:buNone/>
            </a:pPr>
            <a:r>
              <a:rPr lang="el-GR" dirty="0"/>
              <a:t>Οφείλουμε, επίσης, να αναλύουμε σε βάθος την κάθε κατηγορία και τα διαφορετικά της στοιχεία:</a:t>
            </a:r>
          </a:p>
          <a:p>
            <a:r>
              <a:rPr lang="el-GR" dirty="0"/>
              <a:t>δημογραφικά, </a:t>
            </a:r>
          </a:p>
          <a:p>
            <a:r>
              <a:rPr lang="el-GR" dirty="0"/>
              <a:t>ψυχογραφικά, </a:t>
            </a:r>
          </a:p>
          <a:p>
            <a:r>
              <a:rPr lang="el-GR" dirty="0"/>
              <a:t>ηλικιακά, </a:t>
            </a:r>
          </a:p>
          <a:p>
            <a:r>
              <a:rPr lang="el-GR" dirty="0"/>
              <a:t>καταναλωτικές συνήθειες, </a:t>
            </a:r>
          </a:p>
          <a:p>
            <a:r>
              <a:rPr lang="el-GR" dirty="0"/>
              <a:t>γεωγραφική κατανομή, και λοιπά.</a:t>
            </a:r>
          </a:p>
          <a:p>
            <a:endParaRPr lang="el-GR" dirty="0"/>
          </a:p>
        </p:txBody>
      </p:sp>
    </p:spTree>
    <p:extLst>
      <p:ext uri="{BB962C8B-B14F-4D97-AF65-F5344CB8AC3E}">
        <p14:creationId xmlns:p14="http://schemas.microsoft.com/office/powerpoint/2010/main" val="2884384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CE3652-D2FA-508D-7404-E90C3237E61C}"/>
              </a:ext>
            </a:extLst>
          </p:cNvPr>
          <p:cNvSpPr>
            <a:spLocks noGrp="1"/>
          </p:cNvSpPr>
          <p:nvPr>
            <p:ph type="title"/>
          </p:nvPr>
        </p:nvSpPr>
        <p:spPr>
          <a:xfrm>
            <a:off x="2427962" y="489028"/>
            <a:ext cx="8911687" cy="1280890"/>
          </a:xfrm>
        </p:spPr>
        <p:txBody>
          <a:bodyPr/>
          <a:lstStyle/>
          <a:p>
            <a:r>
              <a:rPr lang="el-GR" sz="3000" dirty="0"/>
              <a:t>3. </a:t>
            </a:r>
            <a:r>
              <a:rPr lang="en" sz="3000" dirty="0"/>
              <a:t>Κανάλια</a:t>
            </a:r>
            <a:endParaRPr lang="el-GR" sz="3000" dirty="0"/>
          </a:p>
        </p:txBody>
      </p:sp>
      <p:sp>
        <p:nvSpPr>
          <p:cNvPr id="3" name="Θέση περιεχομένου 2">
            <a:extLst>
              <a:ext uri="{FF2B5EF4-FFF2-40B4-BE49-F238E27FC236}">
                <a16:creationId xmlns:a16="http://schemas.microsoft.com/office/drawing/2014/main" id="{7AFAC479-9735-4613-B946-D64E27915D05}"/>
              </a:ext>
            </a:extLst>
          </p:cNvPr>
          <p:cNvSpPr>
            <a:spLocks noGrp="1"/>
          </p:cNvSpPr>
          <p:nvPr>
            <p:ph idx="1"/>
          </p:nvPr>
        </p:nvSpPr>
        <p:spPr>
          <a:xfrm>
            <a:off x="2655361" y="1253955"/>
            <a:ext cx="8915400" cy="5115017"/>
          </a:xfrm>
        </p:spPr>
        <p:txBody>
          <a:bodyPr>
            <a:normAutofit fontScale="47500" lnSpcReduction="20000"/>
          </a:bodyPr>
          <a:lstStyle/>
          <a:p>
            <a:pPr marL="0" indent="0">
              <a:lnSpc>
                <a:spcPct val="160000"/>
              </a:lnSpc>
              <a:buNone/>
            </a:pPr>
            <a:r>
              <a:rPr lang="el-GR" sz="3800" dirty="0"/>
              <a:t>Πρόκειται για όλα εκείνα τα φυσικά και διαδικτυακά κανάλια, μέσω των οποίων επικοινωνούμε, προωθούμε και πωλούμε στους δυνητικούς πελάτες την πρόταση αξίας μας.</a:t>
            </a:r>
          </a:p>
          <a:p>
            <a:pPr marL="0" indent="0">
              <a:lnSpc>
                <a:spcPct val="160000"/>
              </a:lnSpc>
              <a:buNone/>
            </a:pPr>
            <a:r>
              <a:rPr lang="el-GR" sz="3800" dirty="0"/>
              <a:t>Τα κανάλια είναι τα σημεία επαφής με τους πελάτες μας, που διαδραματίζουν σημαντικό ρόλο στην εμπειρία τους μαζί μας. Επιτελούν διάφορες λειτουργίες, όπως: </a:t>
            </a:r>
          </a:p>
          <a:p>
            <a:pPr>
              <a:lnSpc>
                <a:spcPct val="160000"/>
              </a:lnSpc>
            </a:pPr>
            <a:r>
              <a:rPr lang="el-GR" sz="3800" dirty="0"/>
              <a:t>Ενημερώνουν για την ύπαρξη του προϊόντος/υπηρεσίας μας</a:t>
            </a:r>
          </a:p>
          <a:p>
            <a:pPr>
              <a:lnSpc>
                <a:spcPct val="160000"/>
              </a:lnSpc>
            </a:pPr>
            <a:r>
              <a:rPr lang="el-GR" sz="3800" dirty="0"/>
              <a:t>Βοηθούν τους πελάτες μας να αντιληφθούν την πρόταση αξίας </a:t>
            </a:r>
          </a:p>
          <a:p>
            <a:pPr>
              <a:lnSpc>
                <a:spcPct val="160000"/>
              </a:lnSpc>
            </a:pPr>
            <a:r>
              <a:rPr lang="el-GR" sz="3800" dirty="0"/>
              <a:t>Επιτρέπουν στους πελάτες να αποκτήσουν το προϊόν/υπηρεσία μας</a:t>
            </a:r>
          </a:p>
          <a:p>
            <a:pPr>
              <a:lnSpc>
                <a:spcPct val="160000"/>
              </a:lnSpc>
            </a:pPr>
            <a:r>
              <a:rPr lang="el-GR" sz="3800" dirty="0"/>
              <a:t>Παραδίδουν στους πελάτες μας την πρόταση αξίας </a:t>
            </a:r>
          </a:p>
          <a:p>
            <a:pPr>
              <a:lnSpc>
                <a:spcPct val="160000"/>
              </a:lnSpc>
            </a:pPr>
            <a:r>
              <a:rPr lang="el-GR" sz="3800" dirty="0"/>
              <a:t>Παρέχουν υποστήριξη/ υπηρεσίες στους πελάτες μετά την αγορά του προϊόντος/υπηρεσίας μας</a:t>
            </a:r>
          </a:p>
          <a:p>
            <a:endParaRPr lang="el-GR" dirty="0"/>
          </a:p>
        </p:txBody>
      </p:sp>
    </p:spTree>
    <p:extLst>
      <p:ext uri="{BB962C8B-B14F-4D97-AF65-F5344CB8AC3E}">
        <p14:creationId xmlns:p14="http://schemas.microsoft.com/office/powerpoint/2010/main" val="3774950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960A1C-0EA7-5F9D-5500-E0D3856BA654}"/>
              </a:ext>
            </a:extLst>
          </p:cNvPr>
          <p:cNvSpPr>
            <a:spLocks noGrp="1"/>
          </p:cNvSpPr>
          <p:nvPr>
            <p:ph type="title"/>
          </p:nvPr>
        </p:nvSpPr>
        <p:spPr/>
        <p:txBody>
          <a:bodyPr/>
          <a:lstStyle/>
          <a:p>
            <a:r>
              <a:rPr lang="el-GR" sz="3000" dirty="0"/>
              <a:t>4. </a:t>
            </a:r>
            <a:r>
              <a:rPr lang="en" sz="3000" dirty="0"/>
              <a:t>Σχέσεις με πελάτες</a:t>
            </a:r>
            <a:endParaRPr lang="el-GR" sz="3000" dirty="0"/>
          </a:p>
        </p:txBody>
      </p:sp>
      <p:sp>
        <p:nvSpPr>
          <p:cNvPr id="3" name="Θέση περιεχομένου 2">
            <a:extLst>
              <a:ext uri="{FF2B5EF4-FFF2-40B4-BE49-F238E27FC236}">
                <a16:creationId xmlns:a16="http://schemas.microsoft.com/office/drawing/2014/main" id="{30D12ECC-D5D7-3FE2-308D-D2E25438A00A}"/>
              </a:ext>
            </a:extLst>
          </p:cNvPr>
          <p:cNvSpPr>
            <a:spLocks noGrp="1"/>
          </p:cNvSpPr>
          <p:nvPr>
            <p:ph idx="1"/>
          </p:nvPr>
        </p:nvSpPr>
        <p:spPr>
          <a:xfrm>
            <a:off x="2473802" y="1905000"/>
            <a:ext cx="8915400" cy="4433656"/>
          </a:xfrm>
        </p:spPr>
        <p:txBody>
          <a:bodyPr>
            <a:normAutofit/>
          </a:bodyPr>
          <a:lstStyle/>
          <a:p>
            <a:r>
              <a:rPr lang="el-GR" sz="1900" dirty="0"/>
              <a:t>Πρόκειται για το είδος των σχέσεων που καλλιεργούμε με κάθε μια από τις ομάδες πελατών μας, ανάλογα με το πόσο κοντά ή μακριά βρίσκονται σε σχέση με την επιχείρησή μας, με σκοπό να μάθουν την επιχείρηση και να κατανοήσουν την πρόταση αξίας.</a:t>
            </a:r>
          </a:p>
          <a:p>
            <a:r>
              <a:rPr lang="el-GR" sz="1900" dirty="0"/>
              <a:t>Η επιχείρηση οφείλει να έχει σαφή στρατηγική όσον τον τύπο των σχέσεων που θέλει να δημιουργήσει με κάθε μια από τις κατηγορίες πελατών της.</a:t>
            </a:r>
          </a:p>
          <a:p>
            <a:r>
              <a:rPr lang="el-GR" sz="1900" dirty="0"/>
              <a:t>Οι σχέσεις δημιουργούνται μέσα από διαφορετικά Κανάλια. Μπορούν επίσης να ποικίλουν από προσωπικές σε αυτοματοποιημένες, από εφήμερες σε μακροχρόνιες.</a:t>
            </a:r>
          </a:p>
          <a:p>
            <a:r>
              <a:rPr lang="el-GR" sz="1900" dirty="0"/>
              <a:t>Μπορούν να στοχεύουν στην απόκτηση πελατών, στην ενίσχυση των πωλήσεων ή και στη διατήρησή τους.</a:t>
            </a:r>
          </a:p>
          <a:p>
            <a:r>
              <a:rPr lang="el-GR" sz="1900" dirty="0"/>
              <a:t>Ο τύπος των σχέσεων με πελάτες που δημιουργούμε επηρεάζει βαθιά τη συνολική εμπειρία των πελατών μας.</a:t>
            </a:r>
          </a:p>
          <a:p>
            <a:endParaRPr lang="el-GR" dirty="0"/>
          </a:p>
        </p:txBody>
      </p:sp>
    </p:spTree>
    <p:extLst>
      <p:ext uri="{BB962C8B-B14F-4D97-AF65-F5344CB8AC3E}">
        <p14:creationId xmlns:p14="http://schemas.microsoft.com/office/powerpoint/2010/main" val="178347247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2158</TotalTime>
  <Words>2631</Words>
  <Application>Microsoft Office PowerPoint</Application>
  <PresentationFormat>Ευρεία οθόνη</PresentationFormat>
  <Paragraphs>226</Paragraphs>
  <Slides>31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31</vt:i4>
      </vt:variant>
    </vt:vector>
  </HeadingPairs>
  <TitlesOfParts>
    <vt:vector size="35" baseType="lpstr">
      <vt:lpstr>Arial</vt:lpstr>
      <vt:lpstr>Calibri</vt:lpstr>
      <vt:lpstr>Wingdings 3</vt:lpstr>
      <vt:lpstr>Wisp</vt:lpstr>
      <vt:lpstr>Ενότητα 5 Σχεδιασμός επιχειρηματικού μοντέλου</vt:lpstr>
      <vt:lpstr>Περιεχόμενα</vt:lpstr>
      <vt:lpstr>To επιχειρηματικό μοντέλο</vt:lpstr>
      <vt:lpstr>Αναλύοντας τα στοιχεία του επιχειρηματικού μοντέλου- πρόταση αξίας</vt:lpstr>
      <vt:lpstr>1. Πρόταση αξίας </vt:lpstr>
      <vt:lpstr>Τι δεν είναι πρόταση αξίας </vt:lpstr>
      <vt:lpstr>2. Κατηγορίες πελατών </vt:lpstr>
      <vt:lpstr>3. Κανάλια</vt:lpstr>
      <vt:lpstr>4. Σχέσεις με πελάτες</vt:lpstr>
      <vt:lpstr>5. Πηγές εσόδων</vt:lpstr>
      <vt:lpstr>6. Κύριες δραστηριότητες</vt:lpstr>
      <vt:lpstr>7. Βασικοί συνεργάτες</vt:lpstr>
      <vt:lpstr>8. Πόροι</vt:lpstr>
      <vt:lpstr>9. Κατηγορίες εξόδων/Κόστη</vt:lpstr>
      <vt:lpstr>Ο καμβάς της πρότασης αξίας</vt:lpstr>
      <vt:lpstr>Το προφίλ του πελάτη, οι δουλειές του</vt:lpstr>
      <vt:lpstr>Το προφίλ του πελάτη, οι δυσκολίες και όσα των ευχαριστούν</vt:lpstr>
      <vt:lpstr>Πώς το προϊόν/υπηρεσία μας απαντά στις δυσκολίες του πελάτη</vt:lpstr>
      <vt:lpstr>Επαναδιατυπώνοντας την πρόταση αξίας (1/2)</vt:lpstr>
      <vt:lpstr>Ας δούμε ένα παράδειγμα καμβά πρότασης αξίας (1/5)</vt:lpstr>
      <vt:lpstr>Ας δούμε ένα παράδειγμα καμβά πρότασης αξίας (2/5)</vt:lpstr>
      <vt:lpstr>Ας δούμε ένα παράδειγμα καμβά πρότασης αξίας (3/5)</vt:lpstr>
      <vt:lpstr>Ας δούμε ένα παράδειγμα καμβά πρότασης αξίας (4/5)</vt:lpstr>
      <vt:lpstr>Ας δούμε ένα παράδειγμα καμβά πρότασης αξίας (5/5)</vt:lpstr>
      <vt:lpstr>Επαναδιατυπώνοντας την πρόταση αξίας (2/2)</vt:lpstr>
      <vt:lpstr>Παράδειγμα Καμβά Επιχειρηματικού Μοντέλου (1/5)</vt:lpstr>
      <vt:lpstr>Παράδειγμα Καμβά Επιχειρηματικού Μοντέλου (2/5)</vt:lpstr>
      <vt:lpstr>Παράδειγμα Καμβά Επιχειρηματικού Μοντέλου (3/5)</vt:lpstr>
      <vt:lpstr>Παράδειγμα Καμβά Επιχειρηματικού Μοντέλου (4/5)</vt:lpstr>
      <vt:lpstr>Παράδειγμα Καμβά Επιχειρηματικού Μοντέλου (5/5)</vt:lpstr>
      <vt:lpstr>Ευχαριστούμε για την προσοχή σας!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Οδηγιες προσβασιμοτητασ για εγγραφα word</dc:title>
  <dc:creator>Μηλιτσοπούλου Χρυσάνθη</dc:creator>
  <cp:lastModifiedBy>Niki Kouri</cp:lastModifiedBy>
  <cp:revision>475</cp:revision>
  <dcterms:created xsi:type="dcterms:W3CDTF">2021-05-10T06:08:03Z</dcterms:created>
  <dcterms:modified xsi:type="dcterms:W3CDTF">2023-07-18T09:36:55Z</dcterms:modified>
</cp:coreProperties>
</file>