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6" r:id="rId2"/>
    <p:sldId id="420" r:id="rId3"/>
    <p:sldId id="437" r:id="rId4"/>
    <p:sldId id="351" r:id="rId5"/>
    <p:sldId id="438" r:id="rId6"/>
    <p:sldId id="439" r:id="rId7"/>
    <p:sldId id="440" r:id="rId8"/>
    <p:sldId id="441" r:id="rId9"/>
    <p:sldId id="444" r:id="rId10"/>
    <p:sldId id="442" r:id="rId11"/>
    <p:sldId id="303" r:id="rId12"/>
    <p:sldId id="406" r:id="rId13"/>
    <p:sldId id="407" r:id="rId14"/>
    <p:sldId id="284" r:id="rId15"/>
    <p:sldId id="421" r:id="rId16"/>
    <p:sldId id="422" r:id="rId17"/>
    <p:sldId id="399" r:id="rId18"/>
    <p:sldId id="423" r:id="rId19"/>
    <p:sldId id="428" r:id="rId20"/>
    <p:sldId id="360" r:id="rId21"/>
    <p:sldId id="359" r:id="rId22"/>
    <p:sldId id="361" r:id="rId23"/>
    <p:sldId id="346" r:id="rId24"/>
    <p:sldId id="347" r:id="rId25"/>
    <p:sldId id="405" r:id="rId26"/>
    <p:sldId id="393" r:id="rId27"/>
    <p:sldId id="434" r:id="rId28"/>
    <p:sldId id="443" r:id="rId29"/>
    <p:sldId id="321" r:id="rId30"/>
    <p:sldId id="349"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104" d="100"/>
          <a:sy n="104" d="100"/>
        </p:scale>
        <p:origin x="126" y="2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1780E0-36E6-4B39-9F3D-08962ED2E1FB}" type="doc">
      <dgm:prSet loTypeId="urn:microsoft.com/office/officeart/2005/8/layout/radial4" loCatId="relationship" qsTypeId="urn:microsoft.com/office/officeart/2005/8/quickstyle/simple3" qsCatId="simple" csTypeId="urn:microsoft.com/office/officeart/2005/8/colors/accent0_3" csCatId="mainScheme" phldr="1"/>
      <dgm:spPr/>
      <dgm:t>
        <a:bodyPr/>
        <a:lstStyle/>
        <a:p>
          <a:endParaRPr lang="en-US"/>
        </a:p>
      </dgm:t>
    </dgm:pt>
    <dgm:pt modelId="{D8675CD5-C338-4E4F-83AC-428541B5BB77}">
      <dgm:prSet phldrT="[Κείμενο]"/>
      <dgm:spPr/>
      <dgm:t>
        <a:bodyPr/>
        <a:lstStyle/>
        <a:p>
          <a:r>
            <a:rPr lang="en-US" dirty="0"/>
            <a:t>Audiovisual material</a:t>
          </a:r>
        </a:p>
      </dgm:t>
    </dgm:pt>
    <dgm:pt modelId="{4939507A-C7CA-4AE1-AD9F-327FE784F2F3}" type="parTrans" cxnId="{2AB261CE-66BD-4DA6-B50A-F3C24556C283}">
      <dgm:prSet/>
      <dgm:spPr/>
      <dgm:t>
        <a:bodyPr/>
        <a:lstStyle/>
        <a:p>
          <a:endParaRPr lang="en-US"/>
        </a:p>
      </dgm:t>
    </dgm:pt>
    <dgm:pt modelId="{83E47114-2658-48D5-A9CF-F287E3D258FF}" type="sibTrans" cxnId="{2AB261CE-66BD-4DA6-B50A-F3C24556C283}">
      <dgm:prSet/>
      <dgm:spPr/>
      <dgm:t>
        <a:bodyPr/>
        <a:lstStyle/>
        <a:p>
          <a:endParaRPr lang="en-US"/>
        </a:p>
      </dgm:t>
    </dgm:pt>
    <dgm:pt modelId="{F330D891-A8B1-4954-8E3D-B968B0BBAC2F}">
      <dgm:prSet phldrT="[Κείμενο]"/>
      <dgm:spPr/>
      <dgm:t>
        <a:bodyPr/>
        <a:lstStyle/>
        <a:p>
          <a:r>
            <a:rPr lang="en-US" dirty="0"/>
            <a:t>Auditory</a:t>
          </a:r>
          <a:br>
            <a:rPr lang="en-US" dirty="0"/>
          </a:br>
          <a:r>
            <a:rPr lang="en-US" dirty="0"/>
            <a:t>non-verbal</a:t>
          </a:r>
          <a:br>
            <a:rPr lang="en-US" dirty="0"/>
          </a:br>
          <a:r>
            <a:rPr lang="en-US" dirty="0"/>
            <a:t>elements</a:t>
          </a:r>
        </a:p>
      </dgm:t>
    </dgm:pt>
    <dgm:pt modelId="{E8CB176D-578F-464D-BAE1-BF34D9AED443}" type="parTrans" cxnId="{353AB690-4512-4CD8-9AA4-4174F9A4A813}">
      <dgm:prSet/>
      <dgm:spPr/>
      <dgm:t>
        <a:bodyPr/>
        <a:lstStyle/>
        <a:p>
          <a:endParaRPr lang="en-US"/>
        </a:p>
      </dgm:t>
    </dgm:pt>
    <dgm:pt modelId="{3D7B58EC-1A1F-4440-A561-D4FB3C986698}" type="sibTrans" cxnId="{353AB690-4512-4CD8-9AA4-4174F9A4A813}">
      <dgm:prSet/>
      <dgm:spPr/>
      <dgm:t>
        <a:bodyPr/>
        <a:lstStyle/>
        <a:p>
          <a:endParaRPr lang="en-US"/>
        </a:p>
      </dgm:t>
    </dgm:pt>
    <dgm:pt modelId="{FC9C4FED-4975-410B-9D39-A2AD3F62F9B2}">
      <dgm:prSet phldrT="[Κείμενο]"/>
      <dgm:spPr/>
      <dgm:t>
        <a:bodyPr/>
        <a:lstStyle/>
        <a:p>
          <a:r>
            <a:rPr lang="en-US" dirty="0"/>
            <a:t>Auditory</a:t>
          </a:r>
          <a:br>
            <a:rPr lang="en-US" dirty="0"/>
          </a:br>
          <a:r>
            <a:rPr lang="en-US" dirty="0"/>
            <a:t>verbal</a:t>
          </a:r>
          <a:br>
            <a:rPr lang="en-US" dirty="0"/>
          </a:br>
          <a:r>
            <a:rPr lang="en-US" dirty="0"/>
            <a:t>elements</a:t>
          </a:r>
        </a:p>
      </dgm:t>
    </dgm:pt>
    <dgm:pt modelId="{DFF2FC6A-9D17-45E7-9788-2EE9D1EAACF6}" type="parTrans" cxnId="{ABF3B624-8143-4921-A59B-5A6EBA2931FF}">
      <dgm:prSet/>
      <dgm:spPr/>
      <dgm:t>
        <a:bodyPr/>
        <a:lstStyle/>
        <a:p>
          <a:endParaRPr lang="en-US"/>
        </a:p>
      </dgm:t>
      <dgm:extLst>
        <a:ext uri="{E40237B7-FDA0-4F09-8148-C483321AD2D9}">
          <dgm14:cNvPr xmlns:dgm14="http://schemas.microsoft.com/office/drawing/2010/diagram" id="0" name="" descr="The four channels of communication of audiovisual material"/>
        </a:ext>
      </dgm:extLst>
    </dgm:pt>
    <dgm:pt modelId="{21FFEC3C-E6EC-4D7B-B8B9-6DC7879EFA71}" type="sibTrans" cxnId="{ABF3B624-8143-4921-A59B-5A6EBA2931FF}">
      <dgm:prSet/>
      <dgm:spPr/>
      <dgm:t>
        <a:bodyPr/>
        <a:lstStyle/>
        <a:p>
          <a:endParaRPr lang="en-US"/>
        </a:p>
      </dgm:t>
    </dgm:pt>
    <dgm:pt modelId="{348A4CB9-DE73-450F-854C-8E51F948C40C}">
      <dgm:prSet phldrT="[Κείμενο]"/>
      <dgm:spPr/>
      <dgm:t>
        <a:bodyPr/>
        <a:lstStyle/>
        <a:p>
          <a:r>
            <a:rPr lang="en-US" dirty="0"/>
            <a:t>Visual</a:t>
          </a:r>
          <a:br>
            <a:rPr lang="en-US" dirty="0"/>
          </a:br>
          <a:r>
            <a:rPr lang="en-US" dirty="0"/>
            <a:t>verbal</a:t>
          </a:r>
          <a:br>
            <a:rPr lang="en-US" dirty="0"/>
          </a:br>
          <a:r>
            <a:rPr lang="en-US" dirty="0"/>
            <a:t>elements</a:t>
          </a:r>
        </a:p>
      </dgm:t>
    </dgm:pt>
    <dgm:pt modelId="{60E91834-DD04-44AB-9962-52ECA2F13C79}" type="parTrans" cxnId="{9295CC86-CFEA-4941-B02A-0958C9B78A34}">
      <dgm:prSet/>
      <dgm:spPr/>
      <dgm:t>
        <a:bodyPr/>
        <a:lstStyle/>
        <a:p>
          <a:endParaRPr lang="en-US"/>
        </a:p>
      </dgm:t>
    </dgm:pt>
    <dgm:pt modelId="{B2B9371E-47A7-4319-956E-38D4E7189DD6}" type="sibTrans" cxnId="{9295CC86-CFEA-4941-B02A-0958C9B78A34}">
      <dgm:prSet/>
      <dgm:spPr/>
      <dgm:t>
        <a:bodyPr/>
        <a:lstStyle/>
        <a:p>
          <a:endParaRPr lang="en-US"/>
        </a:p>
      </dgm:t>
    </dgm:pt>
    <dgm:pt modelId="{3D46025E-69F3-4983-9281-842674B9E603}">
      <dgm:prSet phldrT="[Κείμενο]"/>
      <dgm:spPr/>
      <dgm:t>
        <a:bodyPr/>
        <a:lstStyle/>
        <a:p>
          <a:r>
            <a:rPr lang="en-US" dirty="0"/>
            <a:t>Visual</a:t>
          </a:r>
          <a:br>
            <a:rPr lang="en-US" dirty="0"/>
          </a:br>
          <a:r>
            <a:rPr lang="en-US" dirty="0"/>
            <a:t>non-verbal</a:t>
          </a:r>
          <a:br>
            <a:rPr lang="en-US" dirty="0"/>
          </a:br>
          <a:r>
            <a:rPr lang="en-US" dirty="0"/>
            <a:t>elements</a:t>
          </a:r>
        </a:p>
      </dgm:t>
    </dgm:pt>
    <dgm:pt modelId="{F46ED76A-5A76-4317-A31A-6735FACEB48A}" type="parTrans" cxnId="{C0E67BBC-3BA3-4722-8C2E-854B6372EE42}">
      <dgm:prSet/>
      <dgm:spPr/>
      <dgm:t>
        <a:bodyPr/>
        <a:lstStyle/>
        <a:p>
          <a:endParaRPr lang="en-US"/>
        </a:p>
      </dgm:t>
    </dgm:pt>
    <dgm:pt modelId="{B33B2EEE-D8B6-48C0-BFFC-675DB4F18FED}" type="sibTrans" cxnId="{C0E67BBC-3BA3-4722-8C2E-854B6372EE42}">
      <dgm:prSet/>
      <dgm:spPr/>
      <dgm:t>
        <a:bodyPr/>
        <a:lstStyle/>
        <a:p>
          <a:endParaRPr lang="en-US"/>
        </a:p>
      </dgm:t>
    </dgm:pt>
    <dgm:pt modelId="{72BCECDC-3D8D-4FB7-BE60-71DEA6830A6D}" type="pres">
      <dgm:prSet presAssocID="{791780E0-36E6-4B39-9F3D-08962ED2E1FB}" presName="cycle" presStyleCnt="0">
        <dgm:presLayoutVars>
          <dgm:chMax val="1"/>
          <dgm:dir/>
          <dgm:animLvl val="ctr"/>
          <dgm:resizeHandles val="exact"/>
        </dgm:presLayoutVars>
      </dgm:prSet>
      <dgm:spPr/>
    </dgm:pt>
    <dgm:pt modelId="{FB1BAF9A-024E-41F2-99A1-59E3380AD6EA}" type="pres">
      <dgm:prSet presAssocID="{D8675CD5-C338-4E4F-83AC-428541B5BB77}" presName="centerShape" presStyleLbl="node0" presStyleIdx="0" presStyleCnt="1" custScaleX="156893" custScaleY="142700"/>
      <dgm:spPr/>
    </dgm:pt>
    <dgm:pt modelId="{E6650D57-C134-4EA3-AED0-40789984AA6B}" type="pres">
      <dgm:prSet presAssocID="{E8CB176D-578F-464D-BAE1-BF34D9AED443}" presName="parTrans" presStyleLbl="bgSibTrans2D1" presStyleIdx="0" presStyleCnt="4"/>
      <dgm:spPr/>
    </dgm:pt>
    <dgm:pt modelId="{0DFC45AF-AA6A-49AF-9166-F78586CA7C45}" type="pres">
      <dgm:prSet presAssocID="{F330D891-A8B1-4954-8E3D-B968B0BBAC2F}" presName="node" presStyleLbl="node1" presStyleIdx="0" presStyleCnt="4" custRadScaleRad="143737" custRadScaleInc="-49564">
        <dgm:presLayoutVars>
          <dgm:bulletEnabled val="1"/>
        </dgm:presLayoutVars>
      </dgm:prSet>
      <dgm:spPr/>
    </dgm:pt>
    <dgm:pt modelId="{9F78BBA7-959D-4759-BC22-FD81B95E60A5}" type="pres">
      <dgm:prSet presAssocID="{DFF2FC6A-9D17-45E7-9788-2EE9D1EAACF6}" presName="parTrans" presStyleLbl="bgSibTrans2D1" presStyleIdx="1" presStyleCnt="4"/>
      <dgm:spPr/>
    </dgm:pt>
    <dgm:pt modelId="{176153A7-23B2-46BC-A0FF-75FCDD6DCE92}" type="pres">
      <dgm:prSet presAssocID="{FC9C4FED-4975-410B-9D39-A2AD3F62F9B2}" presName="node" presStyleLbl="node1" presStyleIdx="1" presStyleCnt="4" custRadScaleRad="150567" custRadScaleInc="-68087">
        <dgm:presLayoutVars>
          <dgm:bulletEnabled val="1"/>
        </dgm:presLayoutVars>
      </dgm:prSet>
      <dgm:spPr/>
    </dgm:pt>
    <dgm:pt modelId="{9760564C-802E-492A-A7F1-C4AC172A4296}" type="pres">
      <dgm:prSet presAssocID="{60E91834-DD04-44AB-9962-52ECA2F13C79}" presName="parTrans" presStyleLbl="bgSibTrans2D1" presStyleIdx="2" presStyleCnt="4"/>
      <dgm:spPr/>
    </dgm:pt>
    <dgm:pt modelId="{E74A23C3-3766-4501-A745-DA6D8705474A}" type="pres">
      <dgm:prSet presAssocID="{348A4CB9-DE73-450F-854C-8E51F948C40C}" presName="node" presStyleLbl="node1" presStyleIdx="2" presStyleCnt="4" custRadScaleRad="158768" custRadScaleInc="75503">
        <dgm:presLayoutVars>
          <dgm:bulletEnabled val="1"/>
        </dgm:presLayoutVars>
      </dgm:prSet>
      <dgm:spPr/>
    </dgm:pt>
    <dgm:pt modelId="{3E8E7FC2-A978-459D-ADEA-0D06DC9E1E38}" type="pres">
      <dgm:prSet presAssocID="{F46ED76A-5A76-4317-A31A-6735FACEB48A}" presName="parTrans" presStyleLbl="bgSibTrans2D1" presStyleIdx="3" presStyleCnt="4"/>
      <dgm:spPr/>
    </dgm:pt>
    <dgm:pt modelId="{84C626A0-3F3D-4AFD-A0B3-D8DF3BA99D8A}" type="pres">
      <dgm:prSet presAssocID="{3D46025E-69F3-4983-9281-842674B9E603}" presName="node" presStyleLbl="node1" presStyleIdx="3" presStyleCnt="4" custRadScaleRad="145746" custRadScaleInc="65615">
        <dgm:presLayoutVars>
          <dgm:bulletEnabled val="1"/>
        </dgm:presLayoutVars>
      </dgm:prSet>
      <dgm:spPr/>
    </dgm:pt>
  </dgm:ptLst>
  <dgm:cxnLst>
    <dgm:cxn modelId="{4339C222-BD85-4FC0-9E32-EA7A0E337CF2}" type="presOf" srcId="{60E91834-DD04-44AB-9962-52ECA2F13C79}" destId="{9760564C-802E-492A-A7F1-C4AC172A4296}" srcOrd="0" destOrd="0" presId="urn:microsoft.com/office/officeart/2005/8/layout/radial4"/>
    <dgm:cxn modelId="{ABF3B624-8143-4921-A59B-5A6EBA2931FF}" srcId="{D8675CD5-C338-4E4F-83AC-428541B5BB77}" destId="{FC9C4FED-4975-410B-9D39-A2AD3F62F9B2}" srcOrd="1" destOrd="0" parTransId="{DFF2FC6A-9D17-45E7-9788-2EE9D1EAACF6}" sibTransId="{21FFEC3C-E6EC-4D7B-B8B9-6DC7879EFA71}"/>
    <dgm:cxn modelId="{6327C43B-6970-458E-BD74-879DF5A2B840}" type="presOf" srcId="{F46ED76A-5A76-4317-A31A-6735FACEB48A}" destId="{3E8E7FC2-A978-459D-ADEA-0D06DC9E1E38}" srcOrd="0" destOrd="0" presId="urn:microsoft.com/office/officeart/2005/8/layout/radial4"/>
    <dgm:cxn modelId="{83B8AD58-C5CC-43E0-96B7-2FD0FD220789}" type="presOf" srcId="{FC9C4FED-4975-410B-9D39-A2AD3F62F9B2}" destId="{176153A7-23B2-46BC-A0FF-75FCDD6DCE92}" srcOrd="0" destOrd="0" presId="urn:microsoft.com/office/officeart/2005/8/layout/radial4"/>
    <dgm:cxn modelId="{C024D178-37BC-439A-9704-4D444A96F143}" type="presOf" srcId="{F330D891-A8B1-4954-8E3D-B968B0BBAC2F}" destId="{0DFC45AF-AA6A-49AF-9166-F78586CA7C45}" srcOrd="0" destOrd="0" presId="urn:microsoft.com/office/officeart/2005/8/layout/radial4"/>
    <dgm:cxn modelId="{9295CC86-CFEA-4941-B02A-0958C9B78A34}" srcId="{D8675CD5-C338-4E4F-83AC-428541B5BB77}" destId="{348A4CB9-DE73-450F-854C-8E51F948C40C}" srcOrd="2" destOrd="0" parTransId="{60E91834-DD04-44AB-9962-52ECA2F13C79}" sibTransId="{B2B9371E-47A7-4319-956E-38D4E7189DD6}"/>
    <dgm:cxn modelId="{265ED98E-9BF9-4A1B-9798-5343394515D9}" type="presOf" srcId="{791780E0-36E6-4B39-9F3D-08962ED2E1FB}" destId="{72BCECDC-3D8D-4FB7-BE60-71DEA6830A6D}" srcOrd="0" destOrd="0" presId="urn:microsoft.com/office/officeart/2005/8/layout/radial4"/>
    <dgm:cxn modelId="{353AB690-4512-4CD8-9AA4-4174F9A4A813}" srcId="{D8675CD5-C338-4E4F-83AC-428541B5BB77}" destId="{F330D891-A8B1-4954-8E3D-B968B0BBAC2F}" srcOrd="0" destOrd="0" parTransId="{E8CB176D-578F-464D-BAE1-BF34D9AED443}" sibTransId="{3D7B58EC-1A1F-4440-A561-D4FB3C986698}"/>
    <dgm:cxn modelId="{394A0793-82D3-4C65-A132-B9DCA6A64EF3}" type="presOf" srcId="{3D46025E-69F3-4983-9281-842674B9E603}" destId="{84C626A0-3F3D-4AFD-A0B3-D8DF3BA99D8A}" srcOrd="0" destOrd="0" presId="urn:microsoft.com/office/officeart/2005/8/layout/radial4"/>
    <dgm:cxn modelId="{C0E67BBC-3BA3-4722-8C2E-854B6372EE42}" srcId="{D8675CD5-C338-4E4F-83AC-428541B5BB77}" destId="{3D46025E-69F3-4983-9281-842674B9E603}" srcOrd="3" destOrd="0" parTransId="{F46ED76A-5A76-4317-A31A-6735FACEB48A}" sibTransId="{B33B2EEE-D8B6-48C0-BFFC-675DB4F18FED}"/>
    <dgm:cxn modelId="{08AD2AC6-FF43-4061-B80E-6D09AE7142E4}" type="presOf" srcId="{D8675CD5-C338-4E4F-83AC-428541B5BB77}" destId="{FB1BAF9A-024E-41F2-99A1-59E3380AD6EA}" srcOrd="0" destOrd="0" presId="urn:microsoft.com/office/officeart/2005/8/layout/radial4"/>
    <dgm:cxn modelId="{142C59CB-DB2B-4F92-9605-DA83B9ADE178}" type="presOf" srcId="{348A4CB9-DE73-450F-854C-8E51F948C40C}" destId="{E74A23C3-3766-4501-A745-DA6D8705474A}" srcOrd="0" destOrd="0" presId="urn:microsoft.com/office/officeart/2005/8/layout/radial4"/>
    <dgm:cxn modelId="{2AB261CE-66BD-4DA6-B50A-F3C24556C283}" srcId="{791780E0-36E6-4B39-9F3D-08962ED2E1FB}" destId="{D8675CD5-C338-4E4F-83AC-428541B5BB77}" srcOrd="0" destOrd="0" parTransId="{4939507A-C7CA-4AE1-AD9F-327FE784F2F3}" sibTransId="{83E47114-2658-48D5-A9CF-F287E3D258FF}"/>
    <dgm:cxn modelId="{525787DB-CE62-4F3D-BD42-434BEE6699E3}" type="presOf" srcId="{DFF2FC6A-9D17-45E7-9788-2EE9D1EAACF6}" destId="{9F78BBA7-959D-4759-BC22-FD81B95E60A5}" srcOrd="0" destOrd="0" presId="urn:microsoft.com/office/officeart/2005/8/layout/radial4"/>
    <dgm:cxn modelId="{C89353ED-9A41-41DA-9371-0761E2E09C64}" type="presOf" srcId="{E8CB176D-578F-464D-BAE1-BF34D9AED443}" destId="{E6650D57-C134-4EA3-AED0-40789984AA6B}" srcOrd="0" destOrd="0" presId="urn:microsoft.com/office/officeart/2005/8/layout/radial4"/>
    <dgm:cxn modelId="{BDD05DDA-207A-41BE-B17D-C60244B736D6}" type="presParOf" srcId="{72BCECDC-3D8D-4FB7-BE60-71DEA6830A6D}" destId="{FB1BAF9A-024E-41F2-99A1-59E3380AD6EA}" srcOrd="0" destOrd="0" presId="urn:microsoft.com/office/officeart/2005/8/layout/radial4"/>
    <dgm:cxn modelId="{9A9BE66A-39FA-4C84-A2ED-73788A565D3F}" type="presParOf" srcId="{72BCECDC-3D8D-4FB7-BE60-71DEA6830A6D}" destId="{E6650D57-C134-4EA3-AED0-40789984AA6B}" srcOrd="1" destOrd="0" presId="urn:microsoft.com/office/officeart/2005/8/layout/radial4"/>
    <dgm:cxn modelId="{546A61B0-7A65-45A5-B208-386704209948}" type="presParOf" srcId="{72BCECDC-3D8D-4FB7-BE60-71DEA6830A6D}" destId="{0DFC45AF-AA6A-49AF-9166-F78586CA7C45}" srcOrd="2" destOrd="0" presId="urn:microsoft.com/office/officeart/2005/8/layout/radial4"/>
    <dgm:cxn modelId="{EFF770FD-2147-4FFC-8D8C-1B954D785D59}" type="presParOf" srcId="{72BCECDC-3D8D-4FB7-BE60-71DEA6830A6D}" destId="{9F78BBA7-959D-4759-BC22-FD81B95E60A5}" srcOrd="3" destOrd="0" presId="urn:microsoft.com/office/officeart/2005/8/layout/radial4"/>
    <dgm:cxn modelId="{D6E28DF1-662A-49AF-9F3C-7F52C5B79A8B}" type="presParOf" srcId="{72BCECDC-3D8D-4FB7-BE60-71DEA6830A6D}" destId="{176153A7-23B2-46BC-A0FF-75FCDD6DCE92}" srcOrd="4" destOrd="0" presId="urn:microsoft.com/office/officeart/2005/8/layout/radial4"/>
    <dgm:cxn modelId="{D108597F-D13D-4F3A-8294-559C5C86C99F}" type="presParOf" srcId="{72BCECDC-3D8D-4FB7-BE60-71DEA6830A6D}" destId="{9760564C-802E-492A-A7F1-C4AC172A4296}" srcOrd="5" destOrd="0" presId="urn:microsoft.com/office/officeart/2005/8/layout/radial4"/>
    <dgm:cxn modelId="{E30B4039-31FE-45C9-80A0-5567942ADDD5}" type="presParOf" srcId="{72BCECDC-3D8D-4FB7-BE60-71DEA6830A6D}" destId="{E74A23C3-3766-4501-A745-DA6D8705474A}" srcOrd="6" destOrd="0" presId="urn:microsoft.com/office/officeart/2005/8/layout/radial4"/>
    <dgm:cxn modelId="{622655BE-EB87-4BFD-A3CA-CD89A4DEC7A6}" type="presParOf" srcId="{72BCECDC-3D8D-4FB7-BE60-71DEA6830A6D}" destId="{3E8E7FC2-A978-459D-ADEA-0D06DC9E1E38}" srcOrd="7" destOrd="0" presId="urn:microsoft.com/office/officeart/2005/8/layout/radial4"/>
    <dgm:cxn modelId="{9D0ACD1F-E14F-4CBE-A07A-BF45CB86BFD9}" type="presParOf" srcId="{72BCECDC-3D8D-4FB7-BE60-71DEA6830A6D}" destId="{84C626A0-3F3D-4AFD-A0B3-D8DF3BA99D8A}" srcOrd="8" destOrd="0" presId="urn:microsoft.com/office/officeart/2005/8/layout/radial4"/>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1BAF9A-024E-41F2-99A1-59E3380AD6EA}">
      <dsp:nvSpPr>
        <dsp:cNvPr id="0" name=""/>
        <dsp:cNvSpPr/>
      </dsp:nvSpPr>
      <dsp:spPr>
        <a:xfrm>
          <a:off x="3389489" y="1334209"/>
          <a:ext cx="2881336" cy="2620682"/>
        </a:xfrm>
        <a:prstGeom prst="ellipse">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0955" tIns="20955" rIns="20955" bIns="20955" numCol="1" spcCol="1270" anchor="ctr" anchorCtr="0">
          <a:noAutofit/>
        </a:bodyPr>
        <a:lstStyle/>
        <a:p>
          <a:pPr marL="0" lvl="0" indent="0" algn="ctr" defTabSz="1466850">
            <a:lnSpc>
              <a:spcPct val="90000"/>
            </a:lnSpc>
            <a:spcBef>
              <a:spcPct val="0"/>
            </a:spcBef>
            <a:spcAft>
              <a:spcPct val="35000"/>
            </a:spcAft>
            <a:buNone/>
          </a:pPr>
          <a:r>
            <a:rPr lang="en-US" sz="3300" kern="1200" dirty="0"/>
            <a:t>Audiovisual material</a:t>
          </a:r>
        </a:p>
      </dsp:txBody>
      <dsp:txXfrm>
        <a:off x="3811451" y="1717999"/>
        <a:ext cx="2037412" cy="1853102"/>
      </dsp:txXfrm>
    </dsp:sp>
    <dsp:sp modelId="{E6650D57-C134-4EA3-AED0-40789984AA6B}">
      <dsp:nvSpPr>
        <dsp:cNvPr id="0" name=""/>
        <dsp:cNvSpPr/>
      </dsp:nvSpPr>
      <dsp:spPr>
        <a:xfrm rot="10376400">
          <a:off x="1453791" y="2686502"/>
          <a:ext cx="1849078" cy="523401"/>
        </a:xfrm>
        <a:prstGeom prst="leftArrow">
          <a:avLst>
            <a:gd name="adj1" fmla="val 60000"/>
            <a:gd name="adj2" fmla="val 50000"/>
          </a:avLst>
        </a:prstGeom>
        <a:gradFill rotWithShape="0">
          <a:gsLst>
            <a:gs pos="0">
              <a:schemeClr val="dk2">
                <a:tint val="60000"/>
                <a:hueOff val="0"/>
                <a:satOff val="0"/>
                <a:lumOff val="0"/>
                <a:alphaOff val="0"/>
                <a:lumMod val="110000"/>
                <a:satMod val="105000"/>
                <a:tint val="67000"/>
              </a:schemeClr>
            </a:gs>
            <a:gs pos="50000">
              <a:schemeClr val="dk2">
                <a:tint val="60000"/>
                <a:hueOff val="0"/>
                <a:satOff val="0"/>
                <a:lumOff val="0"/>
                <a:alphaOff val="0"/>
                <a:lumMod val="105000"/>
                <a:satMod val="103000"/>
                <a:tint val="73000"/>
              </a:schemeClr>
            </a:gs>
            <a:gs pos="100000">
              <a:schemeClr val="dk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0DFC45AF-AA6A-49AF-9166-F78586CA7C45}">
      <dsp:nvSpPr>
        <dsp:cNvPr id="0" name=""/>
        <dsp:cNvSpPr/>
      </dsp:nvSpPr>
      <dsp:spPr>
        <a:xfrm>
          <a:off x="588464" y="2363967"/>
          <a:ext cx="1744672" cy="1395738"/>
        </a:xfrm>
        <a:prstGeom prst="roundRect">
          <a:avLst>
            <a:gd name="adj" fmla="val 10000"/>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1435" tIns="51435" rIns="51435" bIns="51435" numCol="1" spcCol="1270" anchor="ctr" anchorCtr="0">
          <a:noAutofit/>
        </a:bodyPr>
        <a:lstStyle/>
        <a:p>
          <a:pPr marL="0" lvl="0" indent="0" algn="ctr" defTabSz="1200150">
            <a:lnSpc>
              <a:spcPct val="90000"/>
            </a:lnSpc>
            <a:spcBef>
              <a:spcPct val="0"/>
            </a:spcBef>
            <a:spcAft>
              <a:spcPct val="35000"/>
            </a:spcAft>
            <a:buNone/>
          </a:pPr>
          <a:r>
            <a:rPr lang="en-US" sz="2700" kern="1200" dirty="0"/>
            <a:t>Auditory</a:t>
          </a:r>
          <a:br>
            <a:rPr lang="en-US" sz="2700" kern="1200" dirty="0"/>
          </a:br>
          <a:r>
            <a:rPr lang="en-US" sz="2700" kern="1200" dirty="0"/>
            <a:t>non-verbal</a:t>
          </a:r>
          <a:br>
            <a:rPr lang="en-US" sz="2700" kern="1200" dirty="0"/>
          </a:br>
          <a:r>
            <a:rPr lang="en-US" sz="2700" kern="1200" dirty="0"/>
            <a:t>elements</a:t>
          </a:r>
        </a:p>
      </dsp:txBody>
      <dsp:txXfrm>
        <a:off x="629344" y="2404847"/>
        <a:ext cx="1662912" cy="1313978"/>
      </dsp:txXfrm>
    </dsp:sp>
    <dsp:sp modelId="{9F78BBA7-959D-4759-BC22-FD81B95E60A5}">
      <dsp:nvSpPr>
        <dsp:cNvPr id="0" name=""/>
        <dsp:cNvSpPr/>
      </dsp:nvSpPr>
      <dsp:spPr>
        <a:xfrm rot="12861651">
          <a:off x="1714388" y="951429"/>
          <a:ext cx="2044331" cy="523401"/>
        </a:xfrm>
        <a:prstGeom prst="leftArrow">
          <a:avLst>
            <a:gd name="adj1" fmla="val 60000"/>
            <a:gd name="adj2" fmla="val 50000"/>
          </a:avLst>
        </a:prstGeom>
        <a:gradFill rotWithShape="0">
          <a:gsLst>
            <a:gs pos="0">
              <a:schemeClr val="dk2">
                <a:tint val="60000"/>
                <a:hueOff val="0"/>
                <a:satOff val="0"/>
                <a:lumOff val="0"/>
                <a:alphaOff val="0"/>
                <a:lumMod val="110000"/>
                <a:satMod val="105000"/>
                <a:tint val="67000"/>
              </a:schemeClr>
            </a:gs>
            <a:gs pos="50000">
              <a:schemeClr val="dk2">
                <a:tint val="60000"/>
                <a:hueOff val="0"/>
                <a:satOff val="0"/>
                <a:lumOff val="0"/>
                <a:alphaOff val="0"/>
                <a:lumMod val="105000"/>
                <a:satMod val="103000"/>
                <a:tint val="73000"/>
              </a:schemeClr>
            </a:gs>
            <a:gs pos="100000">
              <a:schemeClr val="dk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176153A7-23B2-46BC-A0FF-75FCDD6DCE92}">
      <dsp:nvSpPr>
        <dsp:cNvPr id="0" name=""/>
        <dsp:cNvSpPr/>
      </dsp:nvSpPr>
      <dsp:spPr>
        <a:xfrm>
          <a:off x="1020420" y="-61652"/>
          <a:ext cx="1744672" cy="1395738"/>
        </a:xfrm>
        <a:prstGeom prst="roundRect">
          <a:avLst>
            <a:gd name="adj" fmla="val 10000"/>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1435" tIns="51435" rIns="51435" bIns="51435" numCol="1" spcCol="1270" anchor="ctr" anchorCtr="0">
          <a:noAutofit/>
        </a:bodyPr>
        <a:lstStyle/>
        <a:p>
          <a:pPr marL="0" lvl="0" indent="0" algn="ctr" defTabSz="1200150">
            <a:lnSpc>
              <a:spcPct val="90000"/>
            </a:lnSpc>
            <a:spcBef>
              <a:spcPct val="0"/>
            </a:spcBef>
            <a:spcAft>
              <a:spcPct val="35000"/>
            </a:spcAft>
            <a:buNone/>
          </a:pPr>
          <a:r>
            <a:rPr lang="en-US" sz="2700" kern="1200" dirty="0"/>
            <a:t>Auditory</a:t>
          </a:r>
          <a:br>
            <a:rPr lang="en-US" sz="2700" kern="1200" dirty="0"/>
          </a:br>
          <a:r>
            <a:rPr lang="en-US" sz="2700" kern="1200" dirty="0"/>
            <a:t>verbal</a:t>
          </a:r>
          <a:br>
            <a:rPr lang="en-US" sz="2700" kern="1200" dirty="0"/>
          </a:br>
          <a:r>
            <a:rPr lang="en-US" sz="2700" kern="1200" dirty="0"/>
            <a:t>elements</a:t>
          </a:r>
        </a:p>
      </dsp:txBody>
      <dsp:txXfrm>
        <a:off x="1061300" y="-20772"/>
        <a:ext cx="1662912" cy="1313978"/>
      </dsp:txXfrm>
    </dsp:sp>
    <dsp:sp modelId="{9760564C-802E-492A-A7F1-C4AC172A4296}">
      <dsp:nvSpPr>
        <dsp:cNvPr id="0" name=""/>
        <dsp:cNvSpPr/>
      </dsp:nvSpPr>
      <dsp:spPr>
        <a:xfrm rot="19738581">
          <a:off x="5983798" y="1021264"/>
          <a:ext cx="2220601" cy="523401"/>
        </a:xfrm>
        <a:prstGeom prst="leftArrow">
          <a:avLst>
            <a:gd name="adj1" fmla="val 60000"/>
            <a:gd name="adj2" fmla="val 50000"/>
          </a:avLst>
        </a:prstGeom>
        <a:gradFill rotWithShape="0">
          <a:gsLst>
            <a:gs pos="0">
              <a:schemeClr val="dk2">
                <a:tint val="60000"/>
                <a:hueOff val="0"/>
                <a:satOff val="0"/>
                <a:lumOff val="0"/>
                <a:alphaOff val="0"/>
                <a:lumMod val="110000"/>
                <a:satMod val="105000"/>
                <a:tint val="67000"/>
              </a:schemeClr>
            </a:gs>
            <a:gs pos="50000">
              <a:schemeClr val="dk2">
                <a:tint val="60000"/>
                <a:hueOff val="0"/>
                <a:satOff val="0"/>
                <a:lumOff val="0"/>
                <a:alphaOff val="0"/>
                <a:lumMod val="105000"/>
                <a:satMod val="103000"/>
                <a:tint val="73000"/>
              </a:schemeClr>
            </a:gs>
            <a:gs pos="100000">
              <a:schemeClr val="dk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E74A23C3-3766-4501-A745-DA6D8705474A}">
      <dsp:nvSpPr>
        <dsp:cNvPr id="0" name=""/>
        <dsp:cNvSpPr/>
      </dsp:nvSpPr>
      <dsp:spPr>
        <a:xfrm>
          <a:off x="7173239" y="12856"/>
          <a:ext cx="1744672" cy="1395738"/>
        </a:xfrm>
        <a:prstGeom prst="roundRect">
          <a:avLst>
            <a:gd name="adj" fmla="val 10000"/>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1435" tIns="51435" rIns="51435" bIns="51435" numCol="1" spcCol="1270" anchor="ctr" anchorCtr="0">
          <a:noAutofit/>
        </a:bodyPr>
        <a:lstStyle/>
        <a:p>
          <a:pPr marL="0" lvl="0" indent="0" algn="ctr" defTabSz="1200150">
            <a:lnSpc>
              <a:spcPct val="90000"/>
            </a:lnSpc>
            <a:spcBef>
              <a:spcPct val="0"/>
            </a:spcBef>
            <a:spcAft>
              <a:spcPct val="35000"/>
            </a:spcAft>
            <a:buNone/>
          </a:pPr>
          <a:r>
            <a:rPr lang="en-US" sz="2700" kern="1200" dirty="0"/>
            <a:t>Visual</a:t>
          </a:r>
          <a:br>
            <a:rPr lang="en-US" sz="2700" kern="1200" dirty="0"/>
          </a:br>
          <a:r>
            <a:rPr lang="en-US" sz="2700" kern="1200" dirty="0"/>
            <a:t>verbal</a:t>
          </a:r>
          <a:br>
            <a:rPr lang="en-US" sz="2700" kern="1200" dirty="0"/>
          </a:br>
          <a:r>
            <a:rPr lang="en-US" sz="2700" kern="1200" dirty="0"/>
            <a:t>elements</a:t>
          </a:r>
        </a:p>
      </dsp:txBody>
      <dsp:txXfrm>
        <a:off x="7214119" y="53736"/>
        <a:ext cx="1662912" cy="1313978"/>
      </dsp:txXfrm>
    </dsp:sp>
    <dsp:sp modelId="{3E8E7FC2-A978-459D-ADEA-0D06DC9E1E38}">
      <dsp:nvSpPr>
        <dsp:cNvPr id="0" name=""/>
        <dsp:cNvSpPr/>
      </dsp:nvSpPr>
      <dsp:spPr>
        <a:xfrm rot="428010">
          <a:off x="6355237" y="2687364"/>
          <a:ext cx="1816232" cy="523401"/>
        </a:xfrm>
        <a:prstGeom prst="leftArrow">
          <a:avLst>
            <a:gd name="adj1" fmla="val 60000"/>
            <a:gd name="adj2" fmla="val 50000"/>
          </a:avLst>
        </a:prstGeom>
        <a:gradFill rotWithShape="0">
          <a:gsLst>
            <a:gs pos="0">
              <a:schemeClr val="dk2">
                <a:tint val="60000"/>
                <a:hueOff val="0"/>
                <a:satOff val="0"/>
                <a:lumOff val="0"/>
                <a:alphaOff val="0"/>
                <a:lumMod val="110000"/>
                <a:satMod val="105000"/>
                <a:tint val="67000"/>
              </a:schemeClr>
            </a:gs>
            <a:gs pos="50000">
              <a:schemeClr val="dk2">
                <a:tint val="60000"/>
                <a:hueOff val="0"/>
                <a:satOff val="0"/>
                <a:lumOff val="0"/>
                <a:alphaOff val="0"/>
                <a:lumMod val="105000"/>
                <a:satMod val="103000"/>
                <a:tint val="73000"/>
              </a:schemeClr>
            </a:gs>
            <a:gs pos="100000">
              <a:schemeClr val="dk2">
                <a:tint val="60000"/>
                <a:hueOff val="0"/>
                <a:satOff val="0"/>
                <a:lumOff val="0"/>
                <a:alphaOff val="0"/>
                <a:lumMod val="105000"/>
                <a:satMod val="109000"/>
                <a:tint val="81000"/>
              </a:schemeClr>
            </a:gs>
          </a:gsLst>
          <a:lin ang="5400000" scaled="0"/>
        </a:gradFill>
        <a:ln>
          <a:noFill/>
        </a:ln>
        <a:effectLst/>
      </dsp:spPr>
      <dsp:style>
        <a:lnRef idx="0">
          <a:scrgbClr r="0" g="0" b="0"/>
        </a:lnRef>
        <a:fillRef idx="2">
          <a:scrgbClr r="0" g="0" b="0"/>
        </a:fillRef>
        <a:effectRef idx="1">
          <a:scrgbClr r="0" g="0" b="0"/>
        </a:effectRef>
        <a:fontRef idx="minor">
          <a:schemeClr val="dk1"/>
        </a:fontRef>
      </dsp:style>
    </dsp:sp>
    <dsp:sp modelId="{84C626A0-3F3D-4AFD-A0B3-D8DF3BA99D8A}">
      <dsp:nvSpPr>
        <dsp:cNvPr id="0" name=""/>
        <dsp:cNvSpPr/>
      </dsp:nvSpPr>
      <dsp:spPr>
        <a:xfrm>
          <a:off x="7292104" y="2363967"/>
          <a:ext cx="1744672" cy="1395738"/>
        </a:xfrm>
        <a:prstGeom prst="roundRect">
          <a:avLst>
            <a:gd name="adj" fmla="val 10000"/>
          </a:avLst>
        </a:prstGeom>
        <a:gradFill rotWithShape="0">
          <a:gsLst>
            <a:gs pos="0">
              <a:schemeClr val="dk2">
                <a:hueOff val="0"/>
                <a:satOff val="0"/>
                <a:lumOff val="0"/>
                <a:alphaOff val="0"/>
                <a:lumMod val="110000"/>
                <a:satMod val="105000"/>
                <a:tint val="67000"/>
              </a:schemeClr>
            </a:gs>
            <a:gs pos="50000">
              <a:schemeClr val="dk2">
                <a:hueOff val="0"/>
                <a:satOff val="0"/>
                <a:lumOff val="0"/>
                <a:alphaOff val="0"/>
                <a:lumMod val="105000"/>
                <a:satMod val="103000"/>
                <a:tint val="73000"/>
              </a:schemeClr>
            </a:gs>
            <a:gs pos="100000">
              <a:schemeClr val="dk2">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1435" tIns="51435" rIns="51435" bIns="51435" numCol="1" spcCol="1270" anchor="ctr" anchorCtr="0">
          <a:noAutofit/>
        </a:bodyPr>
        <a:lstStyle/>
        <a:p>
          <a:pPr marL="0" lvl="0" indent="0" algn="ctr" defTabSz="1200150">
            <a:lnSpc>
              <a:spcPct val="90000"/>
            </a:lnSpc>
            <a:spcBef>
              <a:spcPct val="0"/>
            </a:spcBef>
            <a:spcAft>
              <a:spcPct val="35000"/>
            </a:spcAft>
            <a:buNone/>
          </a:pPr>
          <a:r>
            <a:rPr lang="en-US" sz="2700" kern="1200" dirty="0"/>
            <a:t>Visual</a:t>
          </a:r>
          <a:br>
            <a:rPr lang="en-US" sz="2700" kern="1200" dirty="0"/>
          </a:br>
          <a:r>
            <a:rPr lang="en-US" sz="2700" kern="1200" dirty="0"/>
            <a:t>non-verbal</a:t>
          </a:r>
          <a:br>
            <a:rPr lang="en-US" sz="2700" kern="1200" dirty="0"/>
          </a:br>
          <a:r>
            <a:rPr lang="en-US" sz="2700" kern="1200" dirty="0"/>
            <a:t>elements</a:t>
          </a:r>
        </a:p>
      </dsp:txBody>
      <dsp:txXfrm>
        <a:off x="7332984" y="2404847"/>
        <a:ext cx="1662912" cy="1313978"/>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F91540-70AD-4ED8-8083-A17152DB56EF}" type="datetimeFigureOut">
              <a:rPr lang="en-US" smtClean="0"/>
              <a:t>10/23/2023</a:t>
            </a:fld>
            <a:endParaRPr lang="en-US"/>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120351-63CD-48BD-9C1C-5281E01B4E08}" type="slidenum">
              <a:rPr lang="en-US" smtClean="0"/>
              <a:t>‹#›</a:t>
            </a:fld>
            <a:endParaRPr lang="en-US"/>
          </a:p>
        </p:txBody>
      </p:sp>
    </p:spTree>
    <p:extLst>
      <p:ext uri="{BB962C8B-B14F-4D97-AF65-F5344CB8AC3E}">
        <p14:creationId xmlns:p14="http://schemas.microsoft.com/office/powerpoint/2010/main" val="730398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of </a:t>
            </a:r>
            <a:r>
              <a:rPr lang="en-GB" dirty="0" err="1"/>
              <a:t>audiovisual</a:t>
            </a:r>
            <a:r>
              <a:rPr lang="en-GB" baseline="0" dirty="0"/>
              <a:t> material:</a:t>
            </a:r>
          </a:p>
          <a:p>
            <a:endParaRPr lang="en-GB" dirty="0"/>
          </a:p>
        </p:txBody>
      </p:sp>
      <p:sp>
        <p:nvSpPr>
          <p:cNvPr id="4" name="Slide Number Placeholder 3"/>
          <p:cNvSpPr>
            <a:spLocks noGrp="1"/>
          </p:cNvSpPr>
          <p:nvPr>
            <p:ph type="sldNum" sz="quarter" idx="10"/>
          </p:nvPr>
        </p:nvSpPr>
        <p:spPr/>
        <p:txBody>
          <a:bodyPr/>
          <a:lstStyle/>
          <a:p>
            <a:fld id="{F3F864A5-3F7B-40E3-B3F2-1E9975A350EF}" type="slidenum">
              <a:rPr lang="en-GB" smtClean="0"/>
              <a:t>14</a:t>
            </a:fld>
            <a:endParaRPr lang="en-GB"/>
          </a:p>
        </p:txBody>
      </p:sp>
    </p:spTree>
    <p:extLst>
      <p:ext uri="{BB962C8B-B14F-4D97-AF65-F5344CB8AC3E}">
        <p14:creationId xmlns:p14="http://schemas.microsoft.com/office/powerpoint/2010/main" val="1206590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11494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57253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6060FD9-28D8-45C7-A9AE-31593A46FA1E}"/>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n-US"/>
          </a:p>
        </p:txBody>
      </p:sp>
      <p:sp>
        <p:nvSpPr>
          <p:cNvPr id="3" name="Υπότιτλος 2">
            <a:extLst>
              <a:ext uri="{FF2B5EF4-FFF2-40B4-BE49-F238E27FC236}">
                <a16:creationId xmlns:a16="http://schemas.microsoft.com/office/drawing/2014/main" id="{578180AF-6DEA-4E64-B23C-492BC31B0E1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n-US"/>
          </a:p>
        </p:txBody>
      </p:sp>
      <p:sp>
        <p:nvSpPr>
          <p:cNvPr id="4" name="Θέση ημερομηνίας 3">
            <a:extLst>
              <a:ext uri="{FF2B5EF4-FFF2-40B4-BE49-F238E27FC236}">
                <a16:creationId xmlns:a16="http://schemas.microsoft.com/office/drawing/2014/main" id="{D61DCD73-62AE-4F4E-A8AB-C8D6DFCB4EA0}"/>
              </a:ext>
            </a:extLst>
          </p:cNvPr>
          <p:cNvSpPr>
            <a:spLocks noGrp="1"/>
          </p:cNvSpPr>
          <p:nvPr>
            <p:ph type="dt" sz="half" idx="10"/>
          </p:nvPr>
        </p:nvSpPr>
        <p:spPr/>
        <p:txBody>
          <a:bodyPr/>
          <a:lstStyle/>
          <a:p>
            <a:fld id="{8210356B-0B84-4B5D-9FE5-F0E2BF4E7D24}" type="datetimeFigureOut">
              <a:rPr lang="en-US" smtClean="0"/>
              <a:t>10/23/2023</a:t>
            </a:fld>
            <a:endParaRPr lang="en-US"/>
          </a:p>
        </p:txBody>
      </p:sp>
      <p:sp>
        <p:nvSpPr>
          <p:cNvPr id="5" name="Θέση υποσέλιδου 4">
            <a:extLst>
              <a:ext uri="{FF2B5EF4-FFF2-40B4-BE49-F238E27FC236}">
                <a16:creationId xmlns:a16="http://schemas.microsoft.com/office/drawing/2014/main" id="{02FBF06C-21AB-4781-85CF-4661EAA462C0}"/>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D3FC24E2-73F7-412B-9CA3-20DBE513EAF2}"/>
              </a:ext>
            </a:extLst>
          </p:cNvPr>
          <p:cNvSpPr>
            <a:spLocks noGrp="1"/>
          </p:cNvSpPr>
          <p:nvPr>
            <p:ph type="sldNum" sz="quarter" idx="12"/>
          </p:nvPr>
        </p:nvSpPr>
        <p:spPr/>
        <p:txBody>
          <a:bodyPr/>
          <a:lstStyle/>
          <a:p>
            <a:fld id="{A5E581B7-56C5-40B7-9E9D-FF1C3AA8A376}" type="slidenum">
              <a:rPr lang="en-US" smtClean="0"/>
              <a:t>‹#›</a:t>
            </a:fld>
            <a:endParaRPr lang="en-US"/>
          </a:p>
        </p:txBody>
      </p:sp>
    </p:spTree>
    <p:extLst>
      <p:ext uri="{BB962C8B-B14F-4D97-AF65-F5344CB8AC3E}">
        <p14:creationId xmlns:p14="http://schemas.microsoft.com/office/powerpoint/2010/main" val="2397801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F44E858-BA93-44B3-8768-8DD6B5D87F53}"/>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κατακόρυφου κειμένου 2">
            <a:extLst>
              <a:ext uri="{FF2B5EF4-FFF2-40B4-BE49-F238E27FC236}">
                <a16:creationId xmlns:a16="http://schemas.microsoft.com/office/drawing/2014/main" id="{0600FB56-54E6-458F-A900-C6ABC1E81138}"/>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5FDB2141-F129-4EF1-AC52-2862D11BAB19}"/>
              </a:ext>
            </a:extLst>
          </p:cNvPr>
          <p:cNvSpPr>
            <a:spLocks noGrp="1"/>
          </p:cNvSpPr>
          <p:nvPr>
            <p:ph type="dt" sz="half" idx="10"/>
          </p:nvPr>
        </p:nvSpPr>
        <p:spPr/>
        <p:txBody>
          <a:bodyPr/>
          <a:lstStyle/>
          <a:p>
            <a:fld id="{8210356B-0B84-4B5D-9FE5-F0E2BF4E7D24}" type="datetimeFigureOut">
              <a:rPr lang="en-US" smtClean="0"/>
              <a:t>10/23/2023</a:t>
            </a:fld>
            <a:endParaRPr lang="en-US"/>
          </a:p>
        </p:txBody>
      </p:sp>
      <p:sp>
        <p:nvSpPr>
          <p:cNvPr id="5" name="Θέση υποσέλιδου 4">
            <a:extLst>
              <a:ext uri="{FF2B5EF4-FFF2-40B4-BE49-F238E27FC236}">
                <a16:creationId xmlns:a16="http://schemas.microsoft.com/office/drawing/2014/main" id="{33E79A8C-9481-4A1E-9533-97B6C07AD46E}"/>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9A8F2257-AE25-47B6-A575-2D44711E5414}"/>
              </a:ext>
            </a:extLst>
          </p:cNvPr>
          <p:cNvSpPr>
            <a:spLocks noGrp="1"/>
          </p:cNvSpPr>
          <p:nvPr>
            <p:ph type="sldNum" sz="quarter" idx="12"/>
          </p:nvPr>
        </p:nvSpPr>
        <p:spPr/>
        <p:txBody>
          <a:bodyPr/>
          <a:lstStyle/>
          <a:p>
            <a:fld id="{A5E581B7-56C5-40B7-9E9D-FF1C3AA8A376}" type="slidenum">
              <a:rPr lang="en-US" smtClean="0"/>
              <a:t>‹#›</a:t>
            </a:fld>
            <a:endParaRPr lang="en-US"/>
          </a:p>
        </p:txBody>
      </p:sp>
    </p:spTree>
    <p:extLst>
      <p:ext uri="{BB962C8B-B14F-4D97-AF65-F5344CB8AC3E}">
        <p14:creationId xmlns:p14="http://schemas.microsoft.com/office/powerpoint/2010/main" val="18053365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2B35F4D1-7051-4141-A078-A6016D946407}"/>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n-US"/>
          </a:p>
        </p:txBody>
      </p:sp>
      <p:sp>
        <p:nvSpPr>
          <p:cNvPr id="3" name="Θέση κατακόρυφου κειμένου 2">
            <a:extLst>
              <a:ext uri="{FF2B5EF4-FFF2-40B4-BE49-F238E27FC236}">
                <a16:creationId xmlns:a16="http://schemas.microsoft.com/office/drawing/2014/main" id="{34D9277D-8D03-4ABB-B6F9-98B629E9BF45}"/>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B321587F-85B1-4B23-8C40-44C6FEEFB206}"/>
              </a:ext>
            </a:extLst>
          </p:cNvPr>
          <p:cNvSpPr>
            <a:spLocks noGrp="1"/>
          </p:cNvSpPr>
          <p:nvPr>
            <p:ph type="dt" sz="half" idx="10"/>
          </p:nvPr>
        </p:nvSpPr>
        <p:spPr/>
        <p:txBody>
          <a:bodyPr/>
          <a:lstStyle/>
          <a:p>
            <a:fld id="{8210356B-0B84-4B5D-9FE5-F0E2BF4E7D24}" type="datetimeFigureOut">
              <a:rPr lang="en-US" smtClean="0"/>
              <a:t>10/23/2023</a:t>
            </a:fld>
            <a:endParaRPr lang="en-US"/>
          </a:p>
        </p:txBody>
      </p:sp>
      <p:sp>
        <p:nvSpPr>
          <p:cNvPr id="5" name="Θέση υποσέλιδου 4">
            <a:extLst>
              <a:ext uri="{FF2B5EF4-FFF2-40B4-BE49-F238E27FC236}">
                <a16:creationId xmlns:a16="http://schemas.microsoft.com/office/drawing/2014/main" id="{C3F7278C-609C-4425-9AA7-C49A66EAE8E7}"/>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2A5E9583-17BB-4172-ACEF-CCAAC587F6B7}"/>
              </a:ext>
            </a:extLst>
          </p:cNvPr>
          <p:cNvSpPr>
            <a:spLocks noGrp="1"/>
          </p:cNvSpPr>
          <p:nvPr>
            <p:ph type="sldNum" sz="quarter" idx="12"/>
          </p:nvPr>
        </p:nvSpPr>
        <p:spPr/>
        <p:txBody>
          <a:bodyPr/>
          <a:lstStyle/>
          <a:p>
            <a:fld id="{A5E581B7-56C5-40B7-9E9D-FF1C3AA8A376}" type="slidenum">
              <a:rPr lang="en-US" smtClean="0"/>
              <a:t>‹#›</a:t>
            </a:fld>
            <a:endParaRPr lang="en-US"/>
          </a:p>
        </p:txBody>
      </p:sp>
    </p:spTree>
    <p:extLst>
      <p:ext uri="{BB962C8B-B14F-4D97-AF65-F5344CB8AC3E}">
        <p14:creationId xmlns:p14="http://schemas.microsoft.com/office/powerpoint/2010/main" val="1929667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Заголовок раздела">
    <p:spTree>
      <p:nvGrpSpPr>
        <p:cNvPr id="1" name=""/>
        <p:cNvGrpSpPr/>
        <p:nvPr/>
      </p:nvGrpSpPr>
      <p:grpSpPr>
        <a:xfrm>
          <a:off x="0" y="0"/>
          <a:ext cx="0" cy="0"/>
          <a:chOff x="0" y="0"/>
          <a:chExt cx="0" cy="0"/>
        </a:xfrm>
      </p:grpSpPr>
      <p:sp>
        <p:nvSpPr>
          <p:cNvPr id="9" name="Рисунок 8"/>
          <p:cNvSpPr>
            <a:spLocks noGrp="1"/>
          </p:cNvSpPr>
          <p:nvPr>
            <p:ph type="pic" sz="quarter" idx="10"/>
          </p:nvPr>
        </p:nvSpPr>
        <p:spPr>
          <a:xfrm>
            <a:off x="0" y="3881438"/>
            <a:ext cx="12192000" cy="2976562"/>
          </a:xfrm>
        </p:spPr>
        <p:txBody>
          <a:bodyPr/>
          <a:lstStyle/>
          <a:p>
            <a:endParaRPr lang="ru-RU"/>
          </a:p>
        </p:txBody>
      </p:sp>
    </p:spTree>
    <p:extLst>
      <p:ext uri="{BB962C8B-B14F-4D97-AF65-F5344CB8AC3E}">
        <p14:creationId xmlns:p14="http://schemas.microsoft.com/office/powerpoint/2010/main" val="281115802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5E77261-1373-4A37-96A7-CF568151AC80}"/>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64E3DF45-51A8-4762-9079-210EF87BE210}"/>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AB3EB378-4BB8-4B93-B5F5-88448635D10C}"/>
              </a:ext>
            </a:extLst>
          </p:cNvPr>
          <p:cNvSpPr>
            <a:spLocks noGrp="1"/>
          </p:cNvSpPr>
          <p:nvPr>
            <p:ph type="dt" sz="half" idx="10"/>
          </p:nvPr>
        </p:nvSpPr>
        <p:spPr/>
        <p:txBody>
          <a:bodyPr/>
          <a:lstStyle/>
          <a:p>
            <a:fld id="{8210356B-0B84-4B5D-9FE5-F0E2BF4E7D24}" type="datetimeFigureOut">
              <a:rPr lang="en-US" smtClean="0"/>
              <a:t>10/23/2023</a:t>
            </a:fld>
            <a:endParaRPr lang="en-US"/>
          </a:p>
        </p:txBody>
      </p:sp>
      <p:sp>
        <p:nvSpPr>
          <p:cNvPr id="5" name="Θέση υποσέλιδου 4">
            <a:extLst>
              <a:ext uri="{FF2B5EF4-FFF2-40B4-BE49-F238E27FC236}">
                <a16:creationId xmlns:a16="http://schemas.microsoft.com/office/drawing/2014/main" id="{652A2E4E-AE46-4CDD-B00C-9F98C577AF1A}"/>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5E068CC9-CAD8-4DCC-850A-3C84D40F8D52}"/>
              </a:ext>
            </a:extLst>
          </p:cNvPr>
          <p:cNvSpPr>
            <a:spLocks noGrp="1"/>
          </p:cNvSpPr>
          <p:nvPr>
            <p:ph type="sldNum" sz="quarter" idx="12"/>
          </p:nvPr>
        </p:nvSpPr>
        <p:spPr/>
        <p:txBody>
          <a:bodyPr/>
          <a:lstStyle/>
          <a:p>
            <a:fld id="{A5E581B7-56C5-40B7-9E9D-FF1C3AA8A376}" type="slidenum">
              <a:rPr lang="en-US" smtClean="0"/>
              <a:t>‹#›</a:t>
            </a:fld>
            <a:endParaRPr lang="en-US"/>
          </a:p>
        </p:txBody>
      </p:sp>
    </p:spTree>
    <p:extLst>
      <p:ext uri="{BB962C8B-B14F-4D97-AF65-F5344CB8AC3E}">
        <p14:creationId xmlns:p14="http://schemas.microsoft.com/office/powerpoint/2010/main" val="30480692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3CFC9B3-D04D-4CF3-B83D-E2F8364CCB25}"/>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CEEB3F5A-BBA0-44F5-A17B-6F59FE0876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9C58B483-6709-44E0-8DB3-11CAA7B7AF42}"/>
              </a:ext>
            </a:extLst>
          </p:cNvPr>
          <p:cNvSpPr>
            <a:spLocks noGrp="1"/>
          </p:cNvSpPr>
          <p:nvPr>
            <p:ph type="dt" sz="half" idx="10"/>
          </p:nvPr>
        </p:nvSpPr>
        <p:spPr/>
        <p:txBody>
          <a:bodyPr/>
          <a:lstStyle/>
          <a:p>
            <a:fld id="{8210356B-0B84-4B5D-9FE5-F0E2BF4E7D24}" type="datetimeFigureOut">
              <a:rPr lang="en-US" smtClean="0"/>
              <a:t>10/23/2023</a:t>
            </a:fld>
            <a:endParaRPr lang="en-US"/>
          </a:p>
        </p:txBody>
      </p:sp>
      <p:sp>
        <p:nvSpPr>
          <p:cNvPr id="5" name="Θέση υποσέλιδου 4">
            <a:extLst>
              <a:ext uri="{FF2B5EF4-FFF2-40B4-BE49-F238E27FC236}">
                <a16:creationId xmlns:a16="http://schemas.microsoft.com/office/drawing/2014/main" id="{57868E27-1BB3-4703-AD28-AECA23AAB4DE}"/>
              </a:ext>
            </a:extLst>
          </p:cNvPr>
          <p:cNvSpPr>
            <a:spLocks noGrp="1"/>
          </p:cNvSpPr>
          <p:nvPr>
            <p:ph type="ftr" sz="quarter" idx="11"/>
          </p:nvPr>
        </p:nvSpPr>
        <p:spPr/>
        <p:txBody>
          <a:bodyPr/>
          <a:lstStyle/>
          <a:p>
            <a:endParaRPr lang="en-US"/>
          </a:p>
        </p:txBody>
      </p:sp>
      <p:sp>
        <p:nvSpPr>
          <p:cNvPr id="6" name="Θέση αριθμού διαφάνειας 5">
            <a:extLst>
              <a:ext uri="{FF2B5EF4-FFF2-40B4-BE49-F238E27FC236}">
                <a16:creationId xmlns:a16="http://schemas.microsoft.com/office/drawing/2014/main" id="{0EECF5BE-523B-48B9-84F7-7A4AE5BE2D59}"/>
              </a:ext>
            </a:extLst>
          </p:cNvPr>
          <p:cNvSpPr>
            <a:spLocks noGrp="1"/>
          </p:cNvSpPr>
          <p:nvPr>
            <p:ph type="sldNum" sz="quarter" idx="12"/>
          </p:nvPr>
        </p:nvSpPr>
        <p:spPr/>
        <p:txBody>
          <a:bodyPr/>
          <a:lstStyle/>
          <a:p>
            <a:fld id="{A5E581B7-56C5-40B7-9E9D-FF1C3AA8A376}" type="slidenum">
              <a:rPr lang="en-US" smtClean="0"/>
              <a:t>‹#›</a:t>
            </a:fld>
            <a:endParaRPr lang="en-US"/>
          </a:p>
        </p:txBody>
      </p:sp>
    </p:spTree>
    <p:extLst>
      <p:ext uri="{BB962C8B-B14F-4D97-AF65-F5344CB8AC3E}">
        <p14:creationId xmlns:p14="http://schemas.microsoft.com/office/powerpoint/2010/main" val="36864406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B0660D3-00A3-4621-A781-688F284DCCE5}"/>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7C31CA38-493F-4593-9816-749EED7F1D22}"/>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περιεχομένου 3">
            <a:extLst>
              <a:ext uri="{FF2B5EF4-FFF2-40B4-BE49-F238E27FC236}">
                <a16:creationId xmlns:a16="http://schemas.microsoft.com/office/drawing/2014/main" id="{CAC82F15-4535-4801-8F34-CF06DCD8CC83}"/>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ημερομηνίας 4">
            <a:extLst>
              <a:ext uri="{FF2B5EF4-FFF2-40B4-BE49-F238E27FC236}">
                <a16:creationId xmlns:a16="http://schemas.microsoft.com/office/drawing/2014/main" id="{5CDAAB32-B6EC-44C5-9A0B-741F4DC1CEBF}"/>
              </a:ext>
            </a:extLst>
          </p:cNvPr>
          <p:cNvSpPr>
            <a:spLocks noGrp="1"/>
          </p:cNvSpPr>
          <p:nvPr>
            <p:ph type="dt" sz="half" idx="10"/>
          </p:nvPr>
        </p:nvSpPr>
        <p:spPr/>
        <p:txBody>
          <a:bodyPr/>
          <a:lstStyle/>
          <a:p>
            <a:fld id="{8210356B-0B84-4B5D-9FE5-F0E2BF4E7D24}" type="datetimeFigureOut">
              <a:rPr lang="en-US" smtClean="0"/>
              <a:t>10/23/2023</a:t>
            </a:fld>
            <a:endParaRPr lang="en-US"/>
          </a:p>
        </p:txBody>
      </p:sp>
      <p:sp>
        <p:nvSpPr>
          <p:cNvPr id="6" name="Θέση υποσέλιδου 5">
            <a:extLst>
              <a:ext uri="{FF2B5EF4-FFF2-40B4-BE49-F238E27FC236}">
                <a16:creationId xmlns:a16="http://schemas.microsoft.com/office/drawing/2014/main" id="{6E243A11-C9F8-43F0-AC98-170F74893DC3}"/>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D1B3DE07-4AE0-4FC4-BDF3-CEA5A4DFF2BD}"/>
              </a:ext>
            </a:extLst>
          </p:cNvPr>
          <p:cNvSpPr>
            <a:spLocks noGrp="1"/>
          </p:cNvSpPr>
          <p:nvPr>
            <p:ph type="sldNum" sz="quarter" idx="12"/>
          </p:nvPr>
        </p:nvSpPr>
        <p:spPr/>
        <p:txBody>
          <a:bodyPr/>
          <a:lstStyle/>
          <a:p>
            <a:fld id="{A5E581B7-56C5-40B7-9E9D-FF1C3AA8A376}" type="slidenum">
              <a:rPr lang="en-US" smtClean="0"/>
              <a:t>‹#›</a:t>
            </a:fld>
            <a:endParaRPr lang="en-US"/>
          </a:p>
        </p:txBody>
      </p:sp>
    </p:spTree>
    <p:extLst>
      <p:ext uri="{BB962C8B-B14F-4D97-AF65-F5344CB8AC3E}">
        <p14:creationId xmlns:p14="http://schemas.microsoft.com/office/powerpoint/2010/main" val="17257051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3A6E743-3DF1-4374-8098-901AC4E77AD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75A84C59-4F22-47E2-B9ED-DE5F36B6AD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58C1241F-815B-486A-B1DD-CDD99EAD8E21}"/>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5" name="Θέση κειμένου 4">
            <a:extLst>
              <a:ext uri="{FF2B5EF4-FFF2-40B4-BE49-F238E27FC236}">
                <a16:creationId xmlns:a16="http://schemas.microsoft.com/office/drawing/2014/main" id="{F84D98CD-9604-4680-BB2B-6DD88007512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E939E99A-813E-461D-AC06-951077CE9A3F}"/>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7" name="Θέση ημερομηνίας 6">
            <a:extLst>
              <a:ext uri="{FF2B5EF4-FFF2-40B4-BE49-F238E27FC236}">
                <a16:creationId xmlns:a16="http://schemas.microsoft.com/office/drawing/2014/main" id="{54066D78-1147-46BD-9011-6BACC1009D28}"/>
              </a:ext>
            </a:extLst>
          </p:cNvPr>
          <p:cNvSpPr>
            <a:spLocks noGrp="1"/>
          </p:cNvSpPr>
          <p:nvPr>
            <p:ph type="dt" sz="half" idx="10"/>
          </p:nvPr>
        </p:nvSpPr>
        <p:spPr/>
        <p:txBody>
          <a:bodyPr/>
          <a:lstStyle/>
          <a:p>
            <a:fld id="{8210356B-0B84-4B5D-9FE5-F0E2BF4E7D24}" type="datetimeFigureOut">
              <a:rPr lang="en-US" smtClean="0"/>
              <a:t>10/23/2023</a:t>
            </a:fld>
            <a:endParaRPr lang="en-US"/>
          </a:p>
        </p:txBody>
      </p:sp>
      <p:sp>
        <p:nvSpPr>
          <p:cNvPr id="8" name="Θέση υποσέλιδου 7">
            <a:extLst>
              <a:ext uri="{FF2B5EF4-FFF2-40B4-BE49-F238E27FC236}">
                <a16:creationId xmlns:a16="http://schemas.microsoft.com/office/drawing/2014/main" id="{C0675302-AB79-4A9F-8D2A-6EF2F50B6340}"/>
              </a:ext>
            </a:extLst>
          </p:cNvPr>
          <p:cNvSpPr>
            <a:spLocks noGrp="1"/>
          </p:cNvSpPr>
          <p:nvPr>
            <p:ph type="ftr" sz="quarter" idx="11"/>
          </p:nvPr>
        </p:nvSpPr>
        <p:spPr/>
        <p:txBody>
          <a:bodyPr/>
          <a:lstStyle/>
          <a:p>
            <a:endParaRPr lang="en-US"/>
          </a:p>
        </p:txBody>
      </p:sp>
      <p:sp>
        <p:nvSpPr>
          <p:cNvPr id="9" name="Θέση αριθμού διαφάνειας 8">
            <a:extLst>
              <a:ext uri="{FF2B5EF4-FFF2-40B4-BE49-F238E27FC236}">
                <a16:creationId xmlns:a16="http://schemas.microsoft.com/office/drawing/2014/main" id="{87EB8AC4-5805-468B-89D4-4A2CA4B6323B}"/>
              </a:ext>
            </a:extLst>
          </p:cNvPr>
          <p:cNvSpPr>
            <a:spLocks noGrp="1"/>
          </p:cNvSpPr>
          <p:nvPr>
            <p:ph type="sldNum" sz="quarter" idx="12"/>
          </p:nvPr>
        </p:nvSpPr>
        <p:spPr/>
        <p:txBody>
          <a:bodyPr/>
          <a:lstStyle/>
          <a:p>
            <a:fld id="{A5E581B7-56C5-40B7-9E9D-FF1C3AA8A376}" type="slidenum">
              <a:rPr lang="en-US" smtClean="0"/>
              <a:t>‹#›</a:t>
            </a:fld>
            <a:endParaRPr lang="en-US"/>
          </a:p>
        </p:txBody>
      </p:sp>
    </p:spTree>
    <p:extLst>
      <p:ext uri="{BB962C8B-B14F-4D97-AF65-F5344CB8AC3E}">
        <p14:creationId xmlns:p14="http://schemas.microsoft.com/office/powerpoint/2010/main" val="267485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7D1CB67-9A7D-46F7-9F2D-50B106300D6F}"/>
              </a:ext>
            </a:extLst>
          </p:cNvPr>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Θέση ημερομηνίας 2">
            <a:extLst>
              <a:ext uri="{FF2B5EF4-FFF2-40B4-BE49-F238E27FC236}">
                <a16:creationId xmlns:a16="http://schemas.microsoft.com/office/drawing/2014/main" id="{23B6B8C9-E073-4DBF-99C8-9ECDED25D9B5}"/>
              </a:ext>
            </a:extLst>
          </p:cNvPr>
          <p:cNvSpPr>
            <a:spLocks noGrp="1"/>
          </p:cNvSpPr>
          <p:nvPr>
            <p:ph type="dt" sz="half" idx="10"/>
          </p:nvPr>
        </p:nvSpPr>
        <p:spPr/>
        <p:txBody>
          <a:bodyPr/>
          <a:lstStyle/>
          <a:p>
            <a:fld id="{8210356B-0B84-4B5D-9FE5-F0E2BF4E7D24}" type="datetimeFigureOut">
              <a:rPr lang="en-US" smtClean="0"/>
              <a:t>10/23/2023</a:t>
            </a:fld>
            <a:endParaRPr lang="en-US"/>
          </a:p>
        </p:txBody>
      </p:sp>
      <p:sp>
        <p:nvSpPr>
          <p:cNvPr id="4" name="Θέση υποσέλιδου 3">
            <a:extLst>
              <a:ext uri="{FF2B5EF4-FFF2-40B4-BE49-F238E27FC236}">
                <a16:creationId xmlns:a16="http://schemas.microsoft.com/office/drawing/2014/main" id="{A209B27B-9ED4-4936-A316-BA4264A193DD}"/>
              </a:ext>
            </a:extLst>
          </p:cNvPr>
          <p:cNvSpPr>
            <a:spLocks noGrp="1"/>
          </p:cNvSpPr>
          <p:nvPr>
            <p:ph type="ftr" sz="quarter" idx="11"/>
          </p:nvPr>
        </p:nvSpPr>
        <p:spPr/>
        <p:txBody>
          <a:bodyPr/>
          <a:lstStyle/>
          <a:p>
            <a:endParaRPr lang="en-US"/>
          </a:p>
        </p:txBody>
      </p:sp>
      <p:sp>
        <p:nvSpPr>
          <p:cNvPr id="5" name="Θέση αριθμού διαφάνειας 4">
            <a:extLst>
              <a:ext uri="{FF2B5EF4-FFF2-40B4-BE49-F238E27FC236}">
                <a16:creationId xmlns:a16="http://schemas.microsoft.com/office/drawing/2014/main" id="{B371A3F4-5A01-491B-9151-AA2F8C433D85}"/>
              </a:ext>
            </a:extLst>
          </p:cNvPr>
          <p:cNvSpPr>
            <a:spLocks noGrp="1"/>
          </p:cNvSpPr>
          <p:nvPr>
            <p:ph type="sldNum" sz="quarter" idx="12"/>
          </p:nvPr>
        </p:nvSpPr>
        <p:spPr/>
        <p:txBody>
          <a:bodyPr/>
          <a:lstStyle/>
          <a:p>
            <a:fld id="{A5E581B7-56C5-40B7-9E9D-FF1C3AA8A376}" type="slidenum">
              <a:rPr lang="en-US" smtClean="0"/>
              <a:t>‹#›</a:t>
            </a:fld>
            <a:endParaRPr lang="en-US"/>
          </a:p>
        </p:txBody>
      </p:sp>
    </p:spTree>
    <p:extLst>
      <p:ext uri="{BB962C8B-B14F-4D97-AF65-F5344CB8AC3E}">
        <p14:creationId xmlns:p14="http://schemas.microsoft.com/office/powerpoint/2010/main" val="42124148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280AF6E3-C797-489C-BFCD-1F554CFCE146}"/>
              </a:ext>
            </a:extLst>
          </p:cNvPr>
          <p:cNvSpPr>
            <a:spLocks noGrp="1"/>
          </p:cNvSpPr>
          <p:nvPr>
            <p:ph type="dt" sz="half" idx="10"/>
          </p:nvPr>
        </p:nvSpPr>
        <p:spPr/>
        <p:txBody>
          <a:bodyPr/>
          <a:lstStyle/>
          <a:p>
            <a:fld id="{8210356B-0B84-4B5D-9FE5-F0E2BF4E7D24}" type="datetimeFigureOut">
              <a:rPr lang="en-US" smtClean="0"/>
              <a:t>10/23/2023</a:t>
            </a:fld>
            <a:endParaRPr lang="en-US"/>
          </a:p>
        </p:txBody>
      </p:sp>
      <p:sp>
        <p:nvSpPr>
          <p:cNvPr id="3" name="Θέση υποσέλιδου 2">
            <a:extLst>
              <a:ext uri="{FF2B5EF4-FFF2-40B4-BE49-F238E27FC236}">
                <a16:creationId xmlns:a16="http://schemas.microsoft.com/office/drawing/2014/main" id="{9B2B44F0-3CBA-47CC-BA0B-90887C86C559}"/>
              </a:ext>
            </a:extLst>
          </p:cNvPr>
          <p:cNvSpPr>
            <a:spLocks noGrp="1"/>
          </p:cNvSpPr>
          <p:nvPr>
            <p:ph type="ftr" sz="quarter" idx="11"/>
          </p:nvPr>
        </p:nvSpPr>
        <p:spPr/>
        <p:txBody>
          <a:bodyPr/>
          <a:lstStyle/>
          <a:p>
            <a:endParaRPr lang="en-US"/>
          </a:p>
        </p:txBody>
      </p:sp>
      <p:sp>
        <p:nvSpPr>
          <p:cNvPr id="4" name="Θέση αριθμού διαφάνειας 3">
            <a:extLst>
              <a:ext uri="{FF2B5EF4-FFF2-40B4-BE49-F238E27FC236}">
                <a16:creationId xmlns:a16="http://schemas.microsoft.com/office/drawing/2014/main" id="{3315C5F6-149C-4DDA-A793-8217875AD43B}"/>
              </a:ext>
            </a:extLst>
          </p:cNvPr>
          <p:cNvSpPr>
            <a:spLocks noGrp="1"/>
          </p:cNvSpPr>
          <p:nvPr>
            <p:ph type="sldNum" sz="quarter" idx="12"/>
          </p:nvPr>
        </p:nvSpPr>
        <p:spPr/>
        <p:txBody>
          <a:bodyPr/>
          <a:lstStyle/>
          <a:p>
            <a:fld id="{A5E581B7-56C5-40B7-9E9D-FF1C3AA8A376}" type="slidenum">
              <a:rPr lang="en-US" smtClean="0"/>
              <a:t>‹#›</a:t>
            </a:fld>
            <a:endParaRPr lang="en-US"/>
          </a:p>
        </p:txBody>
      </p:sp>
    </p:spTree>
    <p:extLst>
      <p:ext uri="{BB962C8B-B14F-4D97-AF65-F5344CB8AC3E}">
        <p14:creationId xmlns:p14="http://schemas.microsoft.com/office/powerpoint/2010/main" val="42129009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2350556-B99E-4675-88FB-78C104F7E698}"/>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περιεχομένου 2">
            <a:extLst>
              <a:ext uri="{FF2B5EF4-FFF2-40B4-BE49-F238E27FC236}">
                <a16:creationId xmlns:a16="http://schemas.microsoft.com/office/drawing/2014/main" id="{BC28D98C-6203-454F-86FD-881BABC537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κειμένου 3">
            <a:extLst>
              <a:ext uri="{FF2B5EF4-FFF2-40B4-BE49-F238E27FC236}">
                <a16:creationId xmlns:a16="http://schemas.microsoft.com/office/drawing/2014/main" id="{E419CA61-C3A7-4AA1-B123-94CF3CBF40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0C942309-F82B-4310-B09F-3690D1961838}"/>
              </a:ext>
            </a:extLst>
          </p:cNvPr>
          <p:cNvSpPr>
            <a:spLocks noGrp="1"/>
          </p:cNvSpPr>
          <p:nvPr>
            <p:ph type="dt" sz="half" idx="10"/>
          </p:nvPr>
        </p:nvSpPr>
        <p:spPr/>
        <p:txBody>
          <a:bodyPr/>
          <a:lstStyle/>
          <a:p>
            <a:fld id="{8210356B-0B84-4B5D-9FE5-F0E2BF4E7D24}" type="datetimeFigureOut">
              <a:rPr lang="en-US" smtClean="0"/>
              <a:t>10/23/2023</a:t>
            </a:fld>
            <a:endParaRPr lang="en-US"/>
          </a:p>
        </p:txBody>
      </p:sp>
      <p:sp>
        <p:nvSpPr>
          <p:cNvPr id="6" name="Θέση υποσέλιδου 5">
            <a:extLst>
              <a:ext uri="{FF2B5EF4-FFF2-40B4-BE49-F238E27FC236}">
                <a16:creationId xmlns:a16="http://schemas.microsoft.com/office/drawing/2014/main" id="{9AA9EBD4-5560-494E-A24E-9DAFE64E4612}"/>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16D6D0F6-0EEB-43AC-B807-ED33BF0843F4}"/>
              </a:ext>
            </a:extLst>
          </p:cNvPr>
          <p:cNvSpPr>
            <a:spLocks noGrp="1"/>
          </p:cNvSpPr>
          <p:nvPr>
            <p:ph type="sldNum" sz="quarter" idx="12"/>
          </p:nvPr>
        </p:nvSpPr>
        <p:spPr/>
        <p:txBody>
          <a:bodyPr/>
          <a:lstStyle/>
          <a:p>
            <a:fld id="{A5E581B7-56C5-40B7-9E9D-FF1C3AA8A376}" type="slidenum">
              <a:rPr lang="en-US" smtClean="0"/>
              <a:t>‹#›</a:t>
            </a:fld>
            <a:endParaRPr lang="en-US"/>
          </a:p>
        </p:txBody>
      </p:sp>
    </p:spTree>
    <p:extLst>
      <p:ext uri="{BB962C8B-B14F-4D97-AF65-F5344CB8AC3E}">
        <p14:creationId xmlns:p14="http://schemas.microsoft.com/office/powerpoint/2010/main" val="2134921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5F12F61-1A6F-45CB-9703-90D11AC3FD3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n-US"/>
          </a:p>
        </p:txBody>
      </p:sp>
      <p:sp>
        <p:nvSpPr>
          <p:cNvPr id="3" name="Θέση εικόνας 2">
            <a:extLst>
              <a:ext uri="{FF2B5EF4-FFF2-40B4-BE49-F238E27FC236}">
                <a16:creationId xmlns:a16="http://schemas.microsoft.com/office/drawing/2014/main" id="{FB5C4742-5EB5-4B90-820C-56968687A5C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Θέση κειμένου 3">
            <a:extLst>
              <a:ext uri="{FF2B5EF4-FFF2-40B4-BE49-F238E27FC236}">
                <a16:creationId xmlns:a16="http://schemas.microsoft.com/office/drawing/2014/main" id="{DD5A86CD-2BF5-4D59-A1A6-7EA63E8231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9A8EB48D-5D6E-4007-9691-3AC1D8DAB667}"/>
              </a:ext>
            </a:extLst>
          </p:cNvPr>
          <p:cNvSpPr>
            <a:spLocks noGrp="1"/>
          </p:cNvSpPr>
          <p:nvPr>
            <p:ph type="dt" sz="half" idx="10"/>
          </p:nvPr>
        </p:nvSpPr>
        <p:spPr/>
        <p:txBody>
          <a:bodyPr/>
          <a:lstStyle/>
          <a:p>
            <a:fld id="{8210356B-0B84-4B5D-9FE5-F0E2BF4E7D24}" type="datetimeFigureOut">
              <a:rPr lang="en-US" smtClean="0"/>
              <a:t>10/23/2023</a:t>
            </a:fld>
            <a:endParaRPr lang="en-US"/>
          </a:p>
        </p:txBody>
      </p:sp>
      <p:sp>
        <p:nvSpPr>
          <p:cNvPr id="6" name="Θέση υποσέλιδου 5">
            <a:extLst>
              <a:ext uri="{FF2B5EF4-FFF2-40B4-BE49-F238E27FC236}">
                <a16:creationId xmlns:a16="http://schemas.microsoft.com/office/drawing/2014/main" id="{218250B4-5875-4B94-9A72-630FFA93F228}"/>
              </a:ext>
            </a:extLst>
          </p:cNvPr>
          <p:cNvSpPr>
            <a:spLocks noGrp="1"/>
          </p:cNvSpPr>
          <p:nvPr>
            <p:ph type="ftr" sz="quarter" idx="11"/>
          </p:nvPr>
        </p:nvSpPr>
        <p:spPr/>
        <p:txBody>
          <a:bodyPr/>
          <a:lstStyle/>
          <a:p>
            <a:endParaRPr lang="en-US"/>
          </a:p>
        </p:txBody>
      </p:sp>
      <p:sp>
        <p:nvSpPr>
          <p:cNvPr id="7" name="Θέση αριθμού διαφάνειας 6">
            <a:extLst>
              <a:ext uri="{FF2B5EF4-FFF2-40B4-BE49-F238E27FC236}">
                <a16:creationId xmlns:a16="http://schemas.microsoft.com/office/drawing/2014/main" id="{672A09FE-18ED-4CAF-A8DC-426C1CB257FC}"/>
              </a:ext>
            </a:extLst>
          </p:cNvPr>
          <p:cNvSpPr>
            <a:spLocks noGrp="1"/>
          </p:cNvSpPr>
          <p:nvPr>
            <p:ph type="sldNum" sz="quarter" idx="12"/>
          </p:nvPr>
        </p:nvSpPr>
        <p:spPr/>
        <p:txBody>
          <a:bodyPr/>
          <a:lstStyle/>
          <a:p>
            <a:fld id="{A5E581B7-56C5-40B7-9E9D-FF1C3AA8A376}" type="slidenum">
              <a:rPr lang="en-US" smtClean="0"/>
              <a:t>‹#›</a:t>
            </a:fld>
            <a:endParaRPr lang="en-US"/>
          </a:p>
        </p:txBody>
      </p:sp>
    </p:spTree>
    <p:extLst>
      <p:ext uri="{BB962C8B-B14F-4D97-AF65-F5344CB8AC3E}">
        <p14:creationId xmlns:p14="http://schemas.microsoft.com/office/powerpoint/2010/main" val="20053949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44716247-B1C4-4F63-9E15-41B3B9B95B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a:p>
        </p:txBody>
      </p:sp>
      <p:sp>
        <p:nvSpPr>
          <p:cNvPr id="3" name="Θέση κειμένου 2">
            <a:extLst>
              <a:ext uri="{FF2B5EF4-FFF2-40B4-BE49-F238E27FC236}">
                <a16:creationId xmlns:a16="http://schemas.microsoft.com/office/drawing/2014/main" id="{1A1C135A-C23A-4066-B857-FBB2FED6255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n-US"/>
          </a:p>
        </p:txBody>
      </p:sp>
      <p:sp>
        <p:nvSpPr>
          <p:cNvPr id="4" name="Θέση ημερομηνίας 3">
            <a:extLst>
              <a:ext uri="{FF2B5EF4-FFF2-40B4-BE49-F238E27FC236}">
                <a16:creationId xmlns:a16="http://schemas.microsoft.com/office/drawing/2014/main" id="{1482E79B-A836-4347-90A6-7450B3609D7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10356B-0B84-4B5D-9FE5-F0E2BF4E7D24}" type="datetimeFigureOut">
              <a:rPr lang="en-US" smtClean="0"/>
              <a:t>10/23/2023</a:t>
            </a:fld>
            <a:endParaRPr lang="en-US"/>
          </a:p>
        </p:txBody>
      </p:sp>
      <p:sp>
        <p:nvSpPr>
          <p:cNvPr id="5" name="Θέση υποσέλιδου 4">
            <a:extLst>
              <a:ext uri="{FF2B5EF4-FFF2-40B4-BE49-F238E27FC236}">
                <a16:creationId xmlns:a16="http://schemas.microsoft.com/office/drawing/2014/main" id="{A1C87053-8CDB-450C-9A02-400D29946C6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Θέση αριθμού διαφάνειας 5">
            <a:extLst>
              <a:ext uri="{FF2B5EF4-FFF2-40B4-BE49-F238E27FC236}">
                <a16:creationId xmlns:a16="http://schemas.microsoft.com/office/drawing/2014/main" id="{A036669C-7726-4EA4-B68D-9C945A5E4BD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5E581B7-56C5-40B7-9E9D-FF1C3AA8A376}" type="slidenum">
              <a:rPr lang="en-US" smtClean="0"/>
              <a:t>‹#›</a:t>
            </a:fld>
            <a:endParaRPr lang="en-US"/>
          </a:p>
        </p:txBody>
      </p:sp>
    </p:spTree>
    <p:extLst>
      <p:ext uri="{BB962C8B-B14F-4D97-AF65-F5344CB8AC3E}">
        <p14:creationId xmlns:p14="http://schemas.microsoft.com/office/powerpoint/2010/main" val="3062682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slideLayout" Target="../slideLayouts/slideLayout2.xml"/><Relationship Id="rId1" Type="http://schemas.openxmlformats.org/officeDocument/2006/relationships/video" Target="https://www.youtube.com/embed/hEjVzIlK72w?start=157&amp;feature=oembed" TargetMode="Externa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ideo" Target="https://www.youtube.com/embed/HlLBK_eyRe4?feature=oembed" TargetMode="External"/><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researchgate.net/publication/359512720_GREEK_SUBTITLING_GUIDE_FOR_ACCESSIBILITY_PURPOSES_Greek_television_--_ETHNIKES_ODEGIES_YPOTITLISMOU_GIA_LOGOUS_AISTHETERIAKES_PROSBASES_ellenike_teleorase"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s://sites.google.com/view/crisistranslation/home" TargetMode="External"/><Relationship Id="rId13" Type="http://schemas.openxmlformats.org/officeDocument/2006/relationships/image" Target="../media/image9.png"/><Relationship Id="rId1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6.png"/><Relationship Id="rId12" Type="http://schemas.openxmlformats.org/officeDocument/2006/relationships/hyperlink" Target="https://www.ucl.ac.uk/european-languages-culture/research-centres/centres/translation-studies" TargetMode="External"/><Relationship Id="rId17" Type="http://schemas.openxmlformats.org/officeDocument/2006/relationships/image" Target="../media/image11.png"/><Relationship Id="rId2" Type="http://schemas.openxmlformats.org/officeDocument/2006/relationships/image" Target="../media/image3.png"/><Relationship Id="rId16" Type="http://schemas.openxmlformats.org/officeDocument/2006/relationships/hyperlink" Target="https://www.esist.org/" TargetMode="External"/><Relationship Id="rId1" Type="http://schemas.openxmlformats.org/officeDocument/2006/relationships/slideLayout" Target="../slideLayouts/slideLayout12.xml"/><Relationship Id="rId6" Type="http://schemas.openxmlformats.org/officeDocument/2006/relationships/hyperlink" Target="https://www.acm.org/" TargetMode="External"/><Relationship Id="rId11" Type="http://schemas.openxmlformats.org/officeDocument/2006/relationships/image" Target="../media/image8.png"/><Relationship Id="rId5" Type="http://schemas.openxmlformats.org/officeDocument/2006/relationships/image" Target="../media/image5.png"/><Relationship Id="rId15" Type="http://schemas.openxmlformats.org/officeDocument/2006/relationships/image" Target="../media/image10.png"/><Relationship Id="rId10" Type="http://schemas.openxmlformats.org/officeDocument/2006/relationships/hyperlink" Target="http://www.audiodescription.co.uk/" TargetMode="External"/><Relationship Id="rId19" Type="http://schemas.openxmlformats.org/officeDocument/2006/relationships/image" Target="../media/image13.png"/><Relationship Id="rId4" Type="http://schemas.openxmlformats.org/officeDocument/2006/relationships/hyperlink" Target="https://pem.gr/?lang=en" TargetMode="External"/><Relationship Id="rId9" Type="http://schemas.openxmlformats.org/officeDocument/2006/relationships/image" Target="../media/image7.png"/><Relationship Id="rId14" Type="http://schemas.openxmlformats.org/officeDocument/2006/relationships/hyperlink" Target="http://www.subtitlers.org.uk/"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36.gif"/><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video" Target="https://www.youtube.com/embed/AEbIpSkljlU?feature=oembed" TargetMode="External"/><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image" Target="../media/image43.jp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45.jpg"/></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s://www.researchgate.net/publication/350382846_Audiovisual_translation_in_education_towards_a_universal_design_for_accessible_online_content"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 Id="rId9"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FC057F7-E1C5-42CF-91E1-36971D8BE6D4}"/>
              </a:ext>
            </a:extLst>
          </p:cNvPr>
          <p:cNvSpPr>
            <a:spLocks noGrp="1"/>
          </p:cNvSpPr>
          <p:nvPr>
            <p:ph type="ctrTitle"/>
          </p:nvPr>
        </p:nvSpPr>
        <p:spPr>
          <a:xfrm>
            <a:off x="1524000" y="1122363"/>
            <a:ext cx="9144000" cy="1272396"/>
          </a:xfrm>
        </p:spPr>
        <p:txBody>
          <a:bodyPr>
            <a:normAutofit/>
          </a:bodyPr>
          <a:lstStyle/>
          <a:p>
            <a:r>
              <a:rPr lang="en-US" b="1" dirty="0"/>
              <a:t>Access Practices</a:t>
            </a:r>
            <a:endParaRPr lang="en-US" i="1" u="sng" dirty="0"/>
          </a:p>
        </p:txBody>
      </p:sp>
      <p:sp>
        <p:nvSpPr>
          <p:cNvPr id="3" name="Υπότιτλος 2">
            <a:extLst>
              <a:ext uri="{FF2B5EF4-FFF2-40B4-BE49-F238E27FC236}">
                <a16:creationId xmlns:a16="http://schemas.microsoft.com/office/drawing/2014/main" id="{A874B8DC-4B9A-4F47-9F5B-4122180457ED}"/>
              </a:ext>
            </a:extLst>
          </p:cNvPr>
          <p:cNvSpPr>
            <a:spLocks noGrp="1"/>
          </p:cNvSpPr>
          <p:nvPr>
            <p:ph type="subTitle" idx="1"/>
          </p:nvPr>
        </p:nvSpPr>
        <p:spPr>
          <a:xfrm>
            <a:off x="1524000" y="3633543"/>
            <a:ext cx="9144000" cy="1624257"/>
          </a:xfrm>
        </p:spPr>
        <p:txBody>
          <a:bodyPr/>
          <a:lstStyle/>
          <a:p>
            <a:r>
              <a:rPr lang="en-US" dirty="0"/>
              <a:t>Dr Emmanouela </a:t>
            </a:r>
            <a:r>
              <a:rPr lang="en-US" dirty="0" err="1"/>
              <a:t>Patiniotaki</a:t>
            </a:r>
            <a:endParaRPr lang="en-US" dirty="0"/>
          </a:p>
        </p:txBody>
      </p:sp>
      <p:sp>
        <p:nvSpPr>
          <p:cNvPr id="8" name="TextBox 7">
            <a:extLst>
              <a:ext uri="{FF2B5EF4-FFF2-40B4-BE49-F238E27FC236}">
                <a16:creationId xmlns:a16="http://schemas.microsoft.com/office/drawing/2014/main" id="{E65BF234-ABDE-42E4-A52D-E1CAA5B1E0BD}"/>
              </a:ext>
            </a:extLst>
          </p:cNvPr>
          <p:cNvSpPr txBox="1"/>
          <p:nvPr/>
        </p:nvSpPr>
        <p:spPr>
          <a:xfrm>
            <a:off x="2035082" y="2598003"/>
            <a:ext cx="8121836" cy="830997"/>
          </a:xfrm>
          <a:prstGeom prst="rect">
            <a:avLst/>
          </a:prstGeom>
          <a:noFill/>
        </p:spPr>
        <p:txBody>
          <a:bodyPr wrap="square">
            <a:spAutoFit/>
          </a:bodyPr>
          <a:lstStyle/>
          <a:p>
            <a:pPr algn="ctr"/>
            <a:r>
              <a:rPr lang="en-US" sz="4800" b="1" dirty="0"/>
              <a:t>ATLAS INNOVATION</a:t>
            </a:r>
            <a:endParaRPr lang="en-US" sz="2400" dirty="0">
              <a:effectLst>
                <a:outerShdw blurRad="38100" dist="38100" dir="2700000" algn="tl">
                  <a:srgbClr val="000000">
                    <a:alpha val="43137"/>
                  </a:srgbClr>
                </a:outerShdw>
              </a:effectLst>
            </a:endParaRPr>
          </a:p>
        </p:txBody>
      </p:sp>
      <p:pic>
        <p:nvPicPr>
          <p:cNvPr id="9" name="Εικόνα 8" descr="ATLAS E.P.">
            <a:extLst>
              <a:ext uri="{FF2B5EF4-FFF2-40B4-BE49-F238E27FC236}">
                <a16:creationId xmlns:a16="http://schemas.microsoft.com/office/drawing/2014/main" id="{8A3BB32E-56F6-48AE-9B43-5312975FBB0A}"/>
              </a:ext>
            </a:extLst>
          </p:cNvPr>
          <p:cNvPicPr>
            <a:picLocks noChangeAspect="1"/>
          </p:cNvPicPr>
          <p:nvPr/>
        </p:nvPicPr>
        <p:blipFill>
          <a:blip r:embed="rId2"/>
          <a:stretch>
            <a:fillRect/>
          </a:stretch>
        </p:blipFill>
        <p:spPr>
          <a:xfrm>
            <a:off x="1" y="5773236"/>
            <a:ext cx="4139952" cy="1084763"/>
          </a:xfrm>
          <a:prstGeom prst="rect">
            <a:avLst/>
          </a:prstGeom>
        </p:spPr>
      </p:pic>
      <p:pic>
        <p:nvPicPr>
          <p:cNvPr id="10" name="Εικόνα 9" descr="Λογότυπο της ATLAS E.P.">
            <a:extLst>
              <a:ext uri="{FF2B5EF4-FFF2-40B4-BE49-F238E27FC236}">
                <a16:creationId xmlns:a16="http://schemas.microsoft.com/office/drawing/2014/main" id="{1D828072-E062-B957-59EE-B6202410A5B1}"/>
              </a:ext>
            </a:extLst>
          </p:cNvPr>
          <p:cNvPicPr>
            <a:picLocks noChangeAspect="1"/>
          </p:cNvPicPr>
          <p:nvPr/>
        </p:nvPicPr>
        <p:blipFill>
          <a:blip r:embed="rId3"/>
          <a:stretch>
            <a:fillRect/>
          </a:stretch>
        </p:blipFill>
        <p:spPr>
          <a:xfrm>
            <a:off x="10637572" y="5157191"/>
            <a:ext cx="1554427" cy="1700808"/>
          </a:xfrm>
          <a:prstGeom prst="rect">
            <a:avLst/>
          </a:prstGeom>
        </p:spPr>
      </p:pic>
    </p:spTree>
    <p:extLst>
      <p:ext uri="{BB962C8B-B14F-4D97-AF65-F5344CB8AC3E}">
        <p14:creationId xmlns:p14="http://schemas.microsoft.com/office/powerpoint/2010/main" val="19823726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E4BAF01-2188-4074-F9E0-1CD6EC4DBAA5}"/>
              </a:ext>
            </a:extLst>
          </p:cNvPr>
          <p:cNvSpPr>
            <a:spLocks noGrp="1"/>
          </p:cNvSpPr>
          <p:nvPr>
            <p:ph type="title"/>
          </p:nvPr>
        </p:nvSpPr>
        <p:spPr/>
        <p:txBody>
          <a:bodyPr/>
          <a:lstStyle/>
          <a:p>
            <a:r>
              <a:rPr lang="en-US" dirty="0"/>
              <a:t>Accessibility Productions</a:t>
            </a:r>
            <a:endParaRPr lang="el-GR" dirty="0"/>
          </a:p>
        </p:txBody>
      </p:sp>
      <p:sp>
        <p:nvSpPr>
          <p:cNvPr id="3" name="Θέση περιεχομένου 2">
            <a:extLst>
              <a:ext uri="{FF2B5EF4-FFF2-40B4-BE49-F238E27FC236}">
                <a16:creationId xmlns:a16="http://schemas.microsoft.com/office/drawing/2014/main" id="{B8D569F0-8743-2C8A-D956-310D05F7571B}"/>
              </a:ext>
            </a:extLst>
          </p:cNvPr>
          <p:cNvSpPr>
            <a:spLocks noGrp="1"/>
          </p:cNvSpPr>
          <p:nvPr>
            <p:ph idx="1"/>
          </p:nvPr>
        </p:nvSpPr>
        <p:spPr/>
        <p:txBody>
          <a:bodyPr/>
          <a:lstStyle/>
          <a:p>
            <a:r>
              <a:rPr lang="en-US" dirty="0"/>
              <a:t>Training for clients</a:t>
            </a:r>
          </a:p>
          <a:p>
            <a:r>
              <a:rPr lang="en-US" dirty="0"/>
              <a:t>Training for staff</a:t>
            </a:r>
          </a:p>
          <a:p>
            <a:r>
              <a:rPr lang="en-US" dirty="0"/>
              <a:t>Marketing and promotion</a:t>
            </a:r>
          </a:p>
          <a:p>
            <a:r>
              <a:rPr lang="en-US" dirty="0"/>
              <a:t>Accessibility chains</a:t>
            </a:r>
          </a:p>
          <a:p>
            <a:r>
              <a:rPr lang="en-US" dirty="0"/>
              <a:t>Financial management re accessibility</a:t>
            </a:r>
          </a:p>
          <a:p>
            <a:r>
              <a:rPr lang="en-US" dirty="0"/>
              <a:t>Consultation on architecture &amp; content of various types</a:t>
            </a:r>
          </a:p>
        </p:txBody>
      </p:sp>
    </p:spTree>
    <p:extLst>
      <p:ext uri="{BB962C8B-B14F-4D97-AF65-F5344CB8AC3E}">
        <p14:creationId xmlns:p14="http://schemas.microsoft.com/office/powerpoint/2010/main" val="16276968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EFF217-BB62-4FAA-B05A-B36187EF224A}"/>
              </a:ext>
            </a:extLst>
          </p:cNvPr>
          <p:cNvSpPr>
            <a:spLocks noGrp="1"/>
          </p:cNvSpPr>
          <p:nvPr>
            <p:ph type="title"/>
          </p:nvPr>
        </p:nvSpPr>
        <p:spPr/>
        <p:txBody>
          <a:bodyPr/>
          <a:lstStyle/>
          <a:p>
            <a:r>
              <a:rPr lang="en-US" b="1" dirty="0"/>
              <a:t>What we see in the content</a:t>
            </a:r>
          </a:p>
        </p:txBody>
      </p:sp>
      <p:graphicFrame>
        <p:nvGraphicFramePr>
          <p:cNvPr id="4" name="Θέση περιεχομένου 3" descr="Ανάλυση οπτικοακουστικού υλικού στα μέρη του">
            <a:extLst>
              <a:ext uri="{FF2B5EF4-FFF2-40B4-BE49-F238E27FC236}">
                <a16:creationId xmlns:a16="http://schemas.microsoft.com/office/drawing/2014/main" id="{9051F8D7-8543-4411-B974-663BC8E4D078}"/>
              </a:ext>
            </a:extLst>
          </p:cNvPr>
          <p:cNvGraphicFramePr>
            <a:graphicFrameLocks noGrp="1"/>
          </p:cNvGraphicFramePr>
          <p:nvPr>
            <p:ph idx="1"/>
            <p:extLst>
              <p:ext uri="{D42A27DB-BD31-4B8C-83A1-F6EECF244321}">
                <p14:modId xmlns:p14="http://schemas.microsoft.com/office/powerpoint/2010/main" val="671537938"/>
              </p:ext>
            </p:extLst>
          </p:nvPr>
        </p:nvGraphicFramePr>
        <p:xfrm>
          <a:off x="631166" y="2106706"/>
          <a:ext cx="9660316" cy="37597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TextBox 5">
            <a:extLst>
              <a:ext uri="{FF2B5EF4-FFF2-40B4-BE49-F238E27FC236}">
                <a16:creationId xmlns:a16="http://schemas.microsoft.com/office/drawing/2014/main" id="{21EDF01D-428F-4C8F-B8E5-5A8F3438922C}"/>
              </a:ext>
            </a:extLst>
          </p:cNvPr>
          <p:cNvSpPr txBox="1"/>
          <p:nvPr/>
        </p:nvSpPr>
        <p:spPr>
          <a:xfrm>
            <a:off x="9770853" y="6217280"/>
            <a:ext cx="1888402" cy="369332"/>
          </a:xfrm>
          <a:prstGeom prst="rect">
            <a:avLst/>
          </a:prstGeom>
          <a:noFill/>
        </p:spPr>
        <p:txBody>
          <a:bodyPr wrap="none" rtlCol="0">
            <a:spAutoFit/>
          </a:bodyPr>
          <a:lstStyle/>
          <a:p>
            <a:r>
              <a:rPr lang="en-US" dirty="0"/>
              <a:t>©2023 Patiniotaki</a:t>
            </a:r>
          </a:p>
        </p:txBody>
      </p:sp>
    </p:spTree>
    <p:extLst>
      <p:ext uri="{BB962C8B-B14F-4D97-AF65-F5344CB8AC3E}">
        <p14:creationId xmlns:p14="http://schemas.microsoft.com/office/powerpoint/2010/main" val="24278466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D1BB43-9437-9652-37DF-96EAB4CF29D8}"/>
              </a:ext>
            </a:extLst>
          </p:cNvPr>
          <p:cNvSpPr>
            <a:spLocks noGrp="1"/>
          </p:cNvSpPr>
          <p:nvPr>
            <p:ph type="title"/>
          </p:nvPr>
        </p:nvSpPr>
        <p:spPr/>
        <p:txBody>
          <a:bodyPr/>
          <a:lstStyle/>
          <a:p>
            <a:r>
              <a:rPr lang="en-US" dirty="0"/>
              <a:t>An example of Live Subtitling</a:t>
            </a:r>
            <a:endParaRPr lang="el-GR" dirty="0"/>
          </a:p>
        </p:txBody>
      </p:sp>
      <p:pic>
        <p:nvPicPr>
          <p:cNvPr id="4" name="Ηλεκτρονικά πολυμέσα 3" title="Ομιλία του Ζόραν Ζαεφ στο 3ο συνέδριο του ΣΥΡΙΖΑ">
            <a:hlinkClick r:id="" action="ppaction://media"/>
            <a:extLst>
              <a:ext uri="{FF2B5EF4-FFF2-40B4-BE49-F238E27FC236}">
                <a16:creationId xmlns:a16="http://schemas.microsoft.com/office/drawing/2014/main" id="{E83AC44A-6BFA-BC07-5563-8C2CB82C72E9}"/>
              </a:ext>
            </a:extLst>
          </p:cNvPr>
          <p:cNvPicPr>
            <a:picLocks noGrp="1" noRot="1" noChangeAspect="1"/>
          </p:cNvPicPr>
          <p:nvPr>
            <p:ph idx="1"/>
            <a:videoFile r:link="rId1"/>
          </p:nvPr>
        </p:nvPicPr>
        <p:blipFill>
          <a:blip r:embed="rId3"/>
          <a:stretch>
            <a:fillRect/>
          </a:stretch>
        </p:blipFill>
        <p:spPr>
          <a:xfrm>
            <a:off x="1165659" y="1690688"/>
            <a:ext cx="7700962" cy="4351338"/>
          </a:xfrm>
          <a:prstGeom prst="rect">
            <a:avLst/>
          </a:prstGeom>
        </p:spPr>
      </p:pic>
      <p:pic>
        <p:nvPicPr>
          <p:cNvPr id="6" name="Εικόνα 5">
            <a:extLst>
              <a:ext uri="{FF2B5EF4-FFF2-40B4-BE49-F238E27FC236}">
                <a16:creationId xmlns:a16="http://schemas.microsoft.com/office/drawing/2014/main" id="{36DEBFD5-E99C-4898-744F-730321B9648B}"/>
              </a:ext>
            </a:extLst>
          </p:cNvPr>
          <p:cNvPicPr>
            <a:picLocks noChangeAspect="1"/>
          </p:cNvPicPr>
          <p:nvPr/>
        </p:nvPicPr>
        <p:blipFill>
          <a:blip r:embed="rId4"/>
          <a:stretch>
            <a:fillRect/>
          </a:stretch>
        </p:blipFill>
        <p:spPr>
          <a:xfrm>
            <a:off x="9053308" y="4420310"/>
            <a:ext cx="2924583" cy="2229161"/>
          </a:xfrm>
          <a:prstGeom prst="rect">
            <a:avLst/>
          </a:prstGeom>
        </p:spPr>
      </p:pic>
    </p:spTree>
    <p:extLst>
      <p:ext uri="{BB962C8B-B14F-4D97-AF65-F5344CB8AC3E}">
        <p14:creationId xmlns:p14="http://schemas.microsoft.com/office/powerpoint/2010/main" val="1210569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58E5E6-4CDD-4AE7-F37C-8736972E5124}"/>
              </a:ext>
            </a:extLst>
          </p:cNvPr>
          <p:cNvSpPr>
            <a:spLocks noGrp="1"/>
          </p:cNvSpPr>
          <p:nvPr>
            <p:ph type="title"/>
          </p:nvPr>
        </p:nvSpPr>
        <p:spPr/>
        <p:txBody>
          <a:bodyPr/>
          <a:lstStyle/>
          <a:p>
            <a:r>
              <a:rPr lang="en-US" dirty="0"/>
              <a:t>An example from </a:t>
            </a:r>
            <a:r>
              <a:rPr lang="en-US" dirty="0" err="1"/>
              <a:t>Surtitling</a:t>
            </a:r>
            <a:endParaRPr lang="el-GR" dirty="0"/>
          </a:p>
        </p:txBody>
      </p:sp>
      <p:sp>
        <p:nvSpPr>
          <p:cNvPr id="3" name="Θέση περιεχομένου 2">
            <a:extLst>
              <a:ext uri="{FF2B5EF4-FFF2-40B4-BE49-F238E27FC236}">
                <a16:creationId xmlns:a16="http://schemas.microsoft.com/office/drawing/2014/main" id="{242EA22C-93E9-D86A-7741-D13027666F5D}"/>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C77A7DDE-F41B-1B0F-8491-6484A388920E}"/>
              </a:ext>
            </a:extLst>
          </p:cNvPr>
          <p:cNvPicPr>
            <a:picLocks noChangeAspect="1"/>
          </p:cNvPicPr>
          <p:nvPr/>
        </p:nvPicPr>
        <p:blipFill>
          <a:blip r:embed="rId2"/>
          <a:stretch>
            <a:fillRect/>
          </a:stretch>
        </p:blipFill>
        <p:spPr>
          <a:xfrm>
            <a:off x="8928617" y="4628839"/>
            <a:ext cx="2924583" cy="2229161"/>
          </a:xfrm>
          <a:prstGeom prst="rect">
            <a:avLst/>
          </a:prstGeom>
        </p:spPr>
      </p:pic>
      <p:pic>
        <p:nvPicPr>
          <p:cNvPr id="6" name="Εικόνα 5">
            <a:extLst>
              <a:ext uri="{FF2B5EF4-FFF2-40B4-BE49-F238E27FC236}">
                <a16:creationId xmlns:a16="http://schemas.microsoft.com/office/drawing/2014/main" id="{D1C9A169-13C0-1AFE-BF68-4A0060A77C4E}"/>
              </a:ext>
            </a:extLst>
          </p:cNvPr>
          <p:cNvPicPr>
            <a:picLocks noChangeAspect="1"/>
          </p:cNvPicPr>
          <p:nvPr/>
        </p:nvPicPr>
        <p:blipFill>
          <a:blip r:embed="rId3"/>
          <a:stretch>
            <a:fillRect/>
          </a:stretch>
        </p:blipFill>
        <p:spPr>
          <a:xfrm>
            <a:off x="1731819" y="1749428"/>
            <a:ext cx="7475624" cy="4743447"/>
          </a:xfrm>
          <a:prstGeom prst="rect">
            <a:avLst/>
          </a:prstGeom>
        </p:spPr>
      </p:pic>
    </p:spTree>
    <p:extLst>
      <p:ext uri="{BB962C8B-B14F-4D97-AF65-F5344CB8AC3E}">
        <p14:creationId xmlns:p14="http://schemas.microsoft.com/office/powerpoint/2010/main" val="40746986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Research &amp; academic approach</a:t>
            </a:r>
          </a:p>
        </p:txBody>
      </p:sp>
      <p:sp>
        <p:nvSpPr>
          <p:cNvPr id="3" name="Content Placeholder 2"/>
          <p:cNvSpPr>
            <a:spLocks noGrp="1"/>
          </p:cNvSpPr>
          <p:nvPr>
            <p:ph idx="1"/>
          </p:nvPr>
        </p:nvSpPr>
        <p:spPr>
          <a:xfrm>
            <a:off x="838200" y="1825624"/>
            <a:ext cx="10515600" cy="4835526"/>
          </a:xfrm>
        </p:spPr>
        <p:txBody>
          <a:bodyPr>
            <a:normAutofit lnSpcReduction="10000"/>
          </a:bodyPr>
          <a:lstStyle/>
          <a:p>
            <a:r>
              <a:rPr lang="en-GB" dirty="0"/>
              <a:t>Rights-based approach (Disabled Movement)</a:t>
            </a:r>
          </a:p>
          <a:p>
            <a:r>
              <a:rPr lang="en-GB" dirty="0"/>
              <a:t>Towards a ‘politically and socially correct’ framework</a:t>
            </a:r>
          </a:p>
          <a:p>
            <a:r>
              <a:rPr lang="en-GB" dirty="0"/>
              <a:t>Discussion: terminology, models (history &amp; development), language (PFL &amp; IFL), criticism, Disability Studies</a:t>
            </a:r>
          </a:p>
          <a:p>
            <a:r>
              <a:rPr lang="en-GB" dirty="0"/>
              <a:t>Focus on the </a:t>
            </a:r>
            <a:r>
              <a:rPr lang="en-GB" b="1" dirty="0"/>
              <a:t>Social Model</a:t>
            </a:r>
            <a:r>
              <a:rPr lang="en-GB" dirty="0"/>
              <a:t>.</a:t>
            </a:r>
          </a:p>
          <a:p>
            <a:r>
              <a:rPr lang="en-GB" dirty="0"/>
              <a:t>Social Model: disability is seen as barriers of inaccessibility set by society to those with an impairment</a:t>
            </a:r>
          </a:p>
          <a:p>
            <a:r>
              <a:rPr lang="en-GB" dirty="0"/>
              <a:t>Oliver (1990a: 3): “</a:t>
            </a:r>
            <a:r>
              <a:rPr lang="en-GB" u="sng" dirty="0"/>
              <a:t>It is not individual limitations, of whatever kind, which are the cause of the problem but society’s failure to provide appropriate services and adequately ensure the needs of disabled people are fully taken into account in its social organisation</a:t>
            </a:r>
            <a:r>
              <a:rPr lang="en-GB" dirty="0"/>
              <a:t>”.</a:t>
            </a:r>
          </a:p>
          <a:p>
            <a:endParaRPr lang="en-GB" dirty="0"/>
          </a:p>
          <a:p>
            <a:endParaRPr lang="en-GB" dirty="0"/>
          </a:p>
        </p:txBody>
      </p:sp>
      <p:sp>
        <p:nvSpPr>
          <p:cNvPr id="4" name="TextBox 3"/>
          <p:cNvSpPr txBox="1"/>
          <p:nvPr/>
        </p:nvSpPr>
        <p:spPr>
          <a:xfrm>
            <a:off x="457200" y="6496050"/>
            <a:ext cx="1943100" cy="369332"/>
          </a:xfrm>
          <a:prstGeom prst="rect">
            <a:avLst/>
          </a:prstGeom>
          <a:noFill/>
        </p:spPr>
        <p:txBody>
          <a:bodyPr wrap="square" rtlCol="0">
            <a:spAutoFit/>
          </a:bodyPr>
          <a:lstStyle/>
          <a:p>
            <a:r>
              <a:rPr lang="en-GB" dirty="0"/>
              <a:t>©2023 Patiniotaki</a:t>
            </a:r>
          </a:p>
        </p:txBody>
      </p:sp>
    </p:spTree>
    <p:extLst>
      <p:ext uri="{BB962C8B-B14F-4D97-AF65-F5344CB8AC3E}">
        <p14:creationId xmlns:p14="http://schemas.microsoft.com/office/powerpoint/2010/main" val="35620521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On the social model of disability</a:t>
            </a:r>
          </a:p>
        </p:txBody>
      </p:sp>
      <p:sp>
        <p:nvSpPr>
          <p:cNvPr id="3" name="Content Placeholder 2"/>
          <p:cNvSpPr>
            <a:spLocks noGrp="1"/>
          </p:cNvSpPr>
          <p:nvPr>
            <p:ph idx="1"/>
          </p:nvPr>
        </p:nvSpPr>
        <p:spPr/>
        <p:txBody>
          <a:bodyPr>
            <a:normAutofit lnSpcReduction="10000"/>
          </a:bodyPr>
          <a:lstStyle/>
          <a:p>
            <a:r>
              <a:rPr lang="en-GB" dirty="0"/>
              <a:t>Developed in the 1970s. It was “the big idea” of the British disability movement (</a:t>
            </a:r>
            <a:r>
              <a:rPr lang="en-GB" dirty="0" err="1"/>
              <a:t>Hasler</a:t>
            </a:r>
            <a:r>
              <a:rPr lang="en-GB" dirty="0"/>
              <a:t>, 1993).</a:t>
            </a:r>
          </a:p>
          <a:p>
            <a:endParaRPr lang="en-GB" dirty="0"/>
          </a:p>
          <a:p>
            <a:r>
              <a:rPr lang="en-GB" dirty="0"/>
              <a:t>It demonstrates that the problems disabled people face are the result of social oppression and exclusion, not their individual deficits.</a:t>
            </a:r>
          </a:p>
          <a:p>
            <a:endParaRPr lang="en-GB" dirty="0"/>
          </a:p>
          <a:p>
            <a:r>
              <a:rPr lang="en-GB" dirty="0"/>
              <a:t>There is no binary distinction between able and disabled. A person from one group may quickly become a member of the other through accident or illness. There is no absolute disability, there is only lack of access.</a:t>
            </a:r>
          </a:p>
        </p:txBody>
      </p:sp>
    </p:spTree>
    <p:extLst>
      <p:ext uri="{BB962C8B-B14F-4D97-AF65-F5344CB8AC3E}">
        <p14:creationId xmlns:p14="http://schemas.microsoft.com/office/powerpoint/2010/main" val="2659551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On the social model of disability</a:t>
            </a:r>
          </a:p>
        </p:txBody>
      </p:sp>
      <p:sp>
        <p:nvSpPr>
          <p:cNvPr id="3" name="Content Placeholder 2"/>
          <p:cNvSpPr>
            <a:spLocks noGrp="1"/>
          </p:cNvSpPr>
          <p:nvPr>
            <p:ph idx="1"/>
          </p:nvPr>
        </p:nvSpPr>
        <p:spPr/>
        <p:txBody>
          <a:bodyPr>
            <a:normAutofit lnSpcReduction="10000"/>
          </a:bodyPr>
          <a:lstStyle/>
          <a:p>
            <a:r>
              <a:rPr lang="en-GB" dirty="0"/>
              <a:t>“The problem of disability is relocated from the individual, to the barriers and attitudes which disable her.”(ibid.) </a:t>
            </a:r>
          </a:p>
          <a:p>
            <a:endParaRPr lang="en-GB" dirty="0"/>
          </a:p>
          <a:p>
            <a:r>
              <a:rPr lang="en-GB" dirty="0"/>
              <a:t>Impairment is distinguished from disability. Impairment is individual and private.</a:t>
            </a:r>
          </a:p>
          <a:p>
            <a:endParaRPr lang="en-GB" dirty="0"/>
          </a:p>
          <a:p>
            <a:r>
              <a:rPr lang="en-GB" dirty="0"/>
              <a:t>Disability is structural and public. While doctors and professions allied to medicine seek to remedy impairment (cure the person), the real priority is to accept impairment and to remove disability (cure society).</a:t>
            </a:r>
          </a:p>
        </p:txBody>
      </p:sp>
    </p:spTree>
    <p:extLst>
      <p:ext uri="{BB962C8B-B14F-4D97-AF65-F5344CB8AC3E}">
        <p14:creationId xmlns:p14="http://schemas.microsoft.com/office/powerpoint/2010/main" val="31953009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82F78A2-3BBE-4DBB-A7D5-45C3F08E6E95}"/>
              </a:ext>
            </a:extLst>
          </p:cNvPr>
          <p:cNvSpPr>
            <a:spLocks noGrp="1"/>
          </p:cNvSpPr>
          <p:nvPr>
            <p:ph type="title"/>
          </p:nvPr>
        </p:nvSpPr>
        <p:spPr/>
        <p:txBody>
          <a:bodyPr/>
          <a:lstStyle/>
          <a:p>
            <a:r>
              <a:rPr lang="en-US" b="1" dirty="0"/>
              <a:t>We apply the INCLUDE FRAMEWORK</a:t>
            </a:r>
          </a:p>
        </p:txBody>
      </p:sp>
      <p:sp>
        <p:nvSpPr>
          <p:cNvPr id="16" name="Θέση περιεχομένου 15">
            <a:extLst>
              <a:ext uri="{FF2B5EF4-FFF2-40B4-BE49-F238E27FC236}">
                <a16:creationId xmlns:a16="http://schemas.microsoft.com/office/drawing/2014/main" id="{A6BAAD16-81BD-441F-A5D4-2F44E639A03C}"/>
              </a:ext>
            </a:extLst>
          </p:cNvPr>
          <p:cNvSpPr>
            <a:spLocks noGrp="1"/>
          </p:cNvSpPr>
          <p:nvPr>
            <p:ph idx="1"/>
          </p:nvPr>
        </p:nvSpPr>
        <p:spPr/>
        <p:txBody>
          <a:bodyPr/>
          <a:lstStyle/>
          <a:p>
            <a:pPr marL="0" indent="0">
              <a:buNone/>
            </a:pPr>
            <a:endParaRPr lang="en-US" dirty="0"/>
          </a:p>
        </p:txBody>
      </p:sp>
      <p:pic>
        <p:nvPicPr>
          <p:cNvPr id="29" name="Εικόνα 28" descr="Organisation of include framework">
            <a:extLst>
              <a:ext uri="{FF2B5EF4-FFF2-40B4-BE49-F238E27FC236}">
                <a16:creationId xmlns:a16="http://schemas.microsoft.com/office/drawing/2014/main" id="{8AA5F501-F4DE-4EFB-8F3F-FFAE126DCDCE}"/>
              </a:ext>
            </a:extLst>
          </p:cNvPr>
          <p:cNvPicPr>
            <a:picLocks noChangeAspect="1"/>
          </p:cNvPicPr>
          <p:nvPr/>
        </p:nvPicPr>
        <p:blipFill rotWithShape="1">
          <a:blip r:embed="rId2"/>
          <a:srcRect l="11188" t="1635" r="4508" b="2710"/>
          <a:stretch/>
        </p:blipFill>
        <p:spPr>
          <a:xfrm>
            <a:off x="2913529" y="1690688"/>
            <a:ext cx="5629836" cy="4802187"/>
          </a:xfrm>
          <a:prstGeom prst="rect">
            <a:avLst/>
          </a:prstGeom>
        </p:spPr>
      </p:pic>
      <p:sp>
        <p:nvSpPr>
          <p:cNvPr id="30" name="TextBox 29">
            <a:extLst>
              <a:ext uri="{FF2B5EF4-FFF2-40B4-BE49-F238E27FC236}">
                <a16:creationId xmlns:a16="http://schemas.microsoft.com/office/drawing/2014/main" id="{94E58536-B5C8-49B0-BE1A-6FA0B8DFF721}"/>
              </a:ext>
            </a:extLst>
          </p:cNvPr>
          <p:cNvSpPr txBox="1"/>
          <p:nvPr/>
        </p:nvSpPr>
        <p:spPr>
          <a:xfrm>
            <a:off x="7539318" y="5992297"/>
            <a:ext cx="3419526" cy="369332"/>
          </a:xfrm>
          <a:prstGeom prst="rect">
            <a:avLst/>
          </a:prstGeom>
          <a:noFill/>
        </p:spPr>
        <p:txBody>
          <a:bodyPr wrap="none" rtlCol="0">
            <a:spAutoFit/>
          </a:bodyPr>
          <a:lstStyle/>
          <a:p>
            <a:r>
              <a:rPr lang="en-GB" sz="1800" i="1" dirty="0">
                <a:effectLst/>
                <a:latin typeface="Arial" panose="020B0604020202020204" pitchFamily="34" charset="0"/>
                <a:ea typeface="Calibri" panose="020F0502020204030204" pitchFamily="34" charset="0"/>
              </a:rPr>
              <a:t>©2021 Emmanouela </a:t>
            </a:r>
            <a:r>
              <a:rPr lang="en-GB" sz="1800" i="1" dirty="0" err="1">
                <a:effectLst/>
                <a:latin typeface="Arial" panose="020B0604020202020204" pitchFamily="34" charset="0"/>
                <a:ea typeface="Calibri" panose="020F0502020204030204" pitchFamily="34" charset="0"/>
              </a:rPr>
              <a:t>Patiniotaki</a:t>
            </a:r>
            <a:endParaRPr lang="en-US" dirty="0"/>
          </a:p>
        </p:txBody>
      </p:sp>
    </p:spTree>
    <p:extLst>
      <p:ext uri="{BB962C8B-B14F-4D97-AF65-F5344CB8AC3E}">
        <p14:creationId xmlns:p14="http://schemas.microsoft.com/office/powerpoint/2010/main" val="25487720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7F0662-881B-64BC-BA5A-B1E3F72F1DFA}"/>
              </a:ext>
            </a:extLst>
          </p:cNvPr>
          <p:cNvSpPr>
            <a:spLocks noGrp="1"/>
          </p:cNvSpPr>
          <p:nvPr>
            <p:ph type="title"/>
          </p:nvPr>
        </p:nvSpPr>
        <p:spPr/>
        <p:txBody>
          <a:bodyPr/>
          <a:lstStyle/>
          <a:p>
            <a:r>
              <a:rPr lang="en-US" dirty="0"/>
              <a:t>An example of SDH from Greece</a:t>
            </a:r>
            <a:endParaRPr lang="el-GR" dirty="0"/>
          </a:p>
        </p:txBody>
      </p:sp>
      <p:pic>
        <p:nvPicPr>
          <p:cNvPr id="4" name="Ηλεκτρονικά πολυμέσα 3" title="Βραβεία Ποιότητας 2021 στη νοηματική | Γαστρονόμος (με διερμηνεία στην ΕΝΓ και υπότιτλους SDH)">
            <a:hlinkClick r:id="" action="ppaction://media"/>
            <a:extLst>
              <a:ext uri="{FF2B5EF4-FFF2-40B4-BE49-F238E27FC236}">
                <a16:creationId xmlns:a16="http://schemas.microsoft.com/office/drawing/2014/main" id="{32C8086A-F6CA-DF50-DE63-3330C956B0EF}"/>
              </a:ext>
            </a:extLst>
          </p:cNvPr>
          <p:cNvPicPr>
            <a:picLocks noGrp="1" noRot="1" noChangeAspect="1"/>
          </p:cNvPicPr>
          <p:nvPr>
            <p:ph idx="1"/>
            <a:videoFile r:link="rId1"/>
          </p:nvPr>
        </p:nvPicPr>
        <p:blipFill>
          <a:blip r:embed="rId3"/>
          <a:stretch>
            <a:fillRect/>
          </a:stretch>
        </p:blipFill>
        <p:spPr>
          <a:xfrm>
            <a:off x="1096386" y="1690688"/>
            <a:ext cx="7700962" cy="4351338"/>
          </a:xfrm>
          <a:prstGeom prst="rect">
            <a:avLst/>
          </a:prstGeom>
        </p:spPr>
      </p:pic>
      <p:pic>
        <p:nvPicPr>
          <p:cNvPr id="5" name="Εικόνα 4">
            <a:extLst>
              <a:ext uri="{FF2B5EF4-FFF2-40B4-BE49-F238E27FC236}">
                <a16:creationId xmlns:a16="http://schemas.microsoft.com/office/drawing/2014/main" id="{B5680DED-0B60-D4FF-6511-48686CC98DDB}"/>
              </a:ext>
            </a:extLst>
          </p:cNvPr>
          <p:cNvPicPr>
            <a:picLocks noChangeAspect="1"/>
          </p:cNvPicPr>
          <p:nvPr/>
        </p:nvPicPr>
        <p:blipFill>
          <a:blip r:embed="rId4"/>
          <a:stretch>
            <a:fillRect/>
          </a:stretch>
        </p:blipFill>
        <p:spPr>
          <a:xfrm>
            <a:off x="8928617" y="4628839"/>
            <a:ext cx="2924583" cy="2229161"/>
          </a:xfrm>
          <a:prstGeom prst="rect">
            <a:avLst/>
          </a:prstGeom>
        </p:spPr>
      </p:pic>
    </p:spTree>
    <p:extLst>
      <p:ext uri="{BB962C8B-B14F-4D97-AF65-F5344CB8AC3E}">
        <p14:creationId xmlns:p14="http://schemas.microsoft.com/office/powerpoint/2010/main" val="331015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FA6BB1-3B2F-9538-1059-93F832DCF512}"/>
              </a:ext>
            </a:extLst>
          </p:cNvPr>
          <p:cNvSpPr>
            <a:spLocks noGrp="1"/>
          </p:cNvSpPr>
          <p:nvPr>
            <p:ph type="title"/>
          </p:nvPr>
        </p:nvSpPr>
        <p:spPr/>
        <p:txBody>
          <a:bodyPr/>
          <a:lstStyle/>
          <a:p>
            <a:r>
              <a:rPr lang="en-US" dirty="0"/>
              <a:t>The approach is not simply functional…</a:t>
            </a:r>
            <a:endParaRPr lang="el-GR" dirty="0"/>
          </a:p>
        </p:txBody>
      </p:sp>
      <p:sp>
        <p:nvSpPr>
          <p:cNvPr id="3" name="Θέση περιεχομένου 2">
            <a:extLst>
              <a:ext uri="{FF2B5EF4-FFF2-40B4-BE49-F238E27FC236}">
                <a16:creationId xmlns:a16="http://schemas.microsoft.com/office/drawing/2014/main" id="{0B4E0605-97A2-8AC3-B88F-947DA628C52B}"/>
              </a:ext>
            </a:extLst>
          </p:cNvPr>
          <p:cNvSpPr>
            <a:spLocks noGrp="1"/>
          </p:cNvSpPr>
          <p:nvPr>
            <p:ph idx="1"/>
          </p:nvPr>
        </p:nvSpPr>
        <p:spPr/>
        <p:txBody>
          <a:bodyPr/>
          <a:lstStyle/>
          <a:p>
            <a:endParaRPr lang="el-GR"/>
          </a:p>
        </p:txBody>
      </p:sp>
      <p:pic>
        <p:nvPicPr>
          <p:cNvPr id="4" name="Θέση περιεχομένου 4">
            <a:hlinkClick r:id="rId2"/>
            <a:extLst>
              <a:ext uri="{FF2B5EF4-FFF2-40B4-BE49-F238E27FC236}">
                <a16:creationId xmlns:a16="http://schemas.microsoft.com/office/drawing/2014/main" id="{3F787E83-A7FE-BF21-6BFC-18904CD56DC0}"/>
              </a:ext>
            </a:extLst>
          </p:cNvPr>
          <p:cNvPicPr>
            <a:picLocks noChangeAspect="1"/>
          </p:cNvPicPr>
          <p:nvPr/>
        </p:nvPicPr>
        <p:blipFill>
          <a:blip r:embed="rId3"/>
          <a:stretch>
            <a:fillRect/>
          </a:stretch>
        </p:blipFill>
        <p:spPr>
          <a:xfrm>
            <a:off x="1687888" y="1533749"/>
            <a:ext cx="8816224" cy="4959126"/>
          </a:xfrm>
          <a:prstGeom prst="rect">
            <a:avLst/>
          </a:prstGeom>
        </p:spPr>
      </p:pic>
    </p:spTree>
    <p:extLst>
      <p:ext uri="{BB962C8B-B14F-4D97-AF65-F5344CB8AC3E}">
        <p14:creationId xmlns:p14="http://schemas.microsoft.com/office/powerpoint/2010/main" val="591159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Εικόνα 14">
            <a:extLst>
              <a:ext uri="{FF2B5EF4-FFF2-40B4-BE49-F238E27FC236}">
                <a16:creationId xmlns:a16="http://schemas.microsoft.com/office/drawing/2014/main" id="{E74A0D2A-D255-A446-B03E-26BA2E4D44B3}"/>
              </a:ext>
            </a:extLst>
          </p:cNvPr>
          <p:cNvPicPr>
            <a:picLocks noChangeAspect="1"/>
          </p:cNvPicPr>
          <p:nvPr/>
        </p:nvPicPr>
        <p:blipFill>
          <a:blip r:embed="rId2"/>
          <a:stretch>
            <a:fillRect/>
          </a:stretch>
        </p:blipFill>
        <p:spPr>
          <a:xfrm>
            <a:off x="8060983" y="5303237"/>
            <a:ext cx="1913195" cy="1458266"/>
          </a:xfrm>
          <a:prstGeom prst="rect">
            <a:avLst/>
          </a:prstGeom>
        </p:spPr>
      </p:pic>
      <p:sp>
        <p:nvSpPr>
          <p:cNvPr id="64" name="TextBox 63"/>
          <p:cNvSpPr txBox="1"/>
          <p:nvPr/>
        </p:nvSpPr>
        <p:spPr>
          <a:xfrm>
            <a:off x="4776114" y="4344642"/>
            <a:ext cx="3284869" cy="830997"/>
          </a:xfrm>
          <a:prstGeom prst="rect">
            <a:avLst/>
          </a:prstGeom>
          <a:noFill/>
        </p:spPr>
        <p:txBody>
          <a:bodyPr wrap="square" rtlCol="0">
            <a:spAutoFit/>
          </a:bodyPr>
          <a:lstStyle/>
          <a:p>
            <a:r>
              <a:rPr lang="en-US" sz="4800" dirty="0">
                <a:latin typeface="Raleway ExtraBold" panose="020B0903030101060003" pitchFamily="34" charset="-52"/>
              </a:rPr>
              <a:t>about me</a:t>
            </a:r>
          </a:p>
        </p:txBody>
      </p:sp>
      <p:sp>
        <p:nvSpPr>
          <p:cNvPr id="65" name="TextBox 64"/>
          <p:cNvSpPr txBox="1"/>
          <p:nvPr/>
        </p:nvSpPr>
        <p:spPr>
          <a:xfrm>
            <a:off x="283572" y="250722"/>
            <a:ext cx="8992003" cy="6860083"/>
          </a:xfrm>
          <a:prstGeom prst="rect">
            <a:avLst/>
          </a:prstGeom>
          <a:noFill/>
        </p:spPr>
        <p:txBody>
          <a:bodyPr wrap="square" rtlCol="0">
            <a:spAutoFit/>
          </a:bodyPr>
          <a:lstStyle/>
          <a:p>
            <a:pPr>
              <a:lnSpc>
                <a:spcPct val="150000"/>
              </a:lnSpc>
            </a:pPr>
            <a:r>
              <a:rPr lang="en-US" sz="3200" b="1" dirty="0">
                <a:solidFill>
                  <a:schemeClr val="accent1">
                    <a:lumMod val="50000"/>
                  </a:schemeClr>
                </a:solidFill>
                <a:latin typeface="Raleway Medium" panose="020B0603030101060003" pitchFamily="34" charset="-52"/>
              </a:rPr>
              <a:t>Involvement</a:t>
            </a:r>
            <a:br>
              <a:rPr lang="en-US" sz="2400" dirty="0">
                <a:latin typeface="Raleway Medium" panose="020B0603030101060003" pitchFamily="34" charset="-52"/>
              </a:rPr>
            </a:br>
            <a:r>
              <a:rPr lang="en-US" sz="2400" dirty="0">
                <a:latin typeface="Raleway Medium" panose="020B0603030101060003" pitchFamily="34" charset="-52"/>
              </a:rPr>
              <a:t>(development of </a:t>
            </a:r>
            <a:r>
              <a:rPr lang="en-US" sz="2400" i="1" dirty="0">
                <a:latin typeface="Raleway Medium" panose="020B0603030101060003" pitchFamily="34" charset="-52"/>
              </a:rPr>
              <a:t>INCLUDE</a:t>
            </a:r>
            <a:r>
              <a:rPr lang="en-US" sz="2400" dirty="0">
                <a:latin typeface="Raleway Medium" panose="020B0603030101060003" pitchFamily="34" charset="-52"/>
              </a:rPr>
              <a:t> framework)</a:t>
            </a:r>
          </a:p>
          <a:p>
            <a:pPr>
              <a:lnSpc>
                <a:spcPct val="150000"/>
              </a:lnSpc>
            </a:pPr>
            <a:r>
              <a:rPr lang="en-US" sz="2400" b="1" dirty="0">
                <a:latin typeface="Raleway Medium" panose="020B0603030101060003" pitchFamily="34" charset="-52"/>
              </a:rPr>
              <a:t>Academic/Researcher in:</a:t>
            </a:r>
          </a:p>
          <a:p>
            <a:pPr marL="342900" indent="-342900">
              <a:lnSpc>
                <a:spcPct val="150000"/>
              </a:lnSpc>
              <a:buFontTx/>
              <a:buChar char="-"/>
            </a:pPr>
            <a:r>
              <a:rPr lang="en-US" sz="2400" b="1" dirty="0">
                <a:latin typeface="Raleway Medium" panose="020B0603030101060003" pitchFamily="34" charset="-52"/>
              </a:rPr>
              <a:t>Accessibility</a:t>
            </a:r>
          </a:p>
          <a:p>
            <a:pPr marL="342900" indent="-342900">
              <a:lnSpc>
                <a:spcPct val="150000"/>
              </a:lnSpc>
              <a:buFontTx/>
              <a:buChar char="-"/>
            </a:pPr>
            <a:r>
              <a:rPr lang="en-US" sz="2400" b="1" dirty="0">
                <a:latin typeface="Raleway Medium" panose="020B0603030101060003" pitchFamily="34" charset="-52"/>
              </a:rPr>
              <a:t>AVT</a:t>
            </a:r>
          </a:p>
          <a:p>
            <a:pPr marL="342900" indent="-342900">
              <a:lnSpc>
                <a:spcPct val="150000"/>
              </a:lnSpc>
              <a:buFontTx/>
              <a:buChar char="-"/>
            </a:pPr>
            <a:r>
              <a:rPr lang="en-US" sz="2400" b="1" dirty="0">
                <a:latin typeface="Raleway Medium" panose="020B0603030101060003" pitchFamily="34" charset="-52"/>
              </a:rPr>
              <a:t>Assistive Technology</a:t>
            </a:r>
          </a:p>
          <a:p>
            <a:pPr marL="342900" indent="-342900">
              <a:lnSpc>
                <a:spcPct val="150000"/>
              </a:lnSpc>
              <a:buFontTx/>
              <a:buChar char="-"/>
            </a:pPr>
            <a:r>
              <a:rPr lang="en-US" sz="2400" b="1" dirty="0">
                <a:latin typeface="Raleway Medium" panose="020B0603030101060003" pitchFamily="34" charset="-52"/>
              </a:rPr>
              <a:t>Language Automation</a:t>
            </a:r>
          </a:p>
          <a:p>
            <a:pPr marL="342900" indent="-342900">
              <a:lnSpc>
                <a:spcPct val="150000"/>
              </a:lnSpc>
              <a:buFontTx/>
              <a:buChar char="-"/>
            </a:pPr>
            <a:r>
              <a:rPr lang="en-US" sz="2400" b="1" dirty="0">
                <a:latin typeface="Raleway Medium" panose="020B0603030101060003" pitchFamily="34" charset="-52"/>
              </a:rPr>
              <a:t>Crisis Translation</a:t>
            </a:r>
          </a:p>
          <a:p>
            <a:pPr marL="342900" indent="-342900">
              <a:lnSpc>
                <a:spcPct val="150000"/>
              </a:lnSpc>
              <a:buFontTx/>
              <a:buChar char="-"/>
            </a:pPr>
            <a:r>
              <a:rPr lang="en-US" sz="2400" b="1" dirty="0">
                <a:latin typeface="Raleway Medium" panose="020B0603030101060003" pitchFamily="34" charset="-52"/>
              </a:rPr>
              <a:t>Translation Technology</a:t>
            </a:r>
          </a:p>
          <a:p>
            <a:pPr>
              <a:lnSpc>
                <a:spcPct val="150000"/>
              </a:lnSpc>
            </a:pPr>
            <a:r>
              <a:rPr lang="en-US" sz="2400" b="1" i="1" dirty="0">
                <a:latin typeface="Raleway Medium" panose="020B0603030101060003" pitchFamily="34" charset="-52"/>
              </a:rPr>
              <a:t>Access Services Provider &amp; Accessibility Production Expert Translation &amp; Accessibility trainer</a:t>
            </a:r>
          </a:p>
          <a:p>
            <a:pPr>
              <a:lnSpc>
                <a:spcPct val="150000"/>
              </a:lnSpc>
            </a:pPr>
            <a:endParaRPr lang="ru-RU" sz="2400" b="1" dirty="0">
              <a:latin typeface="Raleway Medium" panose="020B0603030101060003" pitchFamily="34" charset="-52"/>
            </a:endParaRPr>
          </a:p>
        </p:txBody>
      </p:sp>
      <p:pic>
        <p:nvPicPr>
          <p:cNvPr id="8" name="Immagine 4" descr="Πρόγραμμα Inclusive Theaters">
            <a:extLst>
              <a:ext uri="{FF2B5EF4-FFF2-40B4-BE49-F238E27FC236}">
                <a16:creationId xmlns:a16="http://schemas.microsoft.com/office/drawing/2014/main" id="{4618B6DD-4007-40E6-9585-1F5D610557ED}"/>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4836264" y="3506124"/>
            <a:ext cx="2883100" cy="1795472"/>
          </a:xfrm>
          <a:prstGeom prst="rect">
            <a:avLst/>
          </a:prstGeom>
          <a:noFill/>
          <a:ln>
            <a:noFill/>
          </a:ln>
        </p:spPr>
      </p:pic>
      <p:pic>
        <p:nvPicPr>
          <p:cNvPr id="1026" name="Picture 2" descr="Μέλος της Πανελλήνιας Ένωσης Μεταφραστών">
            <a:hlinkClick r:id="rId4" tooltip="https://pem.gr/?lang=en"/>
            <a:extLst>
              <a:ext uri="{FF2B5EF4-FFF2-40B4-BE49-F238E27FC236}">
                <a16:creationId xmlns:a16="http://schemas.microsoft.com/office/drawing/2014/main" id="{87ED7EBA-1665-4447-BE56-D9FBD4188E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58400" y="6065103"/>
            <a:ext cx="2133600" cy="71486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Μέλος της ACM">
            <a:hlinkClick r:id="rId6" tooltip="https://www.acm.org/"/>
            <a:extLst>
              <a:ext uri="{FF2B5EF4-FFF2-40B4-BE49-F238E27FC236}">
                <a16:creationId xmlns:a16="http://schemas.microsoft.com/office/drawing/2014/main" id="{2EB89BA1-D23B-4AF2-8D7A-FB79E41E37E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06778" y="4298778"/>
            <a:ext cx="1481964" cy="1481964"/>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ember of Crisis Translation Network">
            <a:hlinkClick r:id="rId8" tooltip="https://sites.google.com/view/crisistranslation/home"/>
            <a:extLst>
              <a:ext uri="{FF2B5EF4-FFF2-40B4-BE49-F238E27FC236}">
                <a16:creationId xmlns:a16="http://schemas.microsoft.com/office/drawing/2014/main" id="{F014944B-13FF-4308-AE08-CDF05A89F3A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648324" y="1740055"/>
            <a:ext cx="1928813" cy="1546606"/>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Μέλος της Audio Description Association">
            <a:hlinkClick r:id="rId10" tooltip="http://www.audiodescription.co.uk/"/>
            <a:extLst>
              <a:ext uri="{FF2B5EF4-FFF2-40B4-BE49-F238E27FC236}">
                <a16:creationId xmlns:a16="http://schemas.microsoft.com/office/drawing/2014/main" id="{6D006304-52B0-497C-A9B0-9BAC23789CF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897223" y="3056989"/>
            <a:ext cx="1545184" cy="1287653"/>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Διδάσκουσα στο Centre for Translation Studies του UCL">
            <a:hlinkClick r:id="rId12" tooltip="https://www.ucl.ac.uk/european-languages-culture/research-centres/centres/translation-studies"/>
            <a:extLst>
              <a:ext uri="{FF2B5EF4-FFF2-40B4-BE49-F238E27FC236}">
                <a16:creationId xmlns:a16="http://schemas.microsoft.com/office/drawing/2014/main" id="{3798C15E-1EBD-4B4F-9CEE-6E951E91793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617194" y="35610"/>
            <a:ext cx="2552700" cy="1320225"/>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Μέλος της Subtle">
            <a:hlinkClick r:id="rId14" tooltip="http://www.subtitlers.org.uk/"/>
            <a:extLst>
              <a:ext uri="{FF2B5EF4-FFF2-40B4-BE49-F238E27FC236}">
                <a16:creationId xmlns:a16="http://schemas.microsoft.com/office/drawing/2014/main" id="{FEA786FA-088B-4F6A-8560-845E0FBBB4D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252013" y="1215608"/>
            <a:ext cx="1569565" cy="156956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Μέλος της ESIST">
            <a:hlinkClick r:id="rId16" tooltip="https://www.esist.org/"/>
            <a:extLst>
              <a:ext uri="{FF2B5EF4-FFF2-40B4-BE49-F238E27FC236}">
                <a16:creationId xmlns:a16="http://schemas.microsoft.com/office/drawing/2014/main" id="{A82430A8-F1A9-48AF-AF84-0C23182FFA1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821578" y="1605957"/>
            <a:ext cx="2285563" cy="697882"/>
          </a:xfrm>
          <a:prstGeom prst="rect">
            <a:avLst/>
          </a:prstGeom>
          <a:noFill/>
          <a:extLst>
            <a:ext uri="{909E8E84-426E-40DD-AFC4-6F175D3DCCD1}">
              <a14:hiddenFill xmlns:a14="http://schemas.microsoft.com/office/drawing/2010/main">
                <a:solidFill>
                  <a:srgbClr val="FFFFFF"/>
                </a:solidFill>
              </a14:hiddenFill>
            </a:ext>
          </a:extLst>
        </p:spPr>
      </p:pic>
      <p:pic>
        <p:nvPicPr>
          <p:cNvPr id="12" name="Εικόνα 11" descr="Εθνικό και Καποδιστριακό Πανεπιστήμιο Αθηνών">
            <a:extLst>
              <a:ext uri="{FF2B5EF4-FFF2-40B4-BE49-F238E27FC236}">
                <a16:creationId xmlns:a16="http://schemas.microsoft.com/office/drawing/2014/main" id="{9E7CE4F0-2B5E-4186-861C-0A183CE97F17}"/>
              </a:ext>
            </a:extLst>
          </p:cNvPr>
          <p:cNvPicPr>
            <a:picLocks noChangeAspect="1"/>
          </p:cNvPicPr>
          <p:nvPr/>
        </p:nvPicPr>
        <p:blipFill>
          <a:blip r:embed="rId18"/>
          <a:stretch>
            <a:fillRect/>
          </a:stretch>
        </p:blipFill>
        <p:spPr>
          <a:xfrm>
            <a:off x="6387974" y="284387"/>
            <a:ext cx="2813613" cy="901881"/>
          </a:xfrm>
          <a:prstGeom prst="rect">
            <a:avLst/>
          </a:prstGeom>
        </p:spPr>
      </p:pic>
      <p:pic>
        <p:nvPicPr>
          <p:cNvPr id="14" name="Εικόνα 13" descr="Διδάσκουσα στη σχολή ΜΕΤΑΦΡΑΣΗ">
            <a:extLst>
              <a:ext uri="{FF2B5EF4-FFF2-40B4-BE49-F238E27FC236}">
                <a16:creationId xmlns:a16="http://schemas.microsoft.com/office/drawing/2014/main" id="{22A24A0A-E514-42DA-A3FB-83FDA3407E9E}"/>
              </a:ext>
            </a:extLst>
          </p:cNvPr>
          <p:cNvPicPr>
            <a:picLocks noChangeAspect="1"/>
          </p:cNvPicPr>
          <p:nvPr/>
        </p:nvPicPr>
        <p:blipFill>
          <a:blip r:embed="rId19"/>
          <a:stretch>
            <a:fillRect/>
          </a:stretch>
        </p:blipFill>
        <p:spPr>
          <a:xfrm>
            <a:off x="10709065" y="2355594"/>
            <a:ext cx="1409948" cy="1569565"/>
          </a:xfrm>
          <a:prstGeom prst="rect">
            <a:avLst/>
          </a:prstGeom>
        </p:spPr>
      </p:pic>
    </p:spTree>
    <p:extLst>
      <p:ext uri="{BB962C8B-B14F-4D97-AF65-F5344CB8AC3E}">
        <p14:creationId xmlns:p14="http://schemas.microsoft.com/office/powerpoint/2010/main" val="41515300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wipe(up)">
                                      <p:cBhvr>
                                        <p:cTn id="7"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308411-E164-529D-C2D5-634AC304CC42}"/>
              </a:ext>
            </a:extLst>
          </p:cNvPr>
          <p:cNvSpPr>
            <a:spLocks noGrp="1"/>
          </p:cNvSpPr>
          <p:nvPr>
            <p:ph type="title"/>
          </p:nvPr>
        </p:nvSpPr>
        <p:spPr/>
        <p:txBody>
          <a:bodyPr/>
          <a:lstStyle/>
          <a:p>
            <a:r>
              <a:rPr lang="en-US" dirty="0"/>
              <a:t>Little England - Accessible</a:t>
            </a:r>
            <a:endParaRPr lang="el-GR" dirty="0"/>
          </a:p>
        </p:txBody>
      </p:sp>
      <p:sp>
        <p:nvSpPr>
          <p:cNvPr id="3" name="Θέση περιεχομένου 2">
            <a:extLst>
              <a:ext uri="{FF2B5EF4-FFF2-40B4-BE49-F238E27FC236}">
                <a16:creationId xmlns:a16="http://schemas.microsoft.com/office/drawing/2014/main" id="{36F122C6-DE88-C5CF-B31A-7A23680D784D}"/>
              </a:ext>
            </a:extLst>
          </p:cNvPr>
          <p:cNvSpPr>
            <a:spLocks noGrp="1"/>
          </p:cNvSpPr>
          <p:nvPr>
            <p:ph idx="1"/>
          </p:nvPr>
        </p:nvSpPr>
        <p:spPr/>
        <p:txBody>
          <a:bodyPr/>
          <a:lstStyle/>
          <a:p>
            <a:endParaRPr lang="el-GR"/>
          </a:p>
        </p:txBody>
      </p:sp>
      <p:pic>
        <p:nvPicPr>
          <p:cNvPr id="4" name="Εικόνα 3" descr="Εικόνα από την ταινία Μικρά Αγγλία">
            <a:extLst>
              <a:ext uri="{FF2B5EF4-FFF2-40B4-BE49-F238E27FC236}">
                <a16:creationId xmlns:a16="http://schemas.microsoft.com/office/drawing/2014/main" id="{0A08C472-55A6-B167-64B3-EAE23D2897FE}"/>
              </a:ext>
            </a:extLst>
          </p:cNvPr>
          <p:cNvPicPr>
            <a:picLocks noChangeAspect="1"/>
          </p:cNvPicPr>
          <p:nvPr/>
        </p:nvPicPr>
        <p:blipFill>
          <a:blip r:embed="rId2"/>
          <a:stretch>
            <a:fillRect/>
          </a:stretch>
        </p:blipFill>
        <p:spPr>
          <a:xfrm>
            <a:off x="1840480" y="1837717"/>
            <a:ext cx="8511041" cy="4050928"/>
          </a:xfrm>
          <a:prstGeom prst="rect">
            <a:avLst/>
          </a:prstGeom>
        </p:spPr>
      </p:pic>
    </p:spTree>
    <p:extLst>
      <p:ext uri="{BB962C8B-B14F-4D97-AF65-F5344CB8AC3E}">
        <p14:creationId xmlns:p14="http://schemas.microsoft.com/office/powerpoint/2010/main" val="80917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419DB6-518E-06C4-B2C4-CEB4F8E3A15D}"/>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49240792-901B-5EB9-CB7D-FBCBC97B1037}"/>
              </a:ext>
            </a:extLst>
          </p:cNvPr>
          <p:cNvSpPr>
            <a:spLocks noGrp="1"/>
          </p:cNvSpPr>
          <p:nvPr>
            <p:ph idx="1"/>
          </p:nvPr>
        </p:nvSpPr>
        <p:spPr/>
        <p:txBody>
          <a:bodyPr/>
          <a:lstStyle/>
          <a:p>
            <a:endParaRPr lang="el-GR" dirty="0"/>
          </a:p>
        </p:txBody>
      </p:sp>
      <p:pic>
        <p:nvPicPr>
          <p:cNvPr id="4" name="Εικόνα 3" descr="Εικόνες από την ταινία">
            <a:extLst>
              <a:ext uri="{FF2B5EF4-FFF2-40B4-BE49-F238E27FC236}">
                <a16:creationId xmlns:a16="http://schemas.microsoft.com/office/drawing/2014/main" id="{1F7EC280-7240-926E-616B-E963DDFBB898}"/>
              </a:ext>
            </a:extLst>
          </p:cNvPr>
          <p:cNvPicPr>
            <a:picLocks noChangeAspect="1"/>
          </p:cNvPicPr>
          <p:nvPr/>
        </p:nvPicPr>
        <p:blipFill>
          <a:blip r:embed="rId2"/>
          <a:stretch>
            <a:fillRect/>
          </a:stretch>
        </p:blipFill>
        <p:spPr>
          <a:xfrm>
            <a:off x="1526381" y="16694"/>
            <a:ext cx="7161908" cy="3384308"/>
          </a:xfrm>
          <a:prstGeom prst="rect">
            <a:avLst/>
          </a:prstGeom>
        </p:spPr>
      </p:pic>
      <p:pic>
        <p:nvPicPr>
          <p:cNvPr id="5" name="Εικόνα 4" descr="Απαλοί παλαιικοί χρωματισμοί">
            <a:extLst>
              <a:ext uri="{FF2B5EF4-FFF2-40B4-BE49-F238E27FC236}">
                <a16:creationId xmlns:a16="http://schemas.microsoft.com/office/drawing/2014/main" id="{0368432C-7D88-B646-488E-9283810C536F}"/>
              </a:ext>
            </a:extLst>
          </p:cNvPr>
          <p:cNvPicPr>
            <a:picLocks noChangeAspect="1"/>
          </p:cNvPicPr>
          <p:nvPr/>
        </p:nvPicPr>
        <p:blipFill>
          <a:blip r:embed="rId3"/>
          <a:stretch>
            <a:fillRect/>
          </a:stretch>
        </p:blipFill>
        <p:spPr>
          <a:xfrm>
            <a:off x="3287688" y="3360820"/>
            <a:ext cx="7377932" cy="3518706"/>
          </a:xfrm>
          <a:prstGeom prst="rect">
            <a:avLst/>
          </a:prstGeom>
        </p:spPr>
      </p:pic>
    </p:spTree>
    <p:extLst>
      <p:ext uri="{BB962C8B-B14F-4D97-AF65-F5344CB8AC3E}">
        <p14:creationId xmlns:p14="http://schemas.microsoft.com/office/powerpoint/2010/main" val="1450591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7664CF-CC02-1A13-A1E2-AD41836054E8}"/>
              </a:ext>
            </a:extLst>
          </p:cNvPr>
          <p:cNvSpPr>
            <a:spLocks noGrp="1"/>
          </p:cNvSpPr>
          <p:nvPr>
            <p:ph type="title"/>
          </p:nvPr>
        </p:nvSpPr>
        <p:spPr/>
        <p:txBody>
          <a:bodyPr/>
          <a:lstStyle/>
          <a:p>
            <a:endParaRPr lang="el-GR"/>
          </a:p>
        </p:txBody>
      </p:sp>
      <p:sp>
        <p:nvSpPr>
          <p:cNvPr id="3" name="Θέση περιεχομένου 2">
            <a:extLst>
              <a:ext uri="{FF2B5EF4-FFF2-40B4-BE49-F238E27FC236}">
                <a16:creationId xmlns:a16="http://schemas.microsoft.com/office/drawing/2014/main" id="{F8DE37F1-2F8B-BD82-D5E2-180575518B9A}"/>
              </a:ext>
            </a:extLst>
          </p:cNvPr>
          <p:cNvSpPr>
            <a:spLocks noGrp="1"/>
          </p:cNvSpPr>
          <p:nvPr>
            <p:ph idx="1"/>
          </p:nvPr>
        </p:nvSpPr>
        <p:spPr/>
        <p:txBody>
          <a:bodyPr/>
          <a:lstStyle/>
          <a:p>
            <a:endParaRPr lang="el-GR"/>
          </a:p>
        </p:txBody>
      </p:sp>
      <p:pic>
        <p:nvPicPr>
          <p:cNvPr id="4" name="Εικόνα 3" descr="Παλέτα υποτίτλων">
            <a:extLst>
              <a:ext uri="{FF2B5EF4-FFF2-40B4-BE49-F238E27FC236}">
                <a16:creationId xmlns:a16="http://schemas.microsoft.com/office/drawing/2014/main" id="{072C7042-28FE-2395-46EF-08F0ECFADA8D}"/>
              </a:ext>
            </a:extLst>
          </p:cNvPr>
          <p:cNvPicPr>
            <a:picLocks noChangeAspect="1"/>
          </p:cNvPicPr>
          <p:nvPr/>
        </p:nvPicPr>
        <p:blipFill>
          <a:blip r:embed="rId2"/>
          <a:stretch>
            <a:fillRect/>
          </a:stretch>
        </p:blipFill>
        <p:spPr>
          <a:xfrm>
            <a:off x="3124200" y="380408"/>
            <a:ext cx="5943600" cy="6059170"/>
          </a:xfrm>
          <a:prstGeom prst="rect">
            <a:avLst/>
          </a:prstGeom>
        </p:spPr>
      </p:pic>
    </p:spTree>
    <p:extLst>
      <p:ext uri="{BB962C8B-B14F-4D97-AF65-F5344CB8AC3E}">
        <p14:creationId xmlns:p14="http://schemas.microsoft.com/office/powerpoint/2010/main" val="18599659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B79588F-8453-4539-AE4A-AFA7F8FA2BB2}"/>
              </a:ext>
            </a:extLst>
          </p:cNvPr>
          <p:cNvSpPr>
            <a:spLocks noGrp="1"/>
          </p:cNvSpPr>
          <p:nvPr>
            <p:ph type="title"/>
          </p:nvPr>
        </p:nvSpPr>
        <p:spPr/>
        <p:txBody>
          <a:bodyPr/>
          <a:lstStyle/>
          <a:p>
            <a:endParaRPr lang="en-US" dirty="0"/>
          </a:p>
        </p:txBody>
      </p:sp>
      <p:pic>
        <p:nvPicPr>
          <p:cNvPr id="4" name="Εικόνα 3" descr="Δημιουργικός υποτιτλισμός με τοποθέτηση">
            <a:extLst>
              <a:ext uri="{FF2B5EF4-FFF2-40B4-BE49-F238E27FC236}">
                <a16:creationId xmlns:a16="http://schemas.microsoft.com/office/drawing/2014/main" id="{1DDB3D0C-FAD8-4EB0-BAE7-357BD33119EC}"/>
              </a:ext>
            </a:extLst>
          </p:cNvPr>
          <p:cNvPicPr>
            <a:picLocks noChangeAspect="1"/>
          </p:cNvPicPr>
          <p:nvPr/>
        </p:nvPicPr>
        <p:blipFill rotWithShape="1">
          <a:blip r:embed="rId3"/>
          <a:srcRect l="8854" t="44074" r="76771" b="24815"/>
          <a:stretch/>
        </p:blipFill>
        <p:spPr>
          <a:xfrm>
            <a:off x="431800" y="365125"/>
            <a:ext cx="5951538" cy="3622675"/>
          </a:xfrm>
          <a:prstGeom prst="rect">
            <a:avLst/>
          </a:prstGeom>
        </p:spPr>
      </p:pic>
      <p:pic>
        <p:nvPicPr>
          <p:cNvPr id="5" name="Εικόνα 4" descr="Επιλογή φόντου υποτίτλων">
            <a:extLst>
              <a:ext uri="{FF2B5EF4-FFF2-40B4-BE49-F238E27FC236}">
                <a16:creationId xmlns:a16="http://schemas.microsoft.com/office/drawing/2014/main" id="{7EF27CC0-4B99-4A57-AB9D-25D2D58E1FA3}"/>
              </a:ext>
            </a:extLst>
          </p:cNvPr>
          <p:cNvPicPr>
            <a:picLocks noChangeAspect="1"/>
          </p:cNvPicPr>
          <p:nvPr/>
        </p:nvPicPr>
        <p:blipFill rotWithShape="1">
          <a:blip r:embed="rId4"/>
          <a:srcRect l="9896" t="25555" r="70834" b="31111"/>
          <a:stretch/>
        </p:blipFill>
        <p:spPr>
          <a:xfrm>
            <a:off x="5334210" y="1089262"/>
            <a:ext cx="6857790" cy="4337089"/>
          </a:xfrm>
          <a:prstGeom prst="rect">
            <a:avLst/>
          </a:prstGeom>
        </p:spPr>
      </p:pic>
      <p:pic>
        <p:nvPicPr>
          <p:cNvPr id="11" name="Θέση περιεχομένου 10" descr="Δημιουργικός υποτιτλισμός με κινούμενους υπότιτλους">
            <a:extLst>
              <a:ext uri="{FF2B5EF4-FFF2-40B4-BE49-F238E27FC236}">
                <a16:creationId xmlns:a16="http://schemas.microsoft.com/office/drawing/2014/main" id="{95E8DCAD-CCB9-4735-99D7-68C95029862C}"/>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800205" y="3987800"/>
            <a:ext cx="4572000" cy="2571750"/>
          </a:xfrm>
        </p:spPr>
      </p:pic>
      <p:sp>
        <p:nvSpPr>
          <p:cNvPr id="3" name="TextBox 2">
            <a:extLst>
              <a:ext uri="{FF2B5EF4-FFF2-40B4-BE49-F238E27FC236}">
                <a16:creationId xmlns:a16="http://schemas.microsoft.com/office/drawing/2014/main" id="{2BDE7FF0-5D3F-41E8-ACD3-0C028FF72A42}"/>
              </a:ext>
            </a:extLst>
          </p:cNvPr>
          <p:cNvSpPr txBox="1"/>
          <p:nvPr/>
        </p:nvSpPr>
        <p:spPr>
          <a:xfrm>
            <a:off x="6929306" y="6274965"/>
            <a:ext cx="2286010" cy="369332"/>
          </a:xfrm>
          <a:prstGeom prst="rect">
            <a:avLst/>
          </a:prstGeom>
          <a:noFill/>
        </p:spPr>
        <p:txBody>
          <a:bodyPr wrap="none" rtlCol="0">
            <a:spAutoFit/>
          </a:bodyPr>
          <a:lstStyle/>
          <a:p>
            <a:r>
              <a:rPr lang="en-US" dirty="0"/>
              <a:t>Various online sources</a:t>
            </a:r>
          </a:p>
        </p:txBody>
      </p:sp>
    </p:spTree>
    <p:extLst>
      <p:ext uri="{BB962C8B-B14F-4D97-AF65-F5344CB8AC3E}">
        <p14:creationId xmlns:p14="http://schemas.microsoft.com/office/powerpoint/2010/main" val="28717101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5F21A29-CB01-448F-A12A-05C0AA5B03E8}"/>
              </a:ext>
            </a:extLst>
          </p:cNvPr>
          <p:cNvSpPr>
            <a:spLocks noGrp="1"/>
          </p:cNvSpPr>
          <p:nvPr>
            <p:ph type="title"/>
          </p:nvPr>
        </p:nvSpPr>
        <p:spPr/>
        <p:txBody>
          <a:bodyPr/>
          <a:lstStyle/>
          <a:p>
            <a:endParaRPr lang="en-US"/>
          </a:p>
        </p:txBody>
      </p:sp>
      <p:sp>
        <p:nvSpPr>
          <p:cNvPr id="3" name="Θέση περιεχομένου 2">
            <a:extLst>
              <a:ext uri="{FF2B5EF4-FFF2-40B4-BE49-F238E27FC236}">
                <a16:creationId xmlns:a16="http://schemas.microsoft.com/office/drawing/2014/main" id="{1B2210A3-ADCF-41D6-B983-41415B75A146}"/>
              </a:ext>
            </a:extLst>
          </p:cNvPr>
          <p:cNvSpPr>
            <a:spLocks noGrp="1"/>
          </p:cNvSpPr>
          <p:nvPr>
            <p:ph idx="1"/>
          </p:nvPr>
        </p:nvSpPr>
        <p:spPr/>
        <p:txBody>
          <a:bodyPr/>
          <a:lstStyle/>
          <a:p>
            <a:endParaRPr lang="en-US" dirty="0"/>
          </a:p>
        </p:txBody>
      </p:sp>
      <p:pic>
        <p:nvPicPr>
          <p:cNvPr id="4" name="Εικόνα 3">
            <a:extLst>
              <a:ext uri="{FF2B5EF4-FFF2-40B4-BE49-F238E27FC236}">
                <a16:creationId xmlns:a16="http://schemas.microsoft.com/office/drawing/2014/main" id="{FF981555-F228-4F42-8653-E7E5A3B88AE7}"/>
              </a:ext>
            </a:extLst>
          </p:cNvPr>
          <p:cNvPicPr>
            <a:picLocks noChangeAspect="1"/>
          </p:cNvPicPr>
          <p:nvPr/>
        </p:nvPicPr>
        <p:blipFill rotWithShape="1">
          <a:blip r:embed="rId3"/>
          <a:srcRect l="18646" t="36296" r="68437" b="38149"/>
          <a:stretch/>
        </p:blipFill>
        <p:spPr>
          <a:xfrm>
            <a:off x="152400" y="228600"/>
            <a:ext cx="4838516" cy="2692400"/>
          </a:xfrm>
          <a:prstGeom prst="rect">
            <a:avLst/>
          </a:prstGeom>
        </p:spPr>
      </p:pic>
      <p:pic>
        <p:nvPicPr>
          <p:cNvPr id="5" name="Εικόνα 4">
            <a:extLst>
              <a:ext uri="{FF2B5EF4-FFF2-40B4-BE49-F238E27FC236}">
                <a16:creationId xmlns:a16="http://schemas.microsoft.com/office/drawing/2014/main" id="{DDA49CAD-F0C1-4C4B-9FA1-5A8B5704764F}"/>
              </a:ext>
            </a:extLst>
          </p:cNvPr>
          <p:cNvPicPr>
            <a:picLocks noChangeAspect="1"/>
          </p:cNvPicPr>
          <p:nvPr/>
        </p:nvPicPr>
        <p:blipFill rotWithShape="1">
          <a:blip r:embed="rId4"/>
          <a:srcRect l="10104" t="35185" r="70625" b="24074"/>
          <a:stretch/>
        </p:blipFill>
        <p:spPr>
          <a:xfrm>
            <a:off x="304800" y="3119436"/>
            <a:ext cx="5475938" cy="3255963"/>
          </a:xfrm>
          <a:prstGeom prst="rect">
            <a:avLst/>
          </a:prstGeom>
        </p:spPr>
      </p:pic>
      <p:pic>
        <p:nvPicPr>
          <p:cNvPr id="7" name="Εικόνα 6">
            <a:extLst>
              <a:ext uri="{FF2B5EF4-FFF2-40B4-BE49-F238E27FC236}">
                <a16:creationId xmlns:a16="http://schemas.microsoft.com/office/drawing/2014/main" id="{B4DC0F8E-949A-4DC2-91E6-74956CAD21ED}"/>
              </a:ext>
            </a:extLst>
          </p:cNvPr>
          <p:cNvPicPr>
            <a:picLocks noChangeAspect="1"/>
          </p:cNvPicPr>
          <p:nvPr/>
        </p:nvPicPr>
        <p:blipFill rotWithShape="1">
          <a:blip r:embed="rId5"/>
          <a:srcRect l="2500" t="26135" r="70109" b="20532"/>
          <a:stretch/>
        </p:blipFill>
        <p:spPr>
          <a:xfrm>
            <a:off x="5524316" y="-1"/>
            <a:ext cx="6667684" cy="3651351"/>
          </a:xfrm>
          <a:prstGeom prst="rect">
            <a:avLst/>
          </a:prstGeom>
        </p:spPr>
      </p:pic>
      <p:pic>
        <p:nvPicPr>
          <p:cNvPr id="8" name="Εικόνα 7">
            <a:extLst>
              <a:ext uri="{FF2B5EF4-FFF2-40B4-BE49-F238E27FC236}">
                <a16:creationId xmlns:a16="http://schemas.microsoft.com/office/drawing/2014/main" id="{67D117D8-244E-42C4-BAAD-A7AB11F1B043}"/>
              </a:ext>
            </a:extLst>
          </p:cNvPr>
          <p:cNvPicPr>
            <a:picLocks noChangeAspect="1"/>
          </p:cNvPicPr>
          <p:nvPr/>
        </p:nvPicPr>
        <p:blipFill rotWithShape="1">
          <a:blip r:embed="rId6"/>
          <a:srcRect l="6875" t="35185" r="74130" b="27083"/>
          <a:stretch/>
        </p:blipFill>
        <p:spPr>
          <a:xfrm>
            <a:off x="6028521" y="3786287"/>
            <a:ext cx="5659273" cy="3161748"/>
          </a:xfrm>
          <a:prstGeom prst="rect">
            <a:avLst/>
          </a:prstGeom>
        </p:spPr>
      </p:pic>
      <p:sp>
        <p:nvSpPr>
          <p:cNvPr id="9" name="TextBox 8">
            <a:extLst>
              <a:ext uri="{FF2B5EF4-FFF2-40B4-BE49-F238E27FC236}">
                <a16:creationId xmlns:a16="http://schemas.microsoft.com/office/drawing/2014/main" id="{45FF1E99-59CE-4B4C-8119-5496C874920B}"/>
              </a:ext>
            </a:extLst>
          </p:cNvPr>
          <p:cNvSpPr txBox="1"/>
          <p:nvPr/>
        </p:nvSpPr>
        <p:spPr>
          <a:xfrm>
            <a:off x="3187816" y="6444734"/>
            <a:ext cx="2286010" cy="369332"/>
          </a:xfrm>
          <a:prstGeom prst="rect">
            <a:avLst/>
          </a:prstGeom>
          <a:noFill/>
        </p:spPr>
        <p:txBody>
          <a:bodyPr wrap="none" rtlCol="0">
            <a:spAutoFit/>
          </a:bodyPr>
          <a:lstStyle/>
          <a:p>
            <a:r>
              <a:rPr lang="en-US" dirty="0"/>
              <a:t>Various online sources</a:t>
            </a:r>
          </a:p>
        </p:txBody>
      </p:sp>
    </p:spTree>
    <p:extLst>
      <p:ext uri="{BB962C8B-B14F-4D97-AF65-F5344CB8AC3E}">
        <p14:creationId xmlns:p14="http://schemas.microsoft.com/office/powerpoint/2010/main" val="32794225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B5EA7A8-5B00-439E-84F0-3C23DB252045}"/>
              </a:ext>
            </a:extLst>
          </p:cNvPr>
          <p:cNvSpPr>
            <a:spLocks noGrp="1"/>
          </p:cNvSpPr>
          <p:nvPr>
            <p:ph type="title"/>
          </p:nvPr>
        </p:nvSpPr>
        <p:spPr/>
        <p:txBody>
          <a:bodyPr/>
          <a:lstStyle/>
          <a:p>
            <a:r>
              <a:rPr lang="en-US" dirty="0"/>
              <a:t>An example of AD from Greece</a:t>
            </a:r>
          </a:p>
        </p:txBody>
      </p:sp>
      <p:pic>
        <p:nvPicPr>
          <p:cNvPr id="4" name="Ηλεκτρονικά πολυμέσα 3" title="Athens Pride 2022 Άνευ Όρων | TV Spot με ακουστική περιγραφή">
            <a:hlinkClick r:id="" action="ppaction://media"/>
            <a:extLst>
              <a:ext uri="{FF2B5EF4-FFF2-40B4-BE49-F238E27FC236}">
                <a16:creationId xmlns:a16="http://schemas.microsoft.com/office/drawing/2014/main" id="{93E613F9-E5AF-C22F-147F-3F63E4E36CFC}"/>
              </a:ext>
            </a:extLst>
          </p:cNvPr>
          <p:cNvPicPr>
            <a:picLocks noGrp="1" noRot="1" noChangeAspect="1"/>
          </p:cNvPicPr>
          <p:nvPr>
            <p:ph idx="1"/>
            <a:videoFile r:link="rId1"/>
          </p:nvPr>
        </p:nvPicPr>
        <p:blipFill>
          <a:blip r:embed="rId3"/>
          <a:stretch>
            <a:fillRect/>
          </a:stretch>
        </p:blipFill>
        <p:spPr>
          <a:xfrm>
            <a:off x="957840" y="1534680"/>
            <a:ext cx="7700962" cy="4351338"/>
          </a:xfrm>
          <a:prstGeom prst="rect">
            <a:avLst/>
          </a:prstGeom>
        </p:spPr>
      </p:pic>
      <p:pic>
        <p:nvPicPr>
          <p:cNvPr id="5" name="Εικόνα 4">
            <a:extLst>
              <a:ext uri="{FF2B5EF4-FFF2-40B4-BE49-F238E27FC236}">
                <a16:creationId xmlns:a16="http://schemas.microsoft.com/office/drawing/2014/main" id="{BCDA515F-0CF5-D7BA-7FB5-09558E933FF8}"/>
              </a:ext>
            </a:extLst>
          </p:cNvPr>
          <p:cNvPicPr>
            <a:picLocks noChangeAspect="1"/>
          </p:cNvPicPr>
          <p:nvPr/>
        </p:nvPicPr>
        <p:blipFill>
          <a:blip r:embed="rId4"/>
          <a:stretch>
            <a:fillRect/>
          </a:stretch>
        </p:blipFill>
        <p:spPr>
          <a:xfrm>
            <a:off x="8928617" y="4628839"/>
            <a:ext cx="2924583" cy="2229161"/>
          </a:xfrm>
          <a:prstGeom prst="rect">
            <a:avLst/>
          </a:prstGeom>
        </p:spPr>
      </p:pic>
    </p:spTree>
    <p:extLst>
      <p:ext uri="{BB962C8B-B14F-4D97-AF65-F5344CB8AC3E}">
        <p14:creationId xmlns:p14="http://schemas.microsoft.com/office/powerpoint/2010/main" val="611450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F34044B-C9B4-44C5-A84B-576E68527217}"/>
              </a:ext>
            </a:extLst>
          </p:cNvPr>
          <p:cNvSpPr>
            <a:spLocks noGrp="1"/>
          </p:cNvSpPr>
          <p:nvPr>
            <p:ph type="title"/>
          </p:nvPr>
        </p:nvSpPr>
        <p:spPr/>
        <p:txBody>
          <a:bodyPr/>
          <a:lstStyle/>
          <a:p>
            <a:r>
              <a:rPr lang="en-US" b="1" dirty="0"/>
              <a:t>Dedicated software</a:t>
            </a:r>
          </a:p>
        </p:txBody>
      </p:sp>
      <p:pic>
        <p:nvPicPr>
          <p:cNvPr id="5" name="Θέση περιεχομένου 4" descr="Λογισμικό οπτικοακουστικής μετάφρασης">
            <a:extLst>
              <a:ext uri="{FF2B5EF4-FFF2-40B4-BE49-F238E27FC236}">
                <a16:creationId xmlns:a16="http://schemas.microsoft.com/office/drawing/2014/main" id="{C419191A-FD50-4A35-B218-B7282163846B}"/>
              </a:ext>
            </a:extLst>
          </p:cNvPr>
          <p:cNvPicPr>
            <a:picLocks noGrp="1" noChangeAspect="1"/>
          </p:cNvPicPr>
          <p:nvPr>
            <p:ph idx="1"/>
          </p:nvPr>
        </p:nvPicPr>
        <p:blipFill>
          <a:blip r:embed="rId2"/>
          <a:stretch>
            <a:fillRect/>
          </a:stretch>
        </p:blipFill>
        <p:spPr>
          <a:xfrm>
            <a:off x="637623" y="1404284"/>
            <a:ext cx="10716177" cy="5244756"/>
          </a:xfrm>
        </p:spPr>
      </p:pic>
      <p:sp>
        <p:nvSpPr>
          <p:cNvPr id="6" name="TextBox 5">
            <a:extLst>
              <a:ext uri="{FF2B5EF4-FFF2-40B4-BE49-F238E27FC236}">
                <a16:creationId xmlns:a16="http://schemas.microsoft.com/office/drawing/2014/main" id="{DC767494-0318-4E1B-9659-C073A72F17EB}"/>
              </a:ext>
            </a:extLst>
          </p:cNvPr>
          <p:cNvSpPr txBox="1"/>
          <p:nvPr/>
        </p:nvSpPr>
        <p:spPr>
          <a:xfrm>
            <a:off x="7584141" y="797859"/>
            <a:ext cx="2172774" cy="369332"/>
          </a:xfrm>
          <a:prstGeom prst="rect">
            <a:avLst/>
          </a:prstGeom>
          <a:noFill/>
        </p:spPr>
        <p:txBody>
          <a:bodyPr wrap="none" rtlCol="0">
            <a:spAutoFit/>
          </a:bodyPr>
          <a:lstStyle/>
          <a:p>
            <a:r>
              <a:rPr lang="en-US" dirty="0" err="1"/>
              <a:t>Yella</a:t>
            </a:r>
            <a:r>
              <a:rPr lang="en-US" dirty="0"/>
              <a:t> Umbrella Stellar</a:t>
            </a:r>
          </a:p>
        </p:txBody>
      </p:sp>
      <p:sp>
        <p:nvSpPr>
          <p:cNvPr id="7" name="TextBox 6">
            <a:extLst>
              <a:ext uri="{FF2B5EF4-FFF2-40B4-BE49-F238E27FC236}">
                <a16:creationId xmlns:a16="http://schemas.microsoft.com/office/drawing/2014/main" id="{BB9FEAB3-0342-47F0-8AF3-058ED214EF0C}"/>
              </a:ext>
            </a:extLst>
          </p:cNvPr>
          <p:cNvSpPr txBox="1"/>
          <p:nvPr/>
        </p:nvSpPr>
        <p:spPr>
          <a:xfrm>
            <a:off x="9954285" y="6507064"/>
            <a:ext cx="1943100" cy="369332"/>
          </a:xfrm>
          <a:prstGeom prst="rect">
            <a:avLst/>
          </a:prstGeom>
          <a:noFill/>
        </p:spPr>
        <p:txBody>
          <a:bodyPr wrap="square" rtlCol="0">
            <a:spAutoFit/>
          </a:bodyPr>
          <a:lstStyle/>
          <a:p>
            <a:r>
              <a:rPr lang="en-GB" dirty="0"/>
              <a:t>©2023 Patiniotaki</a:t>
            </a:r>
          </a:p>
        </p:txBody>
      </p:sp>
    </p:spTree>
    <p:extLst>
      <p:ext uri="{BB962C8B-B14F-4D97-AF65-F5344CB8AC3E}">
        <p14:creationId xmlns:p14="http://schemas.microsoft.com/office/powerpoint/2010/main" val="35569379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75C521A-CA39-5AB4-6F36-5D2D814B54FA}"/>
              </a:ext>
            </a:extLst>
          </p:cNvPr>
          <p:cNvSpPr>
            <a:spLocks noGrp="1"/>
          </p:cNvSpPr>
          <p:nvPr>
            <p:ph type="title"/>
          </p:nvPr>
        </p:nvSpPr>
        <p:spPr/>
        <p:txBody>
          <a:bodyPr/>
          <a:lstStyle/>
          <a:p>
            <a:r>
              <a:rPr lang="en-US" dirty="0"/>
              <a:t>Our principles in Access Services… (e.g. SDH)</a:t>
            </a:r>
            <a:endParaRPr lang="el-GR" dirty="0"/>
          </a:p>
        </p:txBody>
      </p:sp>
      <p:sp>
        <p:nvSpPr>
          <p:cNvPr id="3" name="Θέση περιεχομένου 2">
            <a:extLst>
              <a:ext uri="{FF2B5EF4-FFF2-40B4-BE49-F238E27FC236}">
                <a16:creationId xmlns:a16="http://schemas.microsoft.com/office/drawing/2014/main" id="{454543E8-FE65-2E53-484F-149060E89F3C}"/>
              </a:ext>
            </a:extLst>
          </p:cNvPr>
          <p:cNvSpPr>
            <a:spLocks noGrp="1"/>
          </p:cNvSpPr>
          <p:nvPr>
            <p:ph idx="1"/>
          </p:nvPr>
        </p:nvSpPr>
        <p:spPr>
          <a:xfrm>
            <a:off x="649357" y="1563757"/>
            <a:ext cx="10866781" cy="4929118"/>
          </a:xfrm>
        </p:spPr>
        <p:txBody>
          <a:bodyPr>
            <a:normAutofit fontScale="92500" lnSpcReduction="10000"/>
          </a:bodyPr>
          <a:lstStyle/>
          <a:p>
            <a:pPr>
              <a:buFontTx/>
              <a:buChar char="-"/>
            </a:pPr>
            <a:r>
              <a:rPr lang="en-US" sz="2400" u="sng" dirty="0"/>
              <a:t>Excellent subtitling skills and deep knowledge of the technical aspects involved.</a:t>
            </a:r>
            <a:endParaRPr lang="el-GR" sz="2400" u="sng" dirty="0"/>
          </a:p>
          <a:p>
            <a:pPr>
              <a:buFontTx/>
              <a:buChar char="-"/>
            </a:pPr>
            <a:r>
              <a:rPr lang="en-US" sz="2400" u="sng" dirty="0"/>
              <a:t>Excellent use of language.</a:t>
            </a:r>
            <a:endParaRPr lang="el-GR" sz="2400" u="sng" dirty="0"/>
          </a:p>
          <a:p>
            <a:pPr>
              <a:buFontTx/>
              <a:buChar char="-"/>
            </a:pPr>
            <a:r>
              <a:rPr lang="en-US" sz="2400" u="sng" dirty="0"/>
              <a:t>Ability to </a:t>
            </a:r>
            <a:r>
              <a:rPr lang="en-US" sz="2400" u="sng" dirty="0" err="1"/>
              <a:t>prioritise</a:t>
            </a:r>
            <a:r>
              <a:rPr lang="en-US" sz="2400" u="sng" dirty="0"/>
              <a:t> information.</a:t>
            </a:r>
            <a:endParaRPr lang="el-GR" sz="2400" u="sng" dirty="0"/>
          </a:p>
          <a:p>
            <a:pPr>
              <a:buFontTx/>
              <a:buChar char="-"/>
            </a:pPr>
            <a:r>
              <a:rPr lang="en-US" sz="2400" dirty="0"/>
              <a:t>Ability to intergrade subtitles and make decisions on </a:t>
            </a:r>
            <a:r>
              <a:rPr lang="en-US" sz="2400" dirty="0" err="1"/>
              <a:t>colouring</a:t>
            </a:r>
            <a:r>
              <a:rPr lang="en-US" sz="2400" dirty="0"/>
              <a:t>, shaping and positioning.</a:t>
            </a:r>
            <a:endParaRPr lang="el-GR" sz="2400" dirty="0"/>
          </a:p>
          <a:p>
            <a:pPr>
              <a:buFontTx/>
              <a:buChar char="-"/>
            </a:pPr>
            <a:r>
              <a:rPr lang="en-US" sz="2400" dirty="0"/>
              <a:t>Excellent management of the content pallet.</a:t>
            </a:r>
            <a:endParaRPr lang="el-GR" sz="2400" dirty="0"/>
          </a:p>
          <a:p>
            <a:pPr>
              <a:buFontTx/>
              <a:buChar char="-"/>
            </a:pPr>
            <a:r>
              <a:rPr lang="en-US" sz="2400" dirty="0"/>
              <a:t>Basic knowledge of the </a:t>
            </a:r>
            <a:r>
              <a:rPr lang="en-US" sz="2400" i="1" dirty="0"/>
              <a:t>means/context </a:t>
            </a:r>
            <a:r>
              <a:rPr lang="el-GR" sz="2400" dirty="0"/>
              <a:t>(</a:t>
            </a:r>
            <a:r>
              <a:rPr lang="en-US" sz="2400" dirty="0"/>
              <a:t>e.g. cinema</a:t>
            </a:r>
            <a:r>
              <a:rPr lang="el-GR" sz="2400" dirty="0"/>
              <a:t>)</a:t>
            </a:r>
            <a:r>
              <a:rPr lang="en-US" sz="2400" dirty="0"/>
              <a:t>.</a:t>
            </a:r>
            <a:endParaRPr lang="el-GR" sz="2400" dirty="0"/>
          </a:p>
          <a:p>
            <a:pPr>
              <a:buFontTx/>
              <a:buChar char="-"/>
            </a:pPr>
            <a:r>
              <a:rPr lang="en-US" sz="2400" dirty="0"/>
              <a:t>Knowledge of the combination of symbols, </a:t>
            </a:r>
            <a:r>
              <a:rPr lang="en-US" sz="2400" dirty="0" err="1"/>
              <a:t>colours</a:t>
            </a:r>
            <a:r>
              <a:rPr lang="en-US" sz="2400" dirty="0"/>
              <a:t>, characters in cases of total or partial </a:t>
            </a:r>
            <a:r>
              <a:rPr lang="en-US" sz="2400" dirty="0" err="1"/>
              <a:t>colour</a:t>
            </a:r>
            <a:r>
              <a:rPr lang="en-US" sz="2400" dirty="0"/>
              <a:t> blindness</a:t>
            </a:r>
            <a:r>
              <a:rPr lang="el-GR" sz="2400" dirty="0"/>
              <a:t>, </a:t>
            </a:r>
            <a:r>
              <a:rPr lang="en-US" sz="2400" dirty="0"/>
              <a:t>knowledge of information receipt for the intended audience.</a:t>
            </a:r>
            <a:endParaRPr lang="el-GR" sz="2400" dirty="0"/>
          </a:p>
          <a:p>
            <a:pPr>
              <a:buFontTx/>
              <a:buChar char="-"/>
            </a:pPr>
            <a:r>
              <a:rPr lang="en-US" sz="2400" dirty="0"/>
              <a:t>Excellent ability to match sounds</a:t>
            </a:r>
            <a:r>
              <a:rPr lang="el-GR" sz="2400" dirty="0"/>
              <a:t> </a:t>
            </a:r>
            <a:r>
              <a:rPr lang="en-US" sz="2400" dirty="0"/>
              <a:t>with written discourse</a:t>
            </a:r>
            <a:br>
              <a:rPr lang="el-GR" sz="2400" dirty="0"/>
            </a:br>
            <a:r>
              <a:rPr lang="en-US" sz="2400" dirty="0"/>
              <a:t>and the reality of the target audience</a:t>
            </a:r>
            <a:r>
              <a:rPr lang="el-GR" sz="2400" dirty="0"/>
              <a:t>.</a:t>
            </a:r>
          </a:p>
          <a:p>
            <a:pPr>
              <a:buFontTx/>
              <a:buChar char="-"/>
            </a:pPr>
            <a:r>
              <a:rPr lang="en-US" sz="2400" dirty="0"/>
              <a:t>Great sense of responsibility for the service they provide.</a:t>
            </a:r>
          </a:p>
          <a:p>
            <a:pPr marL="0" indent="0">
              <a:buNone/>
            </a:pPr>
            <a:endParaRPr lang="en-US" sz="2400" dirty="0"/>
          </a:p>
          <a:p>
            <a:pPr marL="0" indent="0">
              <a:buNone/>
            </a:pPr>
            <a:r>
              <a:rPr lang="en-US" sz="2400" dirty="0"/>
              <a:t>These are just to start with…</a:t>
            </a:r>
            <a:endParaRPr lang="el-GR" sz="2400" dirty="0"/>
          </a:p>
        </p:txBody>
      </p:sp>
    </p:spTree>
    <p:extLst>
      <p:ext uri="{BB962C8B-B14F-4D97-AF65-F5344CB8AC3E}">
        <p14:creationId xmlns:p14="http://schemas.microsoft.com/office/powerpoint/2010/main" val="834315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FC6C791-C8A7-B164-9E74-3ACD340E127D}"/>
              </a:ext>
            </a:extLst>
          </p:cNvPr>
          <p:cNvSpPr>
            <a:spLocks noGrp="1"/>
          </p:cNvSpPr>
          <p:nvPr>
            <p:ph type="title"/>
          </p:nvPr>
        </p:nvSpPr>
        <p:spPr/>
        <p:txBody>
          <a:bodyPr/>
          <a:lstStyle/>
          <a:p>
            <a:r>
              <a:rPr lang="en-US" dirty="0"/>
              <a:t>Our Research</a:t>
            </a:r>
            <a:endParaRPr lang="el-GR" dirty="0"/>
          </a:p>
        </p:txBody>
      </p:sp>
      <p:pic>
        <p:nvPicPr>
          <p:cNvPr id="5" name="Θέση περιεχομένου 4" descr="Ίδρυμα Μείζονος Ελληνισμού">
            <a:extLst>
              <a:ext uri="{FF2B5EF4-FFF2-40B4-BE49-F238E27FC236}">
                <a16:creationId xmlns:a16="http://schemas.microsoft.com/office/drawing/2014/main" id="{A87081E9-863C-A04A-444F-DBB5C1E464C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44806" y="1690688"/>
            <a:ext cx="2571823" cy="2571823"/>
          </a:xfrm>
        </p:spPr>
      </p:pic>
      <p:pic>
        <p:nvPicPr>
          <p:cNvPr id="7" name="Εικόνα 6" descr="Καμπάνια We All Need Theatre">
            <a:extLst>
              <a:ext uri="{FF2B5EF4-FFF2-40B4-BE49-F238E27FC236}">
                <a16:creationId xmlns:a16="http://schemas.microsoft.com/office/drawing/2014/main" id="{CA3046A6-D54C-526B-D79A-AE2670BAC3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75373" y="1485241"/>
            <a:ext cx="2143125" cy="2143125"/>
          </a:xfrm>
          <a:prstGeom prst="rect">
            <a:avLst/>
          </a:prstGeom>
        </p:spPr>
      </p:pic>
      <p:pic>
        <p:nvPicPr>
          <p:cNvPr id="9" name="Εικόνα 8" descr="Θέαμα Συμπεριληπτικό Θέατρο">
            <a:extLst>
              <a:ext uri="{FF2B5EF4-FFF2-40B4-BE49-F238E27FC236}">
                <a16:creationId xmlns:a16="http://schemas.microsoft.com/office/drawing/2014/main" id="{04CAB71C-FB05-551C-11FE-0F2274AB43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4048" y="4666172"/>
            <a:ext cx="4673917" cy="2191827"/>
          </a:xfrm>
          <a:prstGeom prst="rect">
            <a:avLst/>
          </a:prstGeom>
        </p:spPr>
      </p:pic>
      <p:pic>
        <p:nvPicPr>
          <p:cNvPr id="11" name="Εικόνα 10" descr="Εθνικό Συμβύλιο Ραδιοτηλεόρασης">
            <a:extLst>
              <a:ext uri="{FF2B5EF4-FFF2-40B4-BE49-F238E27FC236}">
                <a16:creationId xmlns:a16="http://schemas.microsoft.com/office/drawing/2014/main" id="{1E3B7546-0959-E278-360C-D9D0A026D8A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39443" y="1833562"/>
            <a:ext cx="3788752" cy="1894376"/>
          </a:xfrm>
          <a:prstGeom prst="rect">
            <a:avLst/>
          </a:prstGeom>
        </p:spPr>
      </p:pic>
      <p:pic>
        <p:nvPicPr>
          <p:cNvPr id="13" name="Εικόνα 12" descr="Εθνικό Ίδρυμα Κωφών">
            <a:extLst>
              <a:ext uri="{FF2B5EF4-FFF2-40B4-BE49-F238E27FC236}">
                <a16:creationId xmlns:a16="http://schemas.microsoft.com/office/drawing/2014/main" id="{26E9EA20-175B-568C-78BD-956AA950A91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4019" y="4262511"/>
            <a:ext cx="2374479" cy="2191827"/>
          </a:xfrm>
          <a:prstGeom prst="rect">
            <a:avLst/>
          </a:prstGeom>
        </p:spPr>
      </p:pic>
      <p:pic>
        <p:nvPicPr>
          <p:cNvPr id="15" name="Εικόνα 14" descr="Ομοσπονδία Κωφών Ελλάδος">
            <a:extLst>
              <a:ext uri="{FF2B5EF4-FFF2-40B4-BE49-F238E27FC236}">
                <a16:creationId xmlns:a16="http://schemas.microsoft.com/office/drawing/2014/main" id="{5DC54FBE-BF70-3BD7-1052-8572A6AA75C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7021" y="4826074"/>
            <a:ext cx="1524000" cy="1524000"/>
          </a:xfrm>
          <a:prstGeom prst="rect">
            <a:avLst/>
          </a:prstGeom>
        </p:spPr>
      </p:pic>
    </p:spTree>
    <p:extLst>
      <p:ext uri="{BB962C8B-B14F-4D97-AF65-F5344CB8AC3E}">
        <p14:creationId xmlns:p14="http://schemas.microsoft.com/office/powerpoint/2010/main" val="19698944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D2DD8C8-8BE4-4E19-ADB0-BC95A58BA4A0}"/>
              </a:ext>
            </a:extLst>
          </p:cNvPr>
          <p:cNvSpPr>
            <a:spLocks noGrp="1"/>
          </p:cNvSpPr>
          <p:nvPr>
            <p:ph type="title"/>
          </p:nvPr>
        </p:nvSpPr>
        <p:spPr/>
        <p:txBody>
          <a:bodyPr/>
          <a:lstStyle/>
          <a:p>
            <a:r>
              <a:rPr lang="en-US" b="1" dirty="0"/>
              <a:t>Further reading</a:t>
            </a:r>
          </a:p>
        </p:txBody>
      </p:sp>
      <p:sp>
        <p:nvSpPr>
          <p:cNvPr id="3" name="Θέση περιεχομένου 2">
            <a:extLst>
              <a:ext uri="{FF2B5EF4-FFF2-40B4-BE49-F238E27FC236}">
                <a16:creationId xmlns:a16="http://schemas.microsoft.com/office/drawing/2014/main" id="{3247131B-6829-4199-BEBE-868E7D285992}"/>
              </a:ext>
            </a:extLst>
          </p:cNvPr>
          <p:cNvSpPr>
            <a:spLocks noGrp="1"/>
          </p:cNvSpPr>
          <p:nvPr>
            <p:ph idx="1"/>
          </p:nvPr>
        </p:nvSpPr>
        <p:spPr/>
        <p:txBody>
          <a:bodyPr/>
          <a:lstStyle/>
          <a:p>
            <a:pPr marL="0" indent="0">
              <a:buNone/>
            </a:pPr>
            <a:endParaRPr lang="en-US" dirty="0">
              <a:hlinkClick r:id="rId2"/>
            </a:endParaRPr>
          </a:p>
          <a:p>
            <a:pPr marL="0" indent="0">
              <a:buNone/>
            </a:pPr>
            <a:endParaRPr lang="en-US" dirty="0">
              <a:hlinkClick r:id="rId2"/>
            </a:endParaRPr>
          </a:p>
          <a:p>
            <a:pPr marL="0" indent="0">
              <a:buNone/>
            </a:pPr>
            <a:endParaRPr lang="en-US" dirty="0">
              <a:hlinkClick r:id="rId2"/>
            </a:endParaRPr>
          </a:p>
          <a:p>
            <a:pPr marL="0" indent="0">
              <a:buNone/>
            </a:pPr>
            <a:endParaRPr lang="en-US" dirty="0">
              <a:hlinkClick r:id="rId2"/>
            </a:endParaRPr>
          </a:p>
          <a:p>
            <a:pPr marL="0" indent="0">
              <a:buNone/>
            </a:pPr>
            <a:endParaRPr lang="en-US" dirty="0">
              <a:hlinkClick r:id="rId2"/>
            </a:endParaRPr>
          </a:p>
          <a:p>
            <a:pPr marL="0" indent="0">
              <a:buNone/>
            </a:pPr>
            <a:endParaRPr lang="en-US" dirty="0">
              <a:hlinkClick r:id="rId2"/>
            </a:endParaRPr>
          </a:p>
          <a:p>
            <a:pPr marL="0" indent="0">
              <a:buNone/>
            </a:pPr>
            <a:r>
              <a:rPr lang="en-US" dirty="0">
                <a:hlinkClick r:id="rId2"/>
              </a:rPr>
              <a:t>https://www.researchgate.net/publication/350382846_Audiovisual_translation_in_education_towards_a_universal_design_for_accessible_online_content</a:t>
            </a:r>
            <a:endParaRPr lang="en-US" dirty="0"/>
          </a:p>
        </p:txBody>
      </p:sp>
      <p:pic>
        <p:nvPicPr>
          <p:cNvPr id="5" name="Εικόνα 4" descr="Εικόνα από το εξώφυλλο της έρευνας">
            <a:extLst>
              <a:ext uri="{FF2B5EF4-FFF2-40B4-BE49-F238E27FC236}">
                <a16:creationId xmlns:a16="http://schemas.microsoft.com/office/drawing/2014/main" id="{A4486C29-623F-4D26-A237-764DAE1B99A0}"/>
              </a:ext>
            </a:extLst>
          </p:cNvPr>
          <p:cNvPicPr>
            <a:picLocks noChangeAspect="1"/>
          </p:cNvPicPr>
          <p:nvPr/>
        </p:nvPicPr>
        <p:blipFill>
          <a:blip r:embed="rId3"/>
          <a:stretch>
            <a:fillRect/>
          </a:stretch>
        </p:blipFill>
        <p:spPr>
          <a:xfrm>
            <a:off x="5145740" y="1005494"/>
            <a:ext cx="5612167" cy="3931960"/>
          </a:xfrm>
          <a:prstGeom prst="rect">
            <a:avLst/>
          </a:prstGeom>
        </p:spPr>
      </p:pic>
      <p:sp>
        <p:nvSpPr>
          <p:cNvPr id="6" name="TextBox 5">
            <a:extLst>
              <a:ext uri="{FF2B5EF4-FFF2-40B4-BE49-F238E27FC236}">
                <a16:creationId xmlns:a16="http://schemas.microsoft.com/office/drawing/2014/main" id="{96EAF89D-9A83-4A48-9F89-04D97A9DCB32}"/>
              </a:ext>
            </a:extLst>
          </p:cNvPr>
          <p:cNvSpPr txBox="1"/>
          <p:nvPr/>
        </p:nvSpPr>
        <p:spPr>
          <a:xfrm>
            <a:off x="9954285" y="6507064"/>
            <a:ext cx="1943100" cy="369332"/>
          </a:xfrm>
          <a:prstGeom prst="rect">
            <a:avLst/>
          </a:prstGeom>
          <a:noFill/>
        </p:spPr>
        <p:txBody>
          <a:bodyPr wrap="square" rtlCol="0">
            <a:spAutoFit/>
          </a:bodyPr>
          <a:lstStyle/>
          <a:p>
            <a:r>
              <a:rPr lang="en-GB" dirty="0"/>
              <a:t>©2023 Patiniotaki</a:t>
            </a:r>
          </a:p>
        </p:txBody>
      </p:sp>
    </p:spTree>
    <p:extLst>
      <p:ext uri="{BB962C8B-B14F-4D97-AF65-F5344CB8AC3E}">
        <p14:creationId xmlns:p14="http://schemas.microsoft.com/office/powerpoint/2010/main" val="9040634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8590E4B-FA39-4852-BD12-80C6B1C498B8}"/>
              </a:ext>
            </a:extLst>
          </p:cNvPr>
          <p:cNvSpPr>
            <a:spLocks noGrp="1"/>
          </p:cNvSpPr>
          <p:nvPr>
            <p:ph type="title"/>
          </p:nvPr>
        </p:nvSpPr>
        <p:spPr/>
        <p:txBody>
          <a:bodyPr/>
          <a:lstStyle/>
          <a:p>
            <a:r>
              <a:rPr lang="en-US" b="1" dirty="0"/>
              <a:t>Who are we?</a:t>
            </a:r>
          </a:p>
        </p:txBody>
      </p:sp>
      <p:pic>
        <p:nvPicPr>
          <p:cNvPr id="5" name="Θέση περιεχομένου 4" descr="Ασπρόμαυρη εικόνα με οθόνες και ενισχυτές. Στο κέντρο τηλεόραση χωρίς σήμα.">
            <a:extLst>
              <a:ext uri="{FF2B5EF4-FFF2-40B4-BE49-F238E27FC236}">
                <a16:creationId xmlns:a16="http://schemas.microsoft.com/office/drawing/2014/main" id="{0FCC3C65-EA18-13E1-EF9D-B02F31A60B4D}"/>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436522" y="1483014"/>
            <a:ext cx="7798858" cy="4786196"/>
          </a:xfrm>
          <a:prstGeom prst="rect">
            <a:avLst/>
          </a:prstGeom>
        </p:spPr>
      </p:pic>
      <p:pic>
        <p:nvPicPr>
          <p:cNvPr id="6" name="Εικόνα 5">
            <a:extLst>
              <a:ext uri="{FF2B5EF4-FFF2-40B4-BE49-F238E27FC236}">
                <a16:creationId xmlns:a16="http://schemas.microsoft.com/office/drawing/2014/main" id="{8927255B-709E-4AD6-75BB-06E448B82526}"/>
              </a:ext>
            </a:extLst>
          </p:cNvPr>
          <p:cNvPicPr>
            <a:picLocks noChangeAspect="1"/>
          </p:cNvPicPr>
          <p:nvPr/>
        </p:nvPicPr>
        <p:blipFill>
          <a:blip r:embed="rId3"/>
          <a:stretch>
            <a:fillRect/>
          </a:stretch>
        </p:blipFill>
        <p:spPr>
          <a:xfrm>
            <a:off x="10637572" y="5157191"/>
            <a:ext cx="1554427" cy="1700808"/>
          </a:xfrm>
          <a:prstGeom prst="rect">
            <a:avLst/>
          </a:prstGeom>
        </p:spPr>
      </p:pic>
    </p:spTree>
    <p:extLst>
      <p:ext uri="{BB962C8B-B14F-4D97-AF65-F5344CB8AC3E}">
        <p14:creationId xmlns:p14="http://schemas.microsoft.com/office/powerpoint/2010/main" val="3529362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208E9B3-6FEE-DB58-8955-700A1151AE52}"/>
              </a:ext>
            </a:extLst>
          </p:cNvPr>
          <p:cNvSpPr>
            <a:spLocks noGrp="1"/>
          </p:cNvSpPr>
          <p:nvPr>
            <p:ph type="title"/>
          </p:nvPr>
        </p:nvSpPr>
        <p:spPr/>
        <p:txBody>
          <a:bodyPr/>
          <a:lstStyle/>
          <a:p>
            <a:r>
              <a:rPr lang="en-US" dirty="0"/>
              <a:t>For examples in Greek</a:t>
            </a:r>
            <a:endParaRPr lang="el-GR" dirty="0"/>
          </a:p>
        </p:txBody>
      </p:sp>
      <p:pic>
        <p:nvPicPr>
          <p:cNvPr id="4" name="Εικόνα 3">
            <a:extLst>
              <a:ext uri="{FF2B5EF4-FFF2-40B4-BE49-F238E27FC236}">
                <a16:creationId xmlns:a16="http://schemas.microsoft.com/office/drawing/2014/main" id="{975B7BE7-174A-9214-4225-BA4D8EB092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78480" y="1428997"/>
            <a:ext cx="6768752" cy="4152912"/>
          </a:xfrm>
          <a:prstGeom prst="rect">
            <a:avLst/>
          </a:prstGeom>
        </p:spPr>
      </p:pic>
      <p:pic>
        <p:nvPicPr>
          <p:cNvPr id="6" name="Εικόνα 5">
            <a:extLst>
              <a:ext uri="{FF2B5EF4-FFF2-40B4-BE49-F238E27FC236}">
                <a16:creationId xmlns:a16="http://schemas.microsoft.com/office/drawing/2014/main" id="{064FC11D-DD10-2168-264D-F0F0E52BFC1A}"/>
              </a:ext>
            </a:extLst>
          </p:cNvPr>
          <p:cNvPicPr>
            <a:picLocks noChangeAspect="1"/>
          </p:cNvPicPr>
          <p:nvPr/>
        </p:nvPicPr>
        <p:blipFill>
          <a:blip r:embed="rId3"/>
          <a:stretch>
            <a:fillRect/>
          </a:stretch>
        </p:blipFill>
        <p:spPr>
          <a:xfrm>
            <a:off x="9447232" y="5507658"/>
            <a:ext cx="1234124" cy="1350342"/>
          </a:xfrm>
          <a:prstGeom prst="rect">
            <a:avLst/>
          </a:prstGeom>
        </p:spPr>
      </p:pic>
      <p:sp>
        <p:nvSpPr>
          <p:cNvPr id="7" name="TextBox 6">
            <a:extLst>
              <a:ext uri="{FF2B5EF4-FFF2-40B4-BE49-F238E27FC236}">
                <a16:creationId xmlns:a16="http://schemas.microsoft.com/office/drawing/2014/main" id="{2E62CE43-CAAF-2CF6-ADB1-92FCA9103B1D}"/>
              </a:ext>
            </a:extLst>
          </p:cNvPr>
          <p:cNvSpPr txBox="1"/>
          <p:nvPr/>
        </p:nvSpPr>
        <p:spPr>
          <a:xfrm>
            <a:off x="122334" y="5595440"/>
            <a:ext cx="3600400" cy="523220"/>
          </a:xfrm>
          <a:prstGeom prst="rect">
            <a:avLst/>
          </a:prstGeom>
          <a:noFill/>
        </p:spPr>
        <p:txBody>
          <a:bodyPr wrap="square" rtlCol="0">
            <a:spAutoFit/>
          </a:bodyPr>
          <a:lstStyle/>
          <a:p>
            <a:r>
              <a:rPr lang="en-US" sz="2800" dirty="0"/>
              <a:t>www.atlas-ep.com</a:t>
            </a:r>
            <a:endParaRPr lang="el-GR" sz="2800" dirty="0"/>
          </a:p>
        </p:txBody>
      </p:sp>
      <p:sp>
        <p:nvSpPr>
          <p:cNvPr id="8" name="Θέση περιεχομένου 7">
            <a:extLst>
              <a:ext uri="{FF2B5EF4-FFF2-40B4-BE49-F238E27FC236}">
                <a16:creationId xmlns:a16="http://schemas.microsoft.com/office/drawing/2014/main" id="{F8387CFB-8E25-E99E-B4C4-1C8B8EABA5D3}"/>
              </a:ext>
            </a:extLst>
          </p:cNvPr>
          <p:cNvSpPr>
            <a:spLocks noGrp="1"/>
          </p:cNvSpPr>
          <p:nvPr>
            <p:ph idx="1"/>
          </p:nvPr>
        </p:nvSpPr>
        <p:spPr/>
        <p:txBody>
          <a:bodyPr/>
          <a:lstStyle/>
          <a:p>
            <a:endParaRPr lang="el-GR" dirty="0"/>
          </a:p>
        </p:txBody>
      </p:sp>
      <p:pic>
        <p:nvPicPr>
          <p:cNvPr id="9" name="Θέση περιεχομένου 4">
            <a:extLst>
              <a:ext uri="{FF2B5EF4-FFF2-40B4-BE49-F238E27FC236}">
                <a16:creationId xmlns:a16="http://schemas.microsoft.com/office/drawing/2014/main" id="{88CF4616-9A2B-1C3C-3794-D92FDD838CA3}"/>
              </a:ext>
            </a:extLst>
          </p:cNvPr>
          <p:cNvPicPr>
            <a:picLocks noChangeAspect="1"/>
          </p:cNvPicPr>
          <p:nvPr/>
        </p:nvPicPr>
        <p:blipFill>
          <a:blip r:embed="rId4"/>
          <a:stretch>
            <a:fillRect/>
          </a:stretch>
        </p:blipFill>
        <p:spPr>
          <a:xfrm>
            <a:off x="3722734" y="5577978"/>
            <a:ext cx="4572000" cy="1197970"/>
          </a:xfrm>
          <a:prstGeom prst="rect">
            <a:avLst/>
          </a:prstGeom>
        </p:spPr>
      </p:pic>
    </p:spTree>
    <p:extLst>
      <p:ext uri="{BB962C8B-B14F-4D97-AF65-F5344CB8AC3E}">
        <p14:creationId xmlns:p14="http://schemas.microsoft.com/office/powerpoint/2010/main" val="40219158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A68F09-0089-D210-3664-DB141B272ADF}"/>
              </a:ext>
            </a:extLst>
          </p:cNvPr>
          <p:cNvSpPr>
            <a:spLocks noGrp="1"/>
          </p:cNvSpPr>
          <p:nvPr>
            <p:ph type="title"/>
          </p:nvPr>
        </p:nvSpPr>
        <p:spPr/>
        <p:txBody>
          <a:bodyPr/>
          <a:lstStyle/>
          <a:p>
            <a:endParaRPr lang="el-GR"/>
          </a:p>
        </p:txBody>
      </p:sp>
      <p:pic>
        <p:nvPicPr>
          <p:cNvPr id="4" name="Θέση περιεχομένου 3" descr="Closed Captioning">
            <a:extLst>
              <a:ext uri="{FF2B5EF4-FFF2-40B4-BE49-F238E27FC236}">
                <a16:creationId xmlns:a16="http://schemas.microsoft.com/office/drawing/2014/main" id="{1A5BA37C-8C39-8147-28C3-EAFDE599BCB9}"/>
              </a:ext>
            </a:extLst>
          </p:cNvPr>
          <p:cNvPicPr>
            <a:picLocks noGrp="1" noChangeAspect="1"/>
          </p:cNvPicPr>
          <p:nvPr>
            <p:ph idx="1"/>
          </p:nvPr>
        </p:nvPicPr>
        <p:blipFill>
          <a:blip r:embed="rId2"/>
          <a:stretch>
            <a:fillRect/>
          </a:stretch>
        </p:blipFill>
        <p:spPr>
          <a:xfrm>
            <a:off x="1551177" y="0"/>
            <a:ext cx="3565542" cy="2636912"/>
          </a:xfrm>
          <a:prstGeom prst="rect">
            <a:avLst/>
          </a:prstGeom>
        </p:spPr>
      </p:pic>
      <p:pic>
        <p:nvPicPr>
          <p:cNvPr id="5" name="Εικόνα 4" descr="Audio Description">
            <a:extLst>
              <a:ext uri="{FF2B5EF4-FFF2-40B4-BE49-F238E27FC236}">
                <a16:creationId xmlns:a16="http://schemas.microsoft.com/office/drawing/2014/main" id="{B8B958B2-AE05-5B16-46CC-1783A402E8A1}"/>
              </a:ext>
            </a:extLst>
          </p:cNvPr>
          <p:cNvPicPr>
            <a:picLocks noChangeAspect="1"/>
          </p:cNvPicPr>
          <p:nvPr/>
        </p:nvPicPr>
        <p:blipFill>
          <a:blip r:embed="rId3"/>
          <a:stretch>
            <a:fillRect/>
          </a:stretch>
        </p:blipFill>
        <p:spPr>
          <a:xfrm>
            <a:off x="7832834" y="4906164"/>
            <a:ext cx="2835166" cy="1951836"/>
          </a:xfrm>
          <a:prstGeom prst="rect">
            <a:avLst/>
          </a:prstGeom>
        </p:spPr>
      </p:pic>
      <p:pic>
        <p:nvPicPr>
          <p:cNvPr id="6" name="Εικόνα 5" descr="Subtitling for D/deaf and hard-of-hearing people">
            <a:extLst>
              <a:ext uri="{FF2B5EF4-FFF2-40B4-BE49-F238E27FC236}">
                <a16:creationId xmlns:a16="http://schemas.microsoft.com/office/drawing/2014/main" id="{C4446D66-F90E-60C6-2B37-6BABA3037D21}"/>
              </a:ext>
            </a:extLst>
          </p:cNvPr>
          <p:cNvPicPr>
            <a:picLocks noChangeAspect="1"/>
          </p:cNvPicPr>
          <p:nvPr/>
        </p:nvPicPr>
        <p:blipFill>
          <a:blip r:embed="rId4"/>
          <a:stretch>
            <a:fillRect/>
          </a:stretch>
        </p:blipFill>
        <p:spPr>
          <a:xfrm>
            <a:off x="1551178" y="4672046"/>
            <a:ext cx="3742756" cy="2185954"/>
          </a:xfrm>
          <a:prstGeom prst="rect">
            <a:avLst/>
          </a:prstGeom>
        </p:spPr>
      </p:pic>
      <p:pic>
        <p:nvPicPr>
          <p:cNvPr id="8" name="Εικόνα 7" descr="Theater Captioning">
            <a:extLst>
              <a:ext uri="{FF2B5EF4-FFF2-40B4-BE49-F238E27FC236}">
                <a16:creationId xmlns:a16="http://schemas.microsoft.com/office/drawing/2014/main" id="{6D212D37-39ED-434A-1A39-F6DA4EA6342B}"/>
              </a:ext>
            </a:extLst>
          </p:cNvPr>
          <p:cNvPicPr>
            <a:picLocks noChangeAspect="1"/>
          </p:cNvPicPr>
          <p:nvPr/>
        </p:nvPicPr>
        <p:blipFill>
          <a:blip r:embed="rId5"/>
          <a:stretch>
            <a:fillRect/>
          </a:stretch>
        </p:blipFill>
        <p:spPr>
          <a:xfrm>
            <a:off x="7076598" y="2"/>
            <a:ext cx="3591402" cy="2348879"/>
          </a:xfrm>
          <a:prstGeom prst="rect">
            <a:avLst/>
          </a:prstGeom>
        </p:spPr>
      </p:pic>
      <p:pic>
        <p:nvPicPr>
          <p:cNvPr id="10" name="Εικόνα 9" descr="Subtitling">
            <a:extLst>
              <a:ext uri="{FF2B5EF4-FFF2-40B4-BE49-F238E27FC236}">
                <a16:creationId xmlns:a16="http://schemas.microsoft.com/office/drawing/2014/main" id="{B2C034D5-6B55-6343-795D-914CB4B7F0D1}"/>
              </a:ext>
            </a:extLst>
          </p:cNvPr>
          <p:cNvPicPr>
            <a:picLocks noChangeAspect="1"/>
          </p:cNvPicPr>
          <p:nvPr/>
        </p:nvPicPr>
        <p:blipFill>
          <a:blip r:embed="rId6"/>
          <a:stretch>
            <a:fillRect/>
          </a:stretch>
        </p:blipFill>
        <p:spPr>
          <a:xfrm>
            <a:off x="1566667" y="2434321"/>
            <a:ext cx="4274858" cy="2348879"/>
          </a:xfrm>
          <a:prstGeom prst="rect">
            <a:avLst/>
          </a:prstGeom>
        </p:spPr>
      </p:pic>
      <p:pic>
        <p:nvPicPr>
          <p:cNvPr id="12" name="Εικόνα 11" descr="Dubbing">
            <a:extLst>
              <a:ext uri="{FF2B5EF4-FFF2-40B4-BE49-F238E27FC236}">
                <a16:creationId xmlns:a16="http://schemas.microsoft.com/office/drawing/2014/main" id="{B226F127-943B-A203-49EE-0F6C1812CECB}"/>
              </a:ext>
            </a:extLst>
          </p:cNvPr>
          <p:cNvPicPr>
            <a:picLocks noChangeAspect="1"/>
          </p:cNvPicPr>
          <p:nvPr/>
        </p:nvPicPr>
        <p:blipFill>
          <a:blip r:embed="rId7"/>
          <a:stretch>
            <a:fillRect/>
          </a:stretch>
        </p:blipFill>
        <p:spPr>
          <a:xfrm>
            <a:off x="5841526" y="2166042"/>
            <a:ext cx="4826475" cy="2760035"/>
          </a:xfrm>
          <a:prstGeom prst="rect">
            <a:avLst/>
          </a:prstGeom>
        </p:spPr>
      </p:pic>
      <p:pic>
        <p:nvPicPr>
          <p:cNvPr id="14" name="Εικόνα 13" descr="Respeaking">
            <a:extLst>
              <a:ext uri="{FF2B5EF4-FFF2-40B4-BE49-F238E27FC236}">
                <a16:creationId xmlns:a16="http://schemas.microsoft.com/office/drawing/2014/main" id="{C90EA0A5-387A-0778-8CE9-133281644F19}"/>
              </a:ext>
            </a:extLst>
          </p:cNvPr>
          <p:cNvPicPr>
            <a:picLocks noChangeAspect="1"/>
          </p:cNvPicPr>
          <p:nvPr/>
        </p:nvPicPr>
        <p:blipFill>
          <a:blip r:embed="rId8"/>
          <a:stretch>
            <a:fillRect/>
          </a:stretch>
        </p:blipFill>
        <p:spPr>
          <a:xfrm>
            <a:off x="4999448" y="162858"/>
            <a:ext cx="2186323" cy="2023164"/>
          </a:xfrm>
          <a:prstGeom prst="rect">
            <a:avLst/>
          </a:prstGeom>
        </p:spPr>
      </p:pic>
      <p:pic>
        <p:nvPicPr>
          <p:cNvPr id="16" name="Εικόνα 15" descr="Retyping">
            <a:extLst>
              <a:ext uri="{FF2B5EF4-FFF2-40B4-BE49-F238E27FC236}">
                <a16:creationId xmlns:a16="http://schemas.microsoft.com/office/drawing/2014/main" id="{A42B5BE1-97A7-BB58-7D17-782ACEB2BD1B}"/>
              </a:ext>
            </a:extLst>
          </p:cNvPr>
          <p:cNvPicPr>
            <a:picLocks noChangeAspect="1"/>
          </p:cNvPicPr>
          <p:nvPr/>
        </p:nvPicPr>
        <p:blipFill>
          <a:blip r:embed="rId9"/>
          <a:stretch>
            <a:fillRect/>
          </a:stretch>
        </p:blipFill>
        <p:spPr>
          <a:xfrm>
            <a:off x="5293934" y="4737490"/>
            <a:ext cx="2538900" cy="2120511"/>
          </a:xfrm>
          <a:prstGeom prst="rect">
            <a:avLst/>
          </a:prstGeom>
        </p:spPr>
      </p:pic>
    </p:spTree>
    <p:extLst>
      <p:ext uri="{BB962C8B-B14F-4D97-AF65-F5344CB8AC3E}">
        <p14:creationId xmlns:p14="http://schemas.microsoft.com/office/powerpoint/2010/main" val="3872771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69051C1-EB40-C764-2F96-720995B79086}"/>
              </a:ext>
            </a:extLst>
          </p:cNvPr>
          <p:cNvSpPr>
            <a:spLocks noGrp="1"/>
          </p:cNvSpPr>
          <p:nvPr>
            <p:ph type="title"/>
          </p:nvPr>
        </p:nvSpPr>
        <p:spPr/>
        <p:txBody>
          <a:bodyPr/>
          <a:lstStyle/>
          <a:p>
            <a:r>
              <a:rPr lang="en-US" dirty="0"/>
              <a:t>SDH &amp; CC</a:t>
            </a:r>
            <a:endParaRPr lang="el-GR" dirty="0"/>
          </a:p>
        </p:txBody>
      </p:sp>
      <p:sp>
        <p:nvSpPr>
          <p:cNvPr id="3" name="Θέση περιεχομένου 2">
            <a:extLst>
              <a:ext uri="{FF2B5EF4-FFF2-40B4-BE49-F238E27FC236}">
                <a16:creationId xmlns:a16="http://schemas.microsoft.com/office/drawing/2014/main" id="{AC13E9BA-6507-2C54-3814-829A107A61C9}"/>
              </a:ext>
            </a:extLst>
          </p:cNvPr>
          <p:cNvSpPr>
            <a:spLocks noGrp="1"/>
          </p:cNvSpPr>
          <p:nvPr>
            <p:ph idx="1"/>
          </p:nvPr>
        </p:nvSpPr>
        <p:spPr/>
        <p:txBody>
          <a:bodyPr/>
          <a:lstStyle/>
          <a:p>
            <a:endParaRPr lang="el-GR"/>
          </a:p>
        </p:txBody>
      </p:sp>
      <p:pic>
        <p:nvPicPr>
          <p:cNvPr id="4" name="Θέση περιεχομένου 3">
            <a:extLst>
              <a:ext uri="{FF2B5EF4-FFF2-40B4-BE49-F238E27FC236}">
                <a16:creationId xmlns:a16="http://schemas.microsoft.com/office/drawing/2014/main" id="{C0924FEB-84BF-9430-C963-46A14AB85528}"/>
              </a:ext>
            </a:extLst>
          </p:cNvPr>
          <p:cNvPicPr>
            <a:picLocks noChangeAspect="1"/>
          </p:cNvPicPr>
          <p:nvPr/>
        </p:nvPicPr>
        <p:blipFill>
          <a:blip r:embed="rId2"/>
          <a:stretch>
            <a:fillRect/>
          </a:stretch>
        </p:blipFill>
        <p:spPr>
          <a:xfrm>
            <a:off x="6490785" y="2532185"/>
            <a:ext cx="5092572" cy="3766234"/>
          </a:xfrm>
          <a:prstGeom prst="rect">
            <a:avLst/>
          </a:prstGeom>
        </p:spPr>
      </p:pic>
      <p:pic>
        <p:nvPicPr>
          <p:cNvPr id="5" name="Εικόνα 4">
            <a:extLst>
              <a:ext uri="{FF2B5EF4-FFF2-40B4-BE49-F238E27FC236}">
                <a16:creationId xmlns:a16="http://schemas.microsoft.com/office/drawing/2014/main" id="{6C0FF182-16BA-3EAD-374F-0EE6D413769F}"/>
              </a:ext>
            </a:extLst>
          </p:cNvPr>
          <p:cNvPicPr>
            <a:picLocks noChangeAspect="1"/>
          </p:cNvPicPr>
          <p:nvPr/>
        </p:nvPicPr>
        <p:blipFill>
          <a:blip r:embed="rId3"/>
          <a:stretch>
            <a:fillRect/>
          </a:stretch>
        </p:blipFill>
        <p:spPr>
          <a:xfrm>
            <a:off x="428695" y="1701239"/>
            <a:ext cx="5613780" cy="3278724"/>
          </a:xfrm>
          <a:prstGeom prst="rect">
            <a:avLst/>
          </a:prstGeom>
        </p:spPr>
      </p:pic>
    </p:spTree>
    <p:extLst>
      <p:ext uri="{BB962C8B-B14F-4D97-AF65-F5344CB8AC3E}">
        <p14:creationId xmlns:p14="http://schemas.microsoft.com/office/powerpoint/2010/main" val="2666223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9B200EC-DE59-5848-C124-DF177D149065}"/>
              </a:ext>
            </a:extLst>
          </p:cNvPr>
          <p:cNvSpPr>
            <a:spLocks noGrp="1"/>
          </p:cNvSpPr>
          <p:nvPr>
            <p:ph type="title"/>
          </p:nvPr>
        </p:nvSpPr>
        <p:spPr/>
        <p:txBody>
          <a:bodyPr/>
          <a:lstStyle/>
          <a:p>
            <a:r>
              <a:rPr lang="en-US" dirty="0"/>
              <a:t>Subtitling &amp; </a:t>
            </a:r>
            <a:r>
              <a:rPr lang="en-US" dirty="0" err="1"/>
              <a:t>Surtitling</a:t>
            </a:r>
            <a:endParaRPr lang="el-GR" dirty="0"/>
          </a:p>
        </p:txBody>
      </p:sp>
      <p:pic>
        <p:nvPicPr>
          <p:cNvPr id="4" name="Εικόνα 3">
            <a:extLst>
              <a:ext uri="{FF2B5EF4-FFF2-40B4-BE49-F238E27FC236}">
                <a16:creationId xmlns:a16="http://schemas.microsoft.com/office/drawing/2014/main" id="{383FA5AE-03B9-F179-FFD7-57D49B2E440A}"/>
              </a:ext>
            </a:extLst>
          </p:cNvPr>
          <p:cNvPicPr>
            <a:picLocks noChangeAspect="1"/>
          </p:cNvPicPr>
          <p:nvPr/>
        </p:nvPicPr>
        <p:blipFill>
          <a:blip r:embed="rId2"/>
          <a:stretch>
            <a:fillRect/>
          </a:stretch>
        </p:blipFill>
        <p:spPr>
          <a:xfrm>
            <a:off x="666333" y="1825625"/>
            <a:ext cx="4767861" cy="2619766"/>
          </a:xfrm>
          <a:prstGeom prst="rect">
            <a:avLst/>
          </a:prstGeom>
        </p:spPr>
      </p:pic>
      <p:pic>
        <p:nvPicPr>
          <p:cNvPr id="5" name="Θέση περιεχομένου 4">
            <a:extLst>
              <a:ext uri="{FF2B5EF4-FFF2-40B4-BE49-F238E27FC236}">
                <a16:creationId xmlns:a16="http://schemas.microsoft.com/office/drawing/2014/main" id="{5B043994-8033-0AD8-42D0-BF83FFE277E7}"/>
              </a:ext>
            </a:extLst>
          </p:cNvPr>
          <p:cNvPicPr>
            <a:picLocks noGrp="1" noChangeAspect="1"/>
          </p:cNvPicPr>
          <p:nvPr>
            <p:ph idx="1"/>
          </p:nvPr>
        </p:nvPicPr>
        <p:blipFill>
          <a:blip r:embed="rId3"/>
          <a:stretch>
            <a:fillRect/>
          </a:stretch>
        </p:blipFill>
        <p:spPr>
          <a:xfrm>
            <a:off x="5446343" y="2506662"/>
            <a:ext cx="6653132" cy="4351338"/>
          </a:xfrm>
          <a:prstGeom prst="rect">
            <a:avLst/>
          </a:prstGeom>
        </p:spPr>
      </p:pic>
    </p:spTree>
    <p:extLst>
      <p:ext uri="{BB962C8B-B14F-4D97-AF65-F5344CB8AC3E}">
        <p14:creationId xmlns:p14="http://schemas.microsoft.com/office/powerpoint/2010/main" val="31943437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DD30578-A74D-76E1-8605-F73CFC8A9A8A}"/>
              </a:ext>
            </a:extLst>
          </p:cNvPr>
          <p:cNvSpPr>
            <a:spLocks noGrp="1"/>
          </p:cNvSpPr>
          <p:nvPr>
            <p:ph type="title"/>
          </p:nvPr>
        </p:nvSpPr>
        <p:spPr/>
        <p:txBody>
          <a:bodyPr/>
          <a:lstStyle/>
          <a:p>
            <a:r>
              <a:rPr lang="en-US" dirty="0"/>
              <a:t>Voicing</a:t>
            </a:r>
            <a:endParaRPr lang="el-GR" dirty="0"/>
          </a:p>
        </p:txBody>
      </p:sp>
      <p:sp>
        <p:nvSpPr>
          <p:cNvPr id="3" name="Θέση περιεχομένου 2">
            <a:extLst>
              <a:ext uri="{FF2B5EF4-FFF2-40B4-BE49-F238E27FC236}">
                <a16:creationId xmlns:a16="http://schemas.microsoft.com/office/drawing/2014/main" id="{30D2CB51-C698-8B6F-CB4A-69503FDEAC9A}"/>
              </a:ext>
            </a:extLst>
          </p:cNvPr>
          <p:cNvSpPr>
            <a:spLocks noGrp="1"/>
          </p:cNvSpPr>
          <p:nvPr>
            <p:ph idx="1"/>
          </p:nvPr>
        </p:nvSpPr>
        <p:spPr/>
        <p:txBody>
          <a:bodyPr/>
          <a:lstStyle/>
          <a:p>
            <a:endParaRPr lang="en-US" dirty="0"/>
          </a:p>
          <a:p>
            <a:endParaRPr lang="el-GR" dirty="0"/>
          </a:p>
        </p:txBody>
      </p:sp>
      <p:pic>
        <p:nvPicPr>
          <p:cNvPr id="4" name="Εικόνα 3">
            <a:extLst>
              <a:ext uri="{FF2B5EF4-FFF2-40B4-BE49-F238E27FC236}">
                <a16:creationId xmlns:a16="http://schemas.microsoft.com/office/drawing/2014/main" id="{FAD87B6F-894A-40FE-F0D2-2B8DA05A588C}"/>
              </a:ext>
            </a:extLst>
          </p:cNvPr>
          <p:cNvPicPr>
            <a:picLocks noChangeAspect="1"/>
          </p:cNvPicPr>
          <p:nvPr/>
        </p:nvPicPr>
        <p:blipFill>
          <a:blip r:embed="rId2"/>
          <a:stretch>
            <a:fillRect/>
          </a:stretch>
        </p:blipFill>
        <p:spPr>
          <a:xfrm>
            <a:off x="838200" y="1825625"/>
            <a:ext cx="4826475" cy="2760035"/>
          </a:xfrm>
          <a:prstGeom prst="rect">
            <a:avLst/>
          </a:prstGeom>
        </p:spPr>
      </p:pic>
      <p:sp>
        <p:nvSpPr>
          <p:cNvPr id="5" name="TextBox 4">
            <a:extLst>
              <a:ext uri="{FF2B5EF4-FFF2-40B4-BE49-F238E27FC236}">
                <a16:creationId xmlns:a16="http://schemas.microsoft.com/office/drawing/2014/main" id="{7C57CA7D-47B0-6D7E-9AC4-635F6087B359}"/>
              </a:ext>
            </a:extLst>
          </p:cNvPr>
          <p:cNvSpPr txBox="1"/>
          <p:nvPr/>
        </p:nvSpPr>
        <p:spPr>
          <a:xfrm flipH="1">
            <a:off x="6527327" y="2124222"/>
            <a:ext cx="3910901" cy="2308324"/>
          </a:xfrm>
          <a:prstGeom prst="rect">
            <a:avLst/>
          </a:prstGeom>
          <a:noFill/>
        </p:spPr>
        <p:txBody>
          <a:bodyPr wrap="square" rtlCol="0">
            <a:spAutoFit/>
          </a:bodyPr>
          <a:lstStyle/>
          <a:p>
            <a:pPr marL="285750" indent="-285750">
              <a:buFont typeface="Arial" panose="020B0604020202020204" pitchFamily="34" charset="0"/>
              <a:buChar char="•"/>
            </a:pPr>
            <a:r>
              <a:rPr lang="en-US" sz="3600" dirty="0"/>
              <a:t>Voice Over</a:t>
            </a:r>
          </a:p>
          <a:p>
            <a:pPr marL="285750" indent="-285750">
              <a:buFont typeface="Arial" panose="020B0604020202020204" pitchFamily="34" charset="0"/>
              <a:buChar char="•"/>
            </a:pPr>
            <a:r>
              <a:rPr lang="en-US" sz="3600" dirty="0"/>
              <a:t>Commentary</a:t>
            </a:r>
          </a:p>
          <a:p>
            <a:pPr marL="285750" indent="-285750">
              <a:buFont typeface="Arial" panose="020B0604020202020204" pitchFamily="34" charset="0"/>
              <a:buChar char="•"/>
            </a:pPr>
            <a:r>
              <a:rPr lang="en-US" sz="3600" dirty="0"/>
              <a:t>Audio Subtitling</a:t>
            </a:r>
          </a:p>
          <a:p>
            <a:pPr marL="285750" indent="-285750">
              <a:buFont typeface="Arial" panose="020B0604020202020204" pitchFamily="34" charset="0"/>
              <a:buChar char="•"/>
            </a:pPr>
            <a:r>
              <a:rPr lang="en-US" sz="3600" dirty="0"/>
              <a:t>Marketing</a:t>
            </a:r>
            <a:endParaRPr lang="el-GR" sz="3600" dirty="0"/>
          </a:p>
        </p:txBody>
      </p:sp>
    </p:spTree>
    <p:extLst>
      <p:ext uri="{BB962C8B-B14F-4D97-AF65-F5344CB8AC3E}">
        <p14:creationId xmlns:p14="http://schemas.microsoft.com/office/powerpoint/2010/main" val="16449453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48C13DF-00B5-F17F-AB29-D987EFD4A803}"/>
              </a:ext>
            </a:extLst>
          </p:cNvPr>
          <p:cNvSpPr>
            <a:spLocks noGrp="1"/>
          </p:cNvSpPr>
          <p:nvPr>
            <p:ph type="title"/>
          </p:nvPr>
        </p:nvSpPr>
        <p:spPr/>
        <p:txBody>
          <a:bodyPr/>
          <a:lstStyle/>
          <a:p>
            <a:r>
              <a:rPr lang="en-US" dirty="0"/>
              <a:t>Audio Description &amp; Tactile Tours</a:t>
            </a:r>
            <a:endParaRPr lang="el-GR" dirty="0"/>
          </a:p>
        </p:txBody>
      </p:sp>
      <p:sp>
        <p:nvSpPr>
          <p:cNvPr id="3" name="Θέση περιεχομένου 2">
            <a:extLst>
              <a:ext uri="{FF2B5EF4-FFF2-40B4-BE49-F238E27FC236}">
                <a16:creationId xmlns:a16="http://schemas.microsoft.com/office/drawing/2014/main" id="{C845AF03-A64E-F306-EA06-5A53E385D6A3}"/>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E96B7B5D-4BAD-12ED-B3C7-C382C4380AB6}"/>
              </a:ext>
            </a:extLst>
          </p:cNvPr>
          <p:cNvPicPr>
            <a:picLocks noChangeAspect="1"/>
          </p:cNvPicPr>
          <p:nvPr/>
        </p:nvPicPr>
        <p:blipFill>
          <a:blip r:embed="rId2"/>
          <a:stretch>
            <a:fillRect/>
          </a:stretch>
        </p:blipFill>
        <p:spPr>
          <a:xfrm>
            <a:off x="5219114" y="2158221"/>
            <a:ext cx="6339432" cy="4334654"/>
          </a:xfrm>
          <a:prstGeom prst="rect">
            <a:avLst/>
          </a:prstGeom>
        </p:spPr>
      </p:pic>
      <p:pic>
        <p:nvPicPr>
          <p:cNvPr id="6" name="Εικόνα 5">
            <a:extLst>
              <a:ext uri="{FF2B5EF4-FFF2-40B4-BE49-F238E27FC236}">
                <a16:creationId xmlns:a16="http://schemas.microsoft.com/office/drawing/2014/main" id="{7B474EEA-3EC1-988E-1D78-A08B4509748A}"/>
              </a:ext>
            </a:extLst>
          </p:cNvPr>
          <p:cNvPicPr>
            <a:picLocks noChangeAspect="1"/>
          </p:cNvPicPr>
          <p:nvPr/>
        </p:nvPicPr>
        <p:blipFill>
          <a:blip r:embed="rId3"/>
          <a:stretch>
            <a:fillRect/>
          </a:stretch>
        </p:blipFill>
        <p:spPr>
          <a:xfrm>
            <a:off x="292550" y="1690688"/>
            <a:ext cx="4737013" cy="3261140"/>
          </a:xfrm>
          <a:prstGeom prst="rect">
            <a:avLst/>
          </a:prstGeom>
        </p:spPr>
      </p:pic>
    </p:spTree>
    <p:extLst>
      <p:ext uri="{BB962C8B-B14F-4D97-AF65-F5344CB8AC3E}">
        <p14:creationId xmlns:p14="http://schemas.microsoft.com/office/powerpoint/2010/main" val="3534917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27340A-A23D-5105-2B2E-DA4E3577B33A}"/>
              </a:ext>
            </a:extLst>
          </p:cNvPr>
          <p:cNvSpPr>
            <a:spLocks noGrp="1"/>
          </p:cNvSpPr>
          <p:nvPr>
            <p:ph type="title"/>
          </p:nvPr>
        </p:nvSpPr>
        <p:spPr/>
        <p:txBody>
          <a:bodyPr/>
          <a:lstStyle/>
          <a:p>
            <a:r>
              <a:rPr lang="en-US" dirty="0"/>
              <a:t>STTI – Speech to Text Interpreting</a:t>
            </a:r>
            <a:endParaRPr lang="el-GR" dirty="0"/>
          </a:p>
        </p:txBody>
      </p:sp>
      <p:sp>
        <p:nvSpPr>
          <p:cNvPr id="3" name="Θέση περιεχομένου 2">
            <a:extLst>
              <a:ext uri="{FF2B5EF4-FFF2-40B4-BE49-F238E27FC236}">
                <a16:creationId xmlns:a16="http://schemas.microsoft.com/office/drawing/2014/main" id="{23CCE8E2-5D28-1754-44C2-66D2A9898491}"/>
              </a:ext>
            </a:extLst>
          </p:cNvPr>
          <p:cNvSpPr>
            <a:spLocks noGrp="1"/>
          </p:cNvSpPr>
          <p:nvPr>
            <p:ph idx="1"/>
          </p:nvPr>
        </p:nvSpPr>
        <p:spPr/>
        <p:txBody>
          <a:bodyPr/>
          <a:lstStyle/>
          <a:p>
            <a:endParaRPr lang="el-GR"/>
          </a:p>
        </p:txBody>
      </p:sp>
      <p:pic>
        <p:nvPicPr>
          <p:cNvPr id="5" name="Εικόνα 4">
            <a:extLst>
              <a:ext uri="{FF2B5EF4-FFF2-40B4-BE49-F238E27FC236}">
                <a16:creationId xmlns:a16="http://schemas.microsoft.com/office/drawing/2014/main" id="{5BE2D8E8-7839-F966-2F52-3D123DC73CCF}"/>
              </a:ext>
            </a:extLst>
          </p:cNvPr>
          <p:cNvPicPr>
            <a:picLocks noChangeAspect="1"/>
          </p:cNvPicPr>
          <p:nvPr/>
        </p:nvPicPr>
        <p:blipFill>
          <a:blip r:embed="rId2"/>
          <a:stretch>
            <a:fillRect/>
          </a:stretch>
        </p:blipFill>
        <p:spPr>
          <a:xfrm>
            <a:off x="838200" y="1690688"/>
            <a:ext cx="10950526" cy="4782475"/>
          </a:xfrm>
          <a:prstGeom prst="rect">
            <a:avLst/>
          </a:prstGeom>
        </p:spPr>
      </p:pic>
    </p:spTree>
    <p:extLst>
      <p:ext uri="{BB962C8B-B14F-4D97-AF65-F5344CB8AC3E}">
        <p14:creationId xmlns:p14="http://schemas.microsoft.com/office/powerpoint/2010/main" val="3027692794"/>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17822</TotalTime>
  <Words>655</Words>
  <Application>Microsoft Office PowerPoint</Application>
  <PresentationFormat>Widescreen</PresentationFormat>
  <Paragraphs>96</Paragraphs>
  <Slides>30</Slides>
  <Notes>3</Notes>
  <HiddenSlides>0</HiddenSlides>
  <MMClips>3</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Arial</vt:lpstr>
      <vt:lpstr>Calibri</vt:lpstr>
      <vt:lpstr>Calibri Light</vt:lpstr>
      <vt:lpstr>Raleway ExtraBold</vt:lpstr>
      <vt:lpstr>Raleway Medium</vt:lpstr>
      <vt:lpstr>Θέμα του Office</vt:lpstr>
      <vt:lpstr>Access Practices</vt:lpstr>
      <vt:lpstr>PowerPoint Presentation</vt:lpstr>
      <vt:lpstr>Who are we?</vt:lpstr>
      <vt:lpstr>PowerPoint Presentation</vt:lpstr>
      <vt:lpstr>SDH &amp; CC</vt:lpstr>
      <vt:lpstr>Subtitling &amp; Surtitling</vt:lpstr>
      <vt:lpstr>Voicing</vt:lpstr>
      <vt:lpstr>Audio Description &amp; Tactile Tours</vt:lpstr>
      <vt:lpstr>STTI – Speech to Text Interpreting</vt:lpstr>
      <vt:lpstr>Accessibility Productions</vt:lpstr>
      <vt:lpstr>What we see in the content</vt:lpstr>
      <vt:lpstr>An example of Live Subtitling</vt:lpstr>
      <vt:lpstr>An example from Surtitling</vt:lpstr>
      <vt:lpstr>Research &amp; academic approach</vt:lpstr>
      <vt:lpstr>On the social model of disability</vt:lpstr>
      <vt:lpstr>On the social model of disability</vt:lpstr>
      <vt:lpstr>We apply the INCLUDE FRAMEWORK</vt:lpstr>
      <vt:lpstr>An example of SDH from Greece</vt:lpstr>
      <vt:lpstr>The approach is not simply functional…</vt:lpstr>
      <vt:lpstr>Little England - Accessible</vt:lpstr>
      <vt:lpstr>PowerPoint Presentation</vt:lpstr>
      <vt:lpstr>PowerPoint Presentation</vt:lpstr>
      <vt:lpstr>PowerPoint Presentation</vt:lpstr>
      <vt:lpstr>PowerPoint Presentation</vt:lpstr>
      <vt:lpstr>An example of AD from Greece</vt:lpstr>
      <vt:lpstr>Dedicated software</vt:lpstr>
      <vt:lpstr>Our principles in Access Services… (e.g. SDH)</vt:lpstr>
      <vt:lpstr>Our Research</vt:lpstr>
      <vt:lpstr>Further reading</vt:lpstr>
      <vt:lpstr>For examples in Greek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Subtitling</dc:title>
  <dc:creator>Emmanouela</dc:creator>
  <cp:lastModifiedBy>Emmanouela</cp:lastModifiedBy>
  <cp:revision>50</cp:revision>
  <dcterms:created xsi:type="dcterms:W3CDTF">2019-11-04T14:16:34Z</dcterms:created>
  <dcterms:modified xsi:type="dcterms:W3CDTF">2023-10-23T10:29:49Z</dcterms:modified>
</cp:coreProperties>
</file>