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59" r:id="rId11"/>
    <p:sldId id="261" r:id="rId12"/>
    <p:sldId id="260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D222-01F7-4269-BF21-DEE99489CD5F}" type="datetimeFigureOut">
              <a:rPr lang="el-GR" smtClean="0"/>
              <a:t>19/7/2023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2597-C1BD-4337-90F4-269B2FD5DC66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68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D222-01F7-4269-BF21-DEE99489CD5F}" type="datetimeFigureOut">
              <a:rPr lang="el-GR" smtClean="0"/>
              <a:t>19/7/2023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2597-C1BD-4337-90F4-269B2FD5DC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03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D222-01F7-4269-BF21-DEE99489CD5F}" type="datetimeFigureOut">
              <a:rPr lang="el-GR" smtClean="0"/>
              <a:t>19/7/2023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2597-C1BD-4337-90F4-269B2FD5DC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07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D222-01F7-4269-BF21-DEE99489CD5F}" type="datetimeFigureOut">
              <a:rPr lang="el-GR" smtClean="0"/>
              <a:t>19/7/2023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2597-C1BD-4337-90F4-269B2FD5DC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52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D222-01F7-4269-BF21-DEE99489CD5F}" type="datetimeFigureOut">
              <a:rPr lang="el-GR" smtClean="0"/>
              <a:t>19/7/2023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2597-C1BD-4337-90F4-269B2FD5DC66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06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D222-01F7-4269-BF21-DEE99489CD5F}" type="datetimeFigureOut">
              <a:rPr lang="el-GR" smtClean="0"/>
              <a:t>19/7/2023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2597-C1BD-4337-90F4-269B2FD5DC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29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D222-01F7-4269-BF21-DEE99489CD5F}" type="datetimeFigureOut">
              <a:rPr lang="el-GR" smtClean="0"/>
              <a:t>19/7/2023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2597-C1BD-4337-90F4-269B2FD5DC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068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D222-01F7-4269-BF21-DEE99489CD5F}" type="datetimeFigureOut">
              <a:rPr lang="el-GR" smtClean="0"/>
              <a:t>19/7/2023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2597-C1BD-4337-90F4-269B2FD5DC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04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D222-01F7-4269-BF21-DEE99489CD5F}" type="datetimeFigureOut">
              <a:rPr lang="el-GR" smtClean="0"/>
              <a:t>19/7/2023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2597-C1BD-4337-90F4-269B2FD5DC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8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12D222-01F7-4269-BF21-DEE99489CD5F}" type="datetimeFigureOut">
              <a:rPr lang="el-GR" smtClean="0"/>
              <a:t>19/7/2023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012597-C1BD-4337-90F4-269B2FD5DC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35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D222-01F7-4269-BF21-DEE99489CD5F}" type="datetimeFigureOut">
              <a:rPr lang="el-GR" smtClean="0"/>
              <a:t>19/7/2023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2597-C1BD-4337-90F4-269B2FD5DC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20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12D222-01F7-4269-BF21-DEE99489CD5F}" type="datetimeFigureOut">
              <a:rPr lang="el-GR" smtClean="0"/>
              <a:t>19/7/2023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012597-C1BD-4337-90F4-269B2FD5DC66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67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upport.microsoft.com/el-gr/windows/%CE%B1%CE%BD%CE%B1%CE%BB%CF%85%CF%84%CE%B9%CE%BA%CF%8C%CF%82-%CE%BF%CE%B4%CE%B7%CE%B3%CF%8C%CF%82-%CE%B3%CE%B9%CE%B1-%CF%84%CE%BF%CE%BD-%CE%B1%CF%86%CE%B7%CE%B3%CE%B7%CF%84%CE%AE-e4397a0d-ef4f-b386-d8ae-c172f109bdb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upport.microsoft.com/en-us/windows/use-voice-typing-to-talk-instead-of-type-on-your-pc-fec94565-c4bd-329d-e59a-af033fa5689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599DB0-DC97-A3AF-3662-A1D09847C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570" y="662015"/>
            <a:ext cx="10058400" cy="3566160"/>
          </a:xfrm>
        </p:spPr>
        <p:txBody>
          <a:bodyPr>
            <a:normAutofit/>
          </a:bodyPr>
          <a:lstStyle/>
          <a:p>
            <a:r>
              <a:rPr lang="el-GR" sz="6600" dirty="0"/>
              <a:t>Διευκόλυνση Πρόσβασης </a:t>
            </a:r>
            <a:r>
              <a:rPr lang="en-US" sz="6600" dirty="0"/>
              <a:t>Windows 10</a:t>
            </a:r>
            <a:endParaRPr lang="el-GR" sz="6600" dirty="0"/>
          </a:p>
        </p:txBody>
      </p:sp>
      <p:grpSp>
        <p:nvGrpSpPr>
          <p:cNvPr id="118" name="Group 2">
            <a:extLst>
              <a:ext uri="{FF2B5EF4-FFF2-40B4-BE49-F238E27FC236}">
                <a16:creationId xmlns:a16="http://schemas.microsoft.com/office/drawing/2014/main" id="{126BFA32-BDE5-8E0C-9181-3DB9FD176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2155" y="2043404"/>
            <a:ext cx="2581713" cy="1957324"/>
            <a:chOff x="668085" y="2077401"/>
            <a:chExt cx="4701308" cy="3689499"/>
          </a:xfrm>
        </p:grpSpPr>
        <p:sp>
          <p:nvSpPr>
            <p:cNvPr id="119" name="Freeform: Shape 93">
              <a:extLst>
                <a:ext uri="{FF2B5EF4-FFF2-40B4-BE49-F238E27FC236}">
                  <a16:creationId xmlns:a16="http://schemas.microsoft.com/office/drawing/2014/main" id="{7329C177-C9DA-3C47-ED10-26896B4AD532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20" name="Group 51">
              <a:extLst>
                <a:ext uri="{FF2B5EF4-FFF2-40B4-BE49-F238E27FC236}">
                  <a16:creationId xmlns:a16="http://schemas.microsoft.com/office/drawing/2014/main" id="{D0B81E0E-DE53-3DEA-6974-E090A973A549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6" name="Group 52">
                <a:extLst>
                  <a:ext uri="{FF2B5EF4-FFF2-40B4-BE49-F238E27FC236}">
                    <a16:creationId xmlns:a16="http://schemas.microsoft.com/office/drawing/2014/main" id="{56DF7FEA-7094-70EC-D4D8-A002EA90CC8A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9" name="Freeform 15">
                  <a:extLst>
                    <a:ext uri="{FF2B5EF4-FFF2-40B4-BE49-F238E27FC236}">
                      <a16:creationId xmlns:a16="http://schemas.microsoft.com/office/drawing/2014/main" id="{0877A200-FA1A-1D74-AE08-7A89934A79B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0" name="Rectangle 22">
                  <a:extLst>
                    <a:ext uri="{FF2B5EF4-FFF2-40B4-BE49-F238E27FC236}">
                      <a16:creationId xmlns:a16="http://schemas.microsoft.com/office/drawing/2014/main" id="{A94DA77C-0EAE-6F7C-A261-EB06B9CD6F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7" name="Group 53">
                <a:extLst>
                  <a:ext uri="{FF2B5EF4-FFF2-40B4-BE49-F238E27FC236}">
                    <a16:creationId xmlns:a16="http://schemas.microsoft.com/office/drawing/2014/main" id="{0521C8B1-A0C1-48E2-5FDB-24774D0D3B05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7" name="Freeform 18">
                  <a:extLst>
                    <a:ext uri="{FF2B5EF4-FFF2-40B4-BE49-F238E27FC236}">
                      <a16:creationId xmlns:a16="http://schemas.microsoft.com/office/drawing/2014/main" id="{0F445095-F404-44C8-FDE5-5285C462F081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8" name="Freeform 19">
                  <a:extLst>
                    <a:ext uri="{FF2B5EF4-FFF2-40B4-BE49-F238E27FC236}">
                      <a16:creationId xmlns:a16="http://schemas.microsoft.com/office/drawing/2014/main" id="{FDB5A808-A67C-FF26-3E39-09B08E20D58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8" name="Group 54">
                <a:extLst>
                  <a:ext uri="{FF2B5EF4-FFF2-40B4-BE49-F238E27FC236}">
                    <a16:creationId xmlns:a16="http://schemas.microsoft.com/office/drawing/2014/main" id="{5E5ABFEE-D98F-F836-AFE4-79B7A1980416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5" name="Freeform 21">
                  <a:extLst>
                    <a:ext uri="{FF2B5EF4-FFF2-40B4-BE49-F238E27FC236}">
                      <a16:creationId xmlns:a16="http://schemas.microsoft.com/office/drawing/2014/main" id="{17E4E623-A0EE-A67E-539E-DA3649D4372E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6" name="Rectangle 22">
                  <a:extLst>
                    <a:ext uri="{FF2B5EF4-FFF2-40B4-BE49-F238E27FC236}">
                      <a16:creationId xmlns:a16="http://schemas.microsoft.com/office/drawing/2014/main" id="{76D4A9FF-E9B5-9D89-1BFB-658A7EEC284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9" name="Group 55">
                <a:extLst>
                  <a:ext uri="{FF2B5EF4-FFF2-40B4-BE49-F238E27FC236}">
                    <a16:creationId xmlns:a16="http://schemas.microsoft.com/office/drawing/2014/main" id="{A1FF6896-D8B5-16E3-051E-7D388314FF40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3" name="Freeform 24">
                  <a:extLst>
                    <a:ext uri="{FF2B5EF4-FFF2-40B4-BE49-F238E27FC236}">
                      <a16:creationId xmlns:a16="http://schemas.microsoft.com/office/drawing/2014/main" id="{08833877-6F21-877A-A897-6C45F981285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4" name="Rectangle 22">
                  <a:extLst>
                    <a:ext uri="{FF2B5EF4-FFF2-40B4-BE49-F238E27FC236}">
                      <a16:creationId xmlns:a16="http://schemas.microsoft.com/office/drawing/2014/main" id="{C30641A0-C268-6E71-6E5F-469491D64729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0" name="Group 56">
                <a:extLst>
                  <a:ext uri="{FF2B5EF4-FFF2-40B4-BE49-F238E27FC236}">
                    <a16:creationId xmlns:a16="http://schemas.microsoft.com/office/drawing/2014/main" id="{095487DC-7F9E-ADA7-87F4-6DA27B8FDF3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1" name="Freeform 27">
                  <a:extLst>
                    <a:ext uri="{FF2B5EF4-FFF2-40B4-BE49-F238E27FC236}">
                      <a16:creationId xmlns:a16="http://schemas.microsoft.com/office/drawing/2014/main" id="{01AC5CAB-BE5D-D40B-1CC2-8E0368CB4F7C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2" name="Freeform 28">
                  <a:extLst>
                    <a:ext uri="{FF2B5EF4-FFF2-40B4-BE49-F238E27FC236}">
                      <a16:creationId xmlns:a16="http://schemas.microsoft.com/office/drawing/2014/main" id="{1EF49D9D-2EAC-30B5-2880-3B726678E69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121" name="Freeform: Shape 3">
              <a:extLst>
                <a:ext uri="{FF2B5EF4-FFF2-40B4-BE49-F238E27FC236}">
                  <a16:creationId xmlns:a16="http://schemas.microsoft.com/office/drawing/2014/main" id="{4D8DAB53-60D8-3330-0830-FBD169009A95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2" name="Freeform: Shape 95">
              <a:extLst>
                <a:ext uri="{FF2B5EF4-FFF2-40B4-BE49-F238E27FC236}">
                  <a16:creationId xmlns:a16="http://schemas.microsoft.com/office/drawing/2014/main" id="{9E429C3A-FFEE-AB7A-64D2-0A897C552B54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3" name="Freeform: Shape 90">
              <a:extLst>
                <a:ext uri="{FF2B5EF4-FFF2-40B4-BE49-F238E27FC236}">
                  <a16:creationId xmlns:a16="http://schemas.microsoft.com/office/drawing/2014/main" id="{63D5B778-6379-CB66-6B77-517BBB24B222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4" name="Freeform: Shape 94">
              <a:extLst>
                <a:ext uri="{FF2B5EF4-FFF2-40B4-BE49-F238E27FC236}">
                  <a16:creationId xmlns:a16="http://schemas.microsoft.com/office/drawing/2014/main" id="{31D9E67C-2268-2DF9-E4E7-F8DFFFC4F0F3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5" name="Freeform: Shape 96">
              <a:extLst>
                <a:ext uri="{FF2B5EF4-FFF2-40B4-BE49-F238E27FC236}">
                  <a16:creationId xmlns:a16="http://schemas.microsoft.com/office/drawing/2014/main" id="{04679435-74F8-82F7-3694-A11A593CD0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" name="Ομάδα 3" descr="ογότυπα του Πανεπιστημίου Αιγαίου, της Βιβλιοθήκης Πανεπιστημίου Κύπρου, του Εθνικού Μετσόβιου Πολυτεχνείου, της Παγκύπριας Οργάνωσης Τυφλών, και του Δήμου Μυκόνου">
            <a:extLst>
              <a:ext uri="{FF2B5EF4-FFF2-40B4-BE49-F238E27FC236}">
                <a16:creationId xmlns:a16="http://schemas.microsoft.com/office/drawing/2014/main" id="{4E1D7022-E631-4FB0-BFD2-DF5739F822E0}"/>
              </a:ext>
            </a:extLst>
          </p:cNvPr>
          <p:cNvGrpSpPr/>
          <p:nvPr/>
        </p:nvGrpSpPr>
        <p:grpSpPr>
          <a:xfrm>
            <a:off x="650554" y="309010"/>
            <a:ext cx="8438224" cy="843135"/>
            <a:chOff x="661387" y="3572329"/>
            <a:chExt cx="6853468" cy="662076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2324A142-0841-C8BC-F201-70804F691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87" y="3629795"/>
              <a:ext cx="1256190" cy="523414"/>
            </a:xfrm>
            <a:prstGeom prst="rect">
              <a:avLst/>
            </a:prstGeom>
          </p:spPr>
        </p:pic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0404158D-845E-A17E-CED0-F4FD680B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965" y="3572329"/>
              <a:ext cx="925890" cy="593519"/>
            </a:xfrm>
            <a:prstGeom prst="rect">
              <a:avLst/>
            </a:prstGeom>
          </p:spPr>
        </p:pic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C4D35042-0520-7289-D8CA-A6BB5A77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55" y="3589863"/>
              <a:ext cx="925890" cy="644542"/>
            </a:xfrm>
            <a:prstGeom prst="rect">
              <a:avLst/>
            </a:prstGeom>
          </p:spPr>
        </p:pic>
        <p:pic>
          <p:nvPicPr>
            <p:cNvPr id="8" name="Εικόνα 7">
              <a:extLst>
                <a:ext uri="{FF2B5EF4-FFF2-40B4-BE49-F238E27FC236}">
                  <a16:creationId xmlns:a16="http://schemas.microsoft.com/office/drawing/2014/main" id="{D78AAB79-51DB-F868-DD53-410B123FC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7518" y="3684510"/>
              <a:ext cx="1998637" cy="483187"/>
            </a:xfrm>
            <a:prstGeom prst="rect">
              <a:avLst/>
            </a:prstGeom>
          </p:spPr>
        </p:pic>
        <p:pic>
          <p:nvPicPr>
            <p:cNvPr id="9" name="Εικόνα 8">
              <a:extLst>
                <a:ext uri="{FF2B5EF4-FFF2-40B4-BE49-F238E27FC236}">
                  <a16:creationId xmlns:a16="http://schemas.microsoft.com/office/drawing/2014/main" id="{0ED1D647-CB35-F966-31ED-62E710515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497" y="3642434"/>
              <a:ext cx="1735529" cy="523414"/>
            </a:xfrm>
            <a:prstGeom prst="rect">
              <a:avLst/>
            </a:prstGeom>
          </p:spPr>
        </p:pic>
      </p:grpSp>
      <p:pic>
        <p:nvPicPr>
          <p:cNvPr id="10" name="Εικόνα 9" descr="Λογότυπο της Ψηφιακής βιβλιοθήκης AMELib">
            <a:extLst>
              <a:ext uri="{FF2B5EF4-FFF2-40B4-BE49-F238E27FC236}">
                <a16:creationId xmlns:a16="http://schemas.microsoft.com/office/drawing/2014/main" id="{CF5912AC-6AAD-5833-1D08-19F154E81B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85" y="496425"/>
            <a:ext cx="1619250" cy="3810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2B4A4CF-8F03-9984-3B8E-5738DED15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5" y="4722958"/>
            <a:ext cx="7494869" cy="13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6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Υψηλές Αντιθέσεις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7158"/>
            <a:ext cx="4699671" cy="3924436"/>
          </a:xfrm>
        </p:spPr>
        <p:txBody>
          <a:bodyPr/>
          <a:lstStyle/>
          <a:p>
            <a:r>
              <a:rPr lang="el-GR" sz="2400" dirty="0"/>
              <a:t>Για να μεταβείτε άμεσα σε λειτουργία υψηλής αντίθεσης στα Windows, πατήστε </a:t>
            </a:r>
            <a:r>
              <a:rPr lang="el-GR" sz="2400" b="1" dirty="0"/>
              <a:t>LEFT ALT+LEFT+SHIFT+PRINT SCREEN</a:t>
            </a:r>
            <a:r>
              <a:rPr lang="el-GR" sz="2400" dirty="0"/>
              <a:t>.</a:t>
            </a:r>
          </a:p>
          <a:p>
            <a:r>
              <a:rPr lang="el-GR" sz="2400" dirty="0"/>
              <a:t> Ή πατήστε </a:t>
            </a:r>
            <a:r>
              <a:rPr lang="el-GR" sz="2400" b="1" dirty="0"/>
              <a:t>TAB</a:t>
            </a:r>
            <a:r>
              <a:rPr lang="el-GR" sz="2400" dirty="0"/>
              <a:t> για να μετακινηθείτε στο κουμπί εναλλαγής Off/On και στη συνέχεια ενεργοποιήστε το με το </a:t>
            </a:r>
            <a:r>
              <a:rPr lang="el-GR" sz="2400" b="1" dirty="0"/>
              <a:t>SPACEBAR</a:t>
            </a:r>
            <a:r>
              <a:rPr lang="el-GR" sz="2400" dirty="0"/>
              <a:t> ή το </a:t>
            </a:r>
            <a:r>
              <a:rPr lang="el-GR" sz="2400" b="1" dirty="0"/>
              <a:t>ENTER</a:t>
            </a:r>
            <a:r>
              <a:rPr lang="el-GR" sz="2400" dirty="0"/>
              <a:t>.</a:t>
            </a:r>
          </a:p>
          <a:p>
            <a:r>
              <a:rPr lang="el-GR" dirty="0"/>
              <a:t> 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12659" y="15734"/>
            <a:ext cx="2017673" cy="1611739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8" name="Εικόνα 27" descr="Στιγμιότυπο από την ενότητα Αντιθέσεις">
            <a:extLst>
              <a:ext uri="{FF2B5EF4-FFF2-40B4-BE49-F238E27FC236}">
                <a16:creationId xmlns:a16="http://schemas.microsoft.com/office/drawing/2014/main" id="{01C99CEE-DA89-9376-8450-8A36AA031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958" y="1845734"/>
            <a:ext cx="4075131" cy="46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7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Αφηγητής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163561" cy="3584092"/>
          </a:xfrm>
        </p:spPr>
        <p:txBody>
          <a:bodyPr/>
          <a:lstStyle/>
          <a:p>
            <a:endParaRPr lang="el-GR" dirty="0">
              <a:hlinkClick r:id="rId2" tooltip="Αφηγητής"/>
            </a:endParaRPr>
          </a:p>
          <a:p>
            <a:r>
              <a:rPr lang="el-GR" dirty="0"/>
              <a:t>Ο Αφηγητής είναι πρόγραμμα ανάγνωσης οθόνης</a:t>
            </a:r>
            <a:endParaRPr lang="el-GR" dirty="0">
              <a:hlinkClick r:id="rId2" tooltip="Αφηγητής"/>
            </a:endParaRPr>
          </a:p>
          <a:p>
            <a:endParaRPr lang="el-GR" dirty="0">
              <a:hlinkClick r:id="rId2" tooltip="Αφηγητής"/>
            </a:endParaRPr>
          </a:p>
          <a:p>
            <a:r>
              <a:rPr lang="el-GR" dirty="0">
                <a:hlinkClick r:id="rId2" tooltip="Αφηγητής"/>
              </a:rPr>
              <a:t>Σύνδεσμος για Αναλυτικό Οδηγό του Αφηγητή</a:t>
            </a:r>
            <a:endParaRPr lang="el-GR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56117" y="178229"/>
            <a:ext cx="2060480" cy="1450758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8" name="Εικόνα 27" descr="Στιγμιότυπο από την ενότητα Αφηγητής">
            <a:extLst>
              <a:ext uri="{FF2B5EF4-FFF2-40B4-BE49-F238E27FC236}">
                <a16:creationId xmlns:a16="http://schemas.microsoft.com/office/drawing/2014/main" id="{7A7CDFCD-5862-0C13-DB24-2534E1EAC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53" y="2021200"/>
            <a:ext cx="3960882" cy="40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Ομιλία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190712" cy="3476764"/>
          </a:xfrm>
        </p:spPr>
        <p:txBody>
          <a:bodyPr/>
          <a:lstStyle/>
          <a:p>
            <a:r>
              <a:rPr lang="el-GR" dirty="0"/>
              <a:t>Το εργαλείο Ομιλία δεν είναι διαθέσιμο στα ελληνικά.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hlinkClick r:id="rId2"/>
              </a:rPr>
              <a:t>Σύνδεσμος για Οδηγό της Ομιλίας</a:t>
            </a:r>
            <a:endParaRPr lang="el-GR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66295" y="48666"/>
            <a:ext cx="1838158" cy="1594139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8" name="Εικόνα 27" descr="Στιγμιότυπο από την ενότητα Ομιλία">
            <a:extLst>
              <a:ext uri="{FF2B5EF4-FFF2-40B4-BE49-F238E27FC236}">
                <a16:creationId xmlns:a16="http://schemas.microsoft.com/office/drawing/2014/main" id="{5B4DF047-187C-0454-2333-712D52259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914" y="1784996"/>
            <a:ext cx="52387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9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Πληκτρολόγιο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190712" cy="3476764"/>
          </a:xfrm>
        </p:spPr>
        <p:txBody>
          <a:bodyPr/>
          <a:lstStyle/>
          <a:p>
            <a:r>
              <a:rPr lang="el-GR" dirty="0"/>
              <a:t>Συντόμευση πληκτρολογίου:</a:t>
            </a:r>
          </a:p>
          <a:p>
            <a:pPr marL="0" indent="0">
              <a:buNone/>
            </a:pPr>
            <a:r>
              <a:rPr lang="en-US" b="1" dirty="0"/>
              <a:t>Win +</a:t>
            </a:r>
            <a:r>
              <a:rPr lang="el-GR" b="1" dirty="0"/>
              <a:t> </a:t>
            </a:r>
            <a:r>
              <a:rPr lang="en-US" b="1" dirty="0"/>
              <a:t>Ctrl+</a:t>
            </a:r>
            <a:r>
              <a:rPr lang="el-GR" sz="1900" b="1" dirty="0"/>
              <a:t> </a:t>
            </a:r>
            <a:r>
              <a:rPr lang="en-US" b="1" dirty="0"/>
              <a:t>O</a:t>
            </a:r>
            <a:endParaRPr lang="el-GR" b="1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66295" y="48666"/>
            <a:ext cx="1838158" cy="1594139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9" name="Εικόνα 28" descr="Στιγμιότυπο από το πληκτρολόγιο οθόνης">
            <a:extLst>
              <a:ext uri="{FF2B5EF4-FFF2-40B4-BE49-F238E27FC236}">
                <a16:creationId xmlns:a16="http://schemas.microsoft.com/office/drawing/2014/main" id="{EFDD639F-7147-F0CE-7523-6A797992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01" y="2567356"/>
            <a:ext cx="5562420" cy="22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4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043" y="2461895"/>
            <a:ext cx="5920645" cy="347676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Ευχαριστούμε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για την προσοχή σας!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43595" y="2527429"/>
            <a:ext cx="3351126" cy="2593212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33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Διευκόλυνση Πρόσβασης- Τι είναι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35" y="1832995"/>
            <a:ext cx="4846320" cy="368011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 Windows 10 περιλαμβάνουν μια σειρά εργαλείων προσβασιμότητας που επιτρέπουν την προσαρμογή του υπολογιστή για μεγαλύτερη ευκολία χρήσης.</a:t>
            </a:r>
            <a:endParaRPr lang="el-GR" sz="6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6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 εργαλεία αυτά βρίσκονται σ</a:t>
            </a:r>
            <a:r>
              <a:rPr lang="el-GR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το κέντρο Διευκόλυνση πρόσβασης (</a:t>
            </a:r>
            <a:r>
              <a:rPr lang="en-US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Ease of access)</a:t>
            </a:r>
            <a:r>
              <a:rPr lang="el-GR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το οποίο διαθέτει πολλές ενσωματωμένες δυνατότητες για την υποστήριξη ατόμων με αναπηρία.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Μπορείτε να βρείτε τις κύριες ρυθμίσεις στο μενού "Διευκόλυνση πρόσβασης", στην περιοχή Ρυθμίσεις.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Συντόμευση πληκτρολογίου: </a:t>
            </a:r>
            <a:r>
              <a:rPr lang="en-US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</a:t>
            </a:r>
            <a:r>
              <a:rPr lang="en-US" sz="6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U</a:t>
            </a:r>
            <a:r>
              <a:rPr lang="el-GR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72526" y="190968"/>
            <a:ext cx="1918731" cy="1352539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73" name="Εικόνα 72" descr="Στιγμιότυπο από τις ρυθμίσεις των Windows 10 και επισήμανση της Διευκόλυνσης πρόσβασης">
            <a:extLst>
              <a:ext uri="{FF2B5EF4-FFF2-40B4-BE49-F238E27FC236}">
                <a16:creationId xmlns:a16="http://schemas.microsoft.com/office/drawing/2014/main" id="{6E9DB679-C91B-FE4E-860C-CA07806E4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07" y="2405111"/>
            <a:ext cx="5864095" cy="2940276"/>
          </a:xfrm>
          <a:prstGeom prst="rect">
            <a:avLst/>
          </a:prstGeom>
        </p:spPr>
      </p:pic>
      <p:sp>
        <p:nvSpPr>
          <p:cNvPr id="74" name="Ορθογώνιο 73" descr="Στιγμιότυπο από τις ρυθμίσεις των Windows 10 και επισήμανση της Διευκόλυνσης πρόσβασης">
            <a:extLst>
              <a:ext uri="{FF2B5EF4-FFF2-40B4-BE49-F238E27FC236}">
                <a16:creationId xmlns:a16="http://schemas.microsoft.com/office/drawing/2014/main" id="{3A6241FF-7235-CAED-B35B-9C476165E51D}"/>
              </a:ext>
            </a:extLst>
          </p:cNvPr>
          <p:cNvSpPr/>
          <p:nvPr/>
        </p:nvSpPr>
        <p:spPr>
          <a:xfrm>
            <a:off x="6979299" y="4478693"/>
            <a:ext cx="1558211" cy="6811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67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Εργαλείων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4864981" cy="4116527"/>
          </a:xfrm>
        </p:spPr>
        <p:txBody>
          <a:bodyPr>
            <a:normAutofit fontScale="92500" lnSpcReduction="10000"/>
          </a:bodyPr>
          <a:lstStyle/>
          <a:p>
            <a:pPr marL="93663" indent="0">
              <a:buNone/>
            </a:pPr>
            <a:r>
              <a:rPr lang="el-GR" dirty="0"/>
              <a:t>Στην αριστερή πλευρά του παραθύρου θα βρείτε τα εργαλεία της διευκόλυνσης πρόσβασης διαχωρισμένα σε τρείς κατηγορίες: </a:t>
            </a:r>
            <a:r>
              <a:rPr lang="el-GR" b="1" dirty="0"/>
              <a:t>Όραση, Ακοή, Αλληλεπίδραση</a:t>
            </a:r>
            <a:r>
              <a:rPr lang="el-GR" dirty="0"/>
              <a:t>.</a:t>
            </a:r>
          </a:p>
          <a:p>
            <a:r>
              <a:rPr lang="el-GR" dirty="0"/>
              <a:t>Πιέστε το </a:t>
            </a:r>
            <a:r>
              <a:rPr lang="el-GR" b="1" dirty="0"/>
              <a:t>TAB</a:t>
            </a:r>
            <a:r>
              <a:rPr lang="el-GR" dirty="0"/>
              <a:t> για να μεταβείτε στο στοιχείο της πρώτης κατηγορίας , το οποίο είναι η Οθόνη. </a:t>
            </a:r>
          </a:p>
          <a:p>
            <a:r>
              <a:rPr lang="el-GR" dirty="0"/>
              <a:t>Πατήστε το πλήκτρο </a:t>
            </a:r>
            <a:r>
              <a:rPr lang="el-GR" b="1" dirty="0"/>
              <a:t>ΚΑΤΩ ΒΕΛΟΣ</a:t>
            </a:r>
            <a:r>
              <a:rPr lang="el-GR" dirty="0"/>
              <a:t> ή το πλήκτρο </a:t>
            </a:r>
            <a:r>
              <a:rPr lang="el-GR" b="1" dirty="0"/>
              <a:t>ΠΑΝΩ ΒΕΛΟΣ</a:t>
            </a:r>
            <a:r>
              <a:rPr lang="el-GR" dirty="0"/>
              <a:t> για να μετακινηθείτε στις διάφορες καρτέλες που είναι διαθέσιμες σε κάθε κατηγορία. </a:t>
            </a:r>
          </a:p>
          <a:p>
            <a:r>
              <a:rPr lang="el-GR" dirty="0"/>
              <a:t>Πατώντας </a:t>
            </a:r>
            <a:r>
              <a:rPr lang="el-GR" b="1" dirty="0"/>
              <a:t>ENTER</a:t>
            </a:r>
            <a:r>
              <a:rPr lang="el-GR" dirty="0"/>
              <a:t> ανοίγουν οι επιλογές στη δεξιά πλευρά του παραθύρου. Πατήστε </a:t>
            </a:r>
            <a:r>
              <a:rPr lang="el-GR" b="1" dirty="0"/>
              <a:t>TAB</a:t>
            </a:r>
            <a:r>
              <a:rPr lang="el-GR" dirty="0"/>
              <a:t> για να μετακινηθείτε στα στοιχεία κάθε κατηγορίας που επιθυμείτε να εξερευνήσετε.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43796" y="131437"/>
            <a:ext cx="2090057" cy="1489846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0" name="Εικόνα 29" descr="Στιγμιότυπο του μενού της Διευκόλυνσης πρόσβασης">
            <a:extLst>
              <a:ext uri="{FF2B5EF4-FFF2-40B4-BE49-F238E27FC236}">
                <a16:creationId xmlns:a16="http://schemas.microsoft.com/office/drawing/2014/main" id="{0356FCA1-DDA1-5D69-BC22-ADBF35644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02" y="1890512"/>
            <a:ext cx="4477060" cy="42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Οθόνη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892525"/>
            <a:ext cx="5868333" cy="3976429"/>
          </a:xfrm>
        </p:spPr>
        <p:txBody>
          <a:bodyPr>
            <a:noAutofit/>
          </a:bodyPr>
          <a:lstStyle/>
          <a:p>
            <a:r>
              <a:rPr lang="el-GR" sz="1800" dirty="0"/>
              <a:t>Μεταβείτε στην ενότητα Οθόνη και πατήστε ENTER για να εξερευνήσετε τα ακόλουθα: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/>
              <a:t>Μεγέθυνση κειμένου: Προσαρμόστε τη γραμμή ολίσθησης για να αυξήσετε το μέγεθος του κειμένου στα παράθυρα διαλόγου και τα μενού εφαρμογών. Επιλέξτε το κουμπί Εφαρμογή για να δείτε τα αποτελέσματα. </a:t>
            </a:r>
            <a:endParaRPr lang="el-GR" sz="1800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/>
              <a:t>Όλα μεγαλύτερα: Σας επιτρέπει να αλλάξετε το μέγεθος των εφαρμογών και του κειμένου. Διατίθεται ένα σύνθετο πλαίσιο διαφορετικών ποσοστιαίων επιλογών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/>
              <a:t>Όλα πιο φωτεινά Αλλάξτε τη φωτεινότητα της οθόνης σας.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/>
              <a:t>Επιστρέψτε στην καρτέλα Οθόνη πατώντας </a:t>
            </a:r>
            <a:r>
              <a:rPr lang="el-GR" sz="1800" b="1" dirty="0"/>
              <a:t>SHIFT+TAB.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43796" y="131437"/>
            <a:ext cx="2090057" cy="1489846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8" name="Εικόνα 27" descr="Στιγμιότυπο από την ενότητα Οθόνη">
            <a:extLst>
              <a:ext uri="{FF2B5EF4-FFF2-40B4-BE49-F238E27FC236}">
                <a16:creationId xmlns:a16="http://schemas.microsoft.com/office/drawing/2014/main" id="{E79FCE37-A5B8-BC34-CD77-4473E4A56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931" y="2094427"/>
            <a:ext cx="4053799" cy="39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4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Δείκτης Ποντικιού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35569" cy="3836609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Μεταβείτε στην ενότητα Δείκτης ποντικιού πατώντας </a:t>
            </a:r>
            <a:r>
              <a:rPr lang="el-GR" b="1" dirty="0"/>
              <a:t>ΚΑΤΩ ΒΕΛΟΣ </a:t>
            </a:r>
            <a:r>
              <a:rPr lang="el-GR" dirty="0"/>
              <a:t>και, στη συνέχεια, πατήστε </a:t>
            </a:r>
            <a:r>
              <a:rPr lang="el-GR" b="1" dirty="0"/>
              <a:t>ENTER</a:t>
            </a:r>
            <a:r>
              <a:rPr lang="el-GR" dirty="0"/>
              <a:t>. Στη συνέχεια, πατήστε </a:t>
            </a:r>
            <a:r>
              <a:rPr lang="el-GR" b="1" dirty="0"/>
              <a:t>TAB</a:t>
            </a:r>
            <a:r>
              <a:rPr lang="el-GR" dirty="0"/>
              <a:t> για να μεταβείτε στις ρυθμίσεις για το δείκτη του ποντικιού.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Αλλαγή μεγέθους δείκτη: Κάντε τις προσαρμογές που επιθυμείτε, μετακινώντας την γραμμή ολίσθησης με το </a:t>
            </a:r>
            <a:r>
              <a:rPr lang="el-GR" b="1" dirty="0"/>
              <a:t>ΑΡΙΣΤΕΡΟ</a:t>
            </a:r>
            <a:r>
              <a:rPr lang="el-GR" dirty="0"/>
              <a:t> ή </a:t>
            </a:r>
            <a:r>
              <a:rPr lang="el-GR" b="1" dirty="0"/>
              <a:t>ΔΕΞΙΟ ΒΕΛΟΣ</a:t>
            </a:r>
            <a:r>
              <a:rPr lang="el-GR" dirty="0"/>
              <a:t>  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Αλλαγή χρώματος δείκτη: Χρησιμοποιήστε το </a:t>
            </a:r>
            <a:r>
              <a:rPr lang="el-GR" b="1" dirty="0"/>
              <a:t>ΑΡΙΣΤΕΡΟ</a:t>
            </a:r>
            <a:r>
              <a:rPr lang="el-GR" dirty="0"/>
              <a:t> ή </a:t>
            </a:r>
            <a:r>
              <a:rPr lang="el-GR" b="1" dirty="0"/>
              <a:t>ΔΕΞΙΟ ΒΕΛΟΣ </a:t>
            </a:r>
            <a:r>
              <a:rPr lang="el-GR" dirty="0"/>
              <a:t>για να επιλέξετε ένα χρώμα, και στην συνέχεια το </a:t>
            </a:r>
            <a:r>
              <a:rPr lang="el-GR" b="1" dirty="0"/>
              <a:t>SPACEBAR</a:t>
            </a:r>
            <a:r>
              <a:rPr lang="el-GR" dirty="0"/>
              <a:t> για να το κάνετε ενεργό. Οι επιλογές είναι λευκό, μαύρο, ανεστραμμένο ή προσαρμοσμένο.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/>
              <a:t>Επιστρέψτε στην ενότητα Δείκτης Ποντικιού πατώντας </a:t>
            </a:r>
            <a:r>
              <a:rPr lang="el-GR" sz="2000" b="1" dirty="0"/>
              <a:t>SHIFT+TAB.</a:t>
            </a:r>
            <a:endParaRPr lang="el-GR" dirty="0"/>
          </a:p>
        </p:txBody>
      </p:sp>
      <p:pic>
        <p:nvPicPr>
          <p:cNvPr id="30" name="Εικόνα 29" descr="Στιγμιότυπο από την ενότητα Δείκτης Ποντικιού">
            <a:extLst>
              <a:ext uri="{FF2B5EF4-FFF2-40B4-BE49-F238E27FC236}">
                <a16:creationId xmlns:a16="http://schemas.microsoft.com/office/drawing/2014/main" id="{AF8488D3-CB2E-F478-5372-7BAC7B880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563" y="1827584"/>
            <a:ext cx="4965424" cy="4269632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43796" y="131437"/>
            <a:ext cx="2090057" cy="1489846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88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Δρομέας Κειμένου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1328"/>
            <a:ext cx="4345988" cy="38677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Χρήση ένδειξη δρομέα κειμένου: πατώντας το </a:t>
            </a:r>
            <a:r>
              <a:rPr lang="en-US" b="1" dirty="0"/>
              <a:t>SPACEBAR</a:t>
            </a:r>
            <a:r>
              <a:rPr lang="en-US" dirty="0"/>
              <a:t> </a:t>
            </a:r>
            <a:r>
              <a:rPr lang="el-GR" dirty="0"/>
              <a:t>μπορείτε να ενεργοποιήσετε την ένδειξη δρομέα κειμένου ώστε να είναι πιο ευδιάκριτος.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Αλλαγή μεγέθους ένδειξης δρομέα κειμένου: Κάντε τις προσαρμογές που επιθυμείτε, μετακινώντας την γραμμή ολίσθησης με το </a:t>
            </a:r>
            <a:r>
              <a:rPr lang="el-GR" b="1" dirty="0"/>
              <a:t>ΑΡΙΣΤΕΡΟ</a:t>
            </a:r>
            <a:r>
              <a:rPr lang="el-GR" dirty="0"/>
              <a:t> ή </a:t>
            </a:r>
            <a:r>
              <a:rPr lang="el-GR" b="1" dirty="0"/>
              <a:t>ΔΕΞΙΟ ΒΕΛΟΣ</a:t>
            </a: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Προτεινόμενα χρώματα ένδειξης δρομέα κειμένου: επιλέξτε το χρώμα που επιθυμείτε με το </a:t>
            </a:r>
            <a:r>
              <a:rPr lang="el-GR" b="1" dirty="0"/>
              <a:t>ΑΡΙΣΤΕΡΟ</a:t>
            </a:r>
            <a:r>
              <a:rPr lang="el-GR" dirty="0"/>
              <a:t> ή </a:t>
            </a:r>
            <a:r>
              <a:rPr lang="el-GR" b="1" dirty="0"/>
              <a:t>ΔΕΞΙΟ ΒΕΛΟΣ</a:t>
            </a: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Αλλαγή της εμφάνισης του δρομέα κειμένου: μετακινώντας την γραμμή ολίσθησης μπορείτε να αλλάξετε το πάχος του δρομέα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43796" y="131437"/>
            <a:ext cx="2090057" cy="1489846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8" name="Εικόνα 27" descr="Στιγμιότυπο από την ενότητα Δρομέας κειμένου">
            <a:extLst>
              <a:ext uri="{FF2B5EF4-FFF2-40B4-BE49-F238E27FC236}">
                <a16:creationId xmlns:a16="http://schemas.microsoft.com/office/drawing/2014/main" id="{EDD4B467-2B37-AD90-1A5B-88B2D094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85" y="2023859"/>
            <a:ext cx="4221289" cy="40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7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Μεγεθυντικός φακός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5"/>
            <a:ext cx="5915540" cy="443376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Το εργαλείο Μεγεθυντικός φακός μεγεθύνει την οθόνη του υπολογιστή με τρεις διαφορετικούς τρόπους:  σε πλήρη οθόνη, σε ξεχωριστό αγκυρωμένο παράθυρο, και σε φακό που ακολουθεί τον δείκτη του ποντικιού στην οθόνη.</a:t>
            </a:r>
          </a:p>
          <a:p>
            <a:r>
              <a:rPr lang="el-GR" dirty="0"/>
              <a:t>Συντομεύσεις πληκτρολογίου</a:t>
            </a:r>
            <a:r>
              <a:rPr lang="en-US" dirty="0"/>
              <a:t>:</a:t>
            </a:r>
          </a:p>
          <a:p>
            <a:r>
              <a:rPr lang="el-GR" dirty="0"/>
              <a:t>Μεγεθυντικός φακός ενεργοποιημένος: </a:t>
            </a:r>
            <a:r>
              <a:rPr lang="el-GR" b="1" dirty="0"/>
              <a:t>W</a:t>
            </a:r>
            <a:r>
              <a:rPr lang="en-US" b="1" dirty="0"/>
              <a:t>in</a:t>
            </a:r>
            <a:r>
              <a:rPr lang="el-GR" b="1" dirty="0"/>
              <a:t>+ (συν)</a:t>
            </a:r>
            <a:endParaRPr lang="en-US" b="1" dirty="0"/>
          </a:p>
          <a:p>
            <a:r>
              <a:rPr lang="el-GR" dirty="0"/>
              <a:t>Μεγεθυντικός φακός απενεργοποιημένος: </a:t>
            </a:r>
            <a:r>
              <a:rPr lang="el-GR" b="1" dirty="0"/>
              <a:t>WIN+ESC </a:t>
            </a:r>
            <a:endParaRPr lang="en-US" b="1" dirty="0"/>
          </a:p>
          <a:p>
            <a:r>
              <a:rPr lang="el-GR" dirty="0"/>
              <a:t>Μεγέθυνση: </a:t>
            </a:r>
            <a:r>
              <a:rPr lang="el-GR" b="1" dirty="0"/>
              <a:t>W</a:t>
            </a:r>
            <a:r>
              <a:rPr lang="en-US" b="1" dirty="0"/>
              <a:t>in</a:t>
            </a:r>
            <a:r>
              <a:rPr lang="el-GR" b="1" dirty="0"/>
              <a:t> + (συν) </a:t>
            </a:r>
            <a:endParaRPr lang="en-US" b="1" dirty="0"/>
          </a:p>
          <a:p>
            <a:r>
              <a:rPr lang="el-GR" dirty="0"/>
              <a:t>Σμίκρυνση: </a:t>
            </a:r>
            <a:r>
              <a:rPr lang="el-GR" b="1" dirty="0"/>
              <a:t>W</a:t>
            </a:r>
            <a:r>
              <a:rPr lang="en-US" b="1" dirty="0"/>
              <a:t>in</a:t>
            </a:r>
            <a:r>
              <a:rPr lang="el-GR" b="1" dirty="0"/>
              <a:t> - (μείον) </a:t>
            </a:r>
          </a:p>
          <a:p>
            <a:r>
              <a:rPr lang="el-GR" dirty="0"/>
              <a:t>Εναλλαγή μεταξύ προβολών: </a:t>
            </a:r>
            <a:r>
              <a:rPr lang="en-US" b="1" dirty="0"/>
              <a:t>Ctrl+ Alt+ M</a:t>
            </a:r>
          </a:p>
          <a:p>
            <a:r>
              <a:rPr lang="el-GR" dirty="0"/>
              <a:t>Αντιστροφή οθόνης: </a:t>
            </a:r>
            <a:r>
              <a:rPr lang="el-GR" b="1" dirty="0"/>
              <a:t>CTRL+ALT+I </a:t>
            </a:r>
            <a:endParaRPr lang="en-US" b="1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9675" y="174569"/>
            <a:ext cx="2090057" cy="1489846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8" name="Εικόνα 27" descr="Στιγμιότυπο από την ενότητα Μεγεθυντικός φακόις">
            <a:extLst>
              <a:ext uri="{FF2B5EF4-FFF2-40B4-BE49-F238E27FC236}">
                <a16:creationId xmlns:a16="http://schemas.microsoft.com/office/drawing/2014/main" id="{90EEC7A5-C62C-C571-7C64-ACE20422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19" y="2259516"/>
            <a:ext cx="4330790" cy="34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8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Μεγεθυντικός φακός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910010" cy="43124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 Μεγεθυντικός φακός συνδυάζεται με την λειτουργία της Ανάγνωσης (</a:t>
            </a:r>
            <a:r>
              <a:rPr lang="en-US" dirty="0"/>
              <a:t>Text to Speech)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Συντομεύσεις Πληκτρολογίου:</a:t>
            </a:r>
          </a:p>
          <a:p>
            <a:pPr marL="0" indent="0">
              <a:buNone/>
            </a:pPr>
            <a:r>
              <a:rPr lang="el-GR" dirty="0"/>
              <a:t>Έναρξη, παύση και συνέχιση ανάγνωσης: </a:t>
            </a:r>
            <a:r>
              <a:rPr lang="el-GR" b="1" dirty="0"/>
              <a:t>Πλήκτρο τροποποίησης</a:t>
            </a:r>
            <a:r>
              <a:rPr lang="en-US" b="1" dirty="0"/>
              <a:t> + Enter</a:t>
            </a:r>
          </a:p>
          <a:p>
            <a:pPr marL="0" indent="0">
              <a:buNone/>
            </a:pPr>
            <a:r>
              <a:rPr lang="el-GR" dirty="0"/>
              <a:t>Διακοπή ανάγνωσης: </a:t>
            </a:r>
            <a:r>
              <a:rPr lang="el-GR" sz="2100" b="1" dirty="0"/>
              <a:t>οποιοδήποτε πλήκτρο</a:t>
            </a:r>
          </a:p>
          <a:p>
            <a:pPr marL="0" indent="0">
              <a:buNone/>
            </a:pPr>
            <a:r>
              <a:rPr lang="el-GR" dirty="0"/>
              <a:t>Ανάγνωση από τον δείκτη του ποντικιού: </a:t>
            </a:r>
            <a:r>
              <a:rPr lang="el-GR" sz="2100" b="1" dirty="0"/>
              <a:t>Πλήκτρο Τροποποίησης+ αριστερό κλικ ποντικιού</a:t>
            </a:r>
          </a:p>
          <a:p>
            <a:pPr marL="0" indent="0">
              <a:buNone/>
            </a:pPr>
            <a:r>
              <a:rPr lang="el-GR" dirty="0"/>
              <a:t>Ανάγνωση προηγούμενης πρότασης: </a:t>
            </a:r>
            <a:r>
              <a:rPr lang="el-GR" sz="2100" b="1" dirty="0"/>
              <a:t>Πλήκτρο τροποποίησης+</a:t>
            </a:r>
            <a:r>
              <a:rPr lang="en-US" sz="2100" b="1" dirty="0"/>
              <a:t>H</a:t>
            </a:r>
          </a:p>
          <a:p>
            <a:pPr marL="0" indent="0">
              <a:buNone/>
            </a:pPr>
            <a:r>
              <a:rPr lang="el-GR" dirty="0"/>
              <a:t>Ανάγνωση επόμενης πρότασης: </a:t>
            </a:r>
            <a:r>
              <a:rPr lang="el-GR" sz="2100" b="1" dirty="0"/>
              <a:t>Πλήκτρο τροποποίησης</a:t>
            </a:r>
            <a:r>
              <a:rPr lang="en-US" sz="2100" b="1" dirty="0"/>
              <a:t> </a:t>
            </a:r>
            <a:r>
              <a:rPr lang="el-GR" sz="2100" b="1" dirty="0"/>
              <a:t>+</a:t>
            </a:r>
            <a:r>
              <a:rPr lang="en-US" sz="2100" b="1" dirty="0"/>
              <a:t>K</a:t>
            </a:r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43796" y="131437"/>
            <a:ext cx="2090057" cy="1489846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8" name="Εικόνα 27" descr="Στιγμιότυπο από την ενότητα μεγεθυντικός φακός με την λειτουργία της ανάγνωσης">
            <a:extLst>
              <a:ext uri="{FF2B5EF4-FFF2-40B4-BE49-F238E27FC236}">
                <a16:creationId xmlns:a16="http://schemas.microsoft.com/office/drawing/2014/main" id="{9C980E7B-DC65-E93F-B912-4008CF1F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952" y="2464183"/>
            <a:ext cx="4069610" cy="33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5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C6C6D4-35BA-893D-8AE7-62751381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Φίλτρα χρώματος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EFFD4-B3C3-4721-A8A7-85EAF2C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80214"/>
            <a:ext cx="4829067" cy="4210009"/>
          </a:xfrm>
        </p:spPr>
        <p:txBody>
          <a:bodyPr>
            <a:normAutofit/>
          </a:bodyPr>
          <a:lstStyle/>
          <a:p>
            <a:r>
              <a:rPr lang="el-GR" sz="2400" dirty="0"/>
              <a:t>Προσφέρονται επιλογές χρωμάτων και φίλτρα αχρωματοψίας ώστε ο χρήστης να βλέπει καλύτερα τα στοιχεία στην οθόνη ανάλογα με τις ανάγκες του.  </a:t>
            </a:r>
          </a:p>
          <a:p>
            <a:endParaRPr lang="el-GR" sz="2400" dirty="0"/>
          </a:p>
          <a:p>
            <a:r>
              <a:rPr lang="el-GR" sz="2400" dirty="0"/>
              <a:t>Συντόμευση πληκτρολογίου: </a:t>
            </a:r>
            <a:r>
              <a:rPr lang="en-US" sz="2400" b="1" dirty="0"/>
              <a:t>Win+ </a:t>
            </a:r>
            <a:r>
              <a:rPr lang="en-US" sz="2400" b="1" dirty="0" err="1"/>
              <a:t>Ctrl+C</a:t>
            </a:r>
            <a:endParaRPr lang="el-GR" sz="2400" b="1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915A62B-D5C9-4B21-AB9F-A28042AA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43796" y="131437"/>
            <a:ext cx="2090057" cy="1489846"/>
            <a:chOff x="668085" y="2077401"/>
            <a:chExt cx="4701308" cy="3689499"/>
          </a:xfrm>
        </p:grpSpPr>
        <p:sp>
          <p:nvSpPr>
            <p:cNvPr id="5" name="Freeform: Shape 93">
              <a:extLst>
                <a:ext uri="{FF2B5EF4-FFF2-40B4-BE49-F238E27FC236}">
                  <a16:creationId xmlns:a16="http://schemas.microsoft.com/office/drawing/2014/main" id="{16EDE219-6E77-10C3-D4DA-1DF761EE6EDD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5672C7D-5556-5BF5-1EC8-4E52AB64AE3E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6A320304-4631-96D0-D9A7-C85F2DE7058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1AA70E61-1A89-DF21-3D7C-31FAD1F5F69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A6ABC386-0866-C2C1-A24D-82626224F7A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" name="Group 53">
                <a:extLst>
                  <a:ext uri="{FF2B5EF4-FFF2-40B4-BE49-F238E27FC236}">
                    <a16:creationId xmlns:a16="http://schemas.microsoft.com/office/drawing/2014/main" id="{10D6B44A-28FE-A8E5-1F00-D758E46D4B9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EFE336AA-0DC2-B4BE-88F1-B3E9EF271ABA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B46B542D-D275-3778-8914-DA6D866B021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93BB3DA9-D0EC-A2C9-1F58-BF69FCA296C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439D39FA-E505-A6E5-765C-46C29D5208FB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A9C97B3F-9534-91DE-C187-346759D597B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55">
                <a:extLst>
                  <a:ext uri="{FF2B5EF4-FFF2-40B4-BE49-F238E27FC236}">
                    <a16:creationId xmlns:a16="http://schemas.microsoft.com/office/drawing/2014/main" id="{3DFDBC38-30EB-4CAC-762A-832EB68E125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A23E879D-2CF7-3A77-B475-B8E8ECDA2EC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B73CA08-730A-A647-F232-861BD9BB253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56">
                <a:extLst>
                  <a:ext uri="{FF2B5EF4-FFF2-40B4-BE49-F238E27FC236}">
                    <a16:creationId xmlns:a16="http://schemas.microsoft.com/office/drawing/2014/main" id="{80519EF8-3A09-33FF-CCC8-7E8F4C131FA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27">
                  <a:extLst>
                    <a:ext uri="{FF2B5EF4-FFF2-40B4-BE49-F238E27FC236}">
                      <a16:creationId xmlns:a16="http://schemas.microsoft.com/office/drawing/2014/main" id="{2C1D2412-1748-13A7-1B85-D0BFB955771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B0A499A2-0D0C-6B25-205B-3969B7B9E47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847535C-65F8-8520-46C4-063006AC96C0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95">
              <a:extLst>
                <a:ext uri="{FF2B5EF4-FFF2-40B4-BE49-F238E27FC236}">
                  <a16:creationId xmlns:a16="http://schemas.microsoft.com/office/drawing/2014/main" id="{F6D62329-DC3A-AF18-EDFF-A3000402F310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3B87C3C2-B58B-C73D-52EF-7CD7BCA7D984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00797BFB-BA99-8ABE-7FB3-4DC45AD5AD0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96">
              <a:extLst>
                <a:ext uri="{FF2B5EF4-FFF2-40B4-BE49-F238E27FC236}">
                  <a16:creationId xmlns:a16="http://schemas.microsoft.com/office/drawing/2014/main" id="{DE821238-E3D2-C286-FA10-49CF7FAB4DB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8" name="Εικόνα 27" descr="Στιγμιότυπο από την ενότητα Φίλτρα χρώματος">
            <a:extLst>
              <a:ext uri="{FF2B5EF4-FFF2-40B4-BE49-F238E27FC236}">
                <a16:creationId xmlns:a16="http://schemas.microsoft.com/office/drawing/2014/main" id="{E74530C3-A2BE-C06F-FA63-79649AC08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441" y="1841070"/>
            <a:ext cx="4079424" cy="42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0467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312</TotalTime>
  <Words>720</Words>
  <Application>Microsoft Office PowerPoint</Application>
  <PresentationFormat>Ευρεία οθόνη</PresentationFormat>
  <Paragraphs>68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Ανασκόπηση</vt:lpstr>
      <vt:lpstr>Διευκόλυνση Πρόσβασης Windows 10</vt:lpstr>
      <vt:lpstr>Διευκόλυνση Πρόσβασης- Τι είναι</vt:lpstr>
      <vt:lpstr>Κατηγορίες Εργαλείων</vt:lpstr>
      <vt:lpstr>Οθόνη</vt:lpstr>
      <vt:lpstr>Δείκτης Ποντικιού</vt:lpstr>
      <vt:lpstr>Δρομέας Κειμένου</vt:lpstr>
      <vt:lpstr>Μεγεθυντικός φακός 1</vt:lpstr>
      <vt:lpstr>Μεγεθυντικός φακός 2</vt:lpstr>
      <vt:lpstr>Φίλτρα χρώματος</vt:lpstr>
      <vt:lpstr>Υψηλές Αντιθέσεις</vt:lpstr>
      <vt:lpstr>Αφηγητής</vt:lpstr>
      <vt:lpstr>Ομιλία</vt:lpstr>
      <vt:lpstr>Πληκτρολόγιο</vt:lpstr>
      <vt:lpstr>Τέλος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Κέντρο Διευκόλυνσης Windows 10</dc:title>
  <dc:creator>Niki Kouri</dc:creator>
  <cp:lastModifiedBy>Niki Kouri</cp:lastModifiedBy>
  <cp:revision>60</cp:revision>
  <dcterms:created xsi:type="dcterms:W3CDTF">2023-07-04T06:49:23Z</dcterms:created>
  <dcterms:modified xsi:type="dcterms:W3CDTF">2023-07-19T09:08:25Z</dcterms:modified>
</cp:coreProperties>
</file>