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8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λιτσοπούλου Χρυσάνθη" initials="ΜΧ" lastIdx="1" clrIdx="0">
    <p:extLst>
      <p:ext uri="{19B8F6BF-5375-455C-9EA6-DF929625EA0E}">
        <p15:presenceInfo xmlns:p15="http://schemas.microsoft.com/office/powerpoint/2012/main" userId="Μηλιτσοπούλου Χρυσάνθη" providerId="None"/>
      </p:ext>
    </p:extLst>
  </p:cmAuthor>
  <p:cmAuthor id="2" name="Sophie Lamprou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908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86410" autoAdjust="0"/>
  </p:normalViewPr>
  <p:slideViewPr>
    <p:cSldViewPr snapToGrid="0">
      <p:cViewPr varScale="1">
        <p:scale>
          <a:sx n="70" d="100"/>
          <a:sy n="70" d="100"/>
        </p:scale>
        <p:origin x="922" y="43"/>
      </p:cViewPr>
      <p:guideLst/>
    </p:cSldViewPr>
  </p:slideViewPr>
  <p:outlineViewPr>
    <p:cViewPr>
      <p:scale>
        <a:sx n="33" d="100"/>
        <a:sy n="33" d="100"/>
      </p:scale>
      <p:origin x="0" y="-851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770B-D572-4571-8AA3-AE95C2B45ACB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F7DD5-44AB-4999-BB4B-7C1FEB6463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3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581e89fd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581e89fd2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581e89fd2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581e89fd2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581e89fd27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581e89fd27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581e89fd27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581e89fd27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Μοιράζονται σε κύκλο όλοι οι συμμετέχοντες, ένας ένας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581e89fd27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581e89fd27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581e89fd27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581e89fd27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581e89fd27_0_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2581e89fd2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581e89fd2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581e89fd2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Σε κάθε κλίκ, ζητάνε από τους συμμετέχοντες να μοιραστούν 1-3 άτομα μαξ, κάτι που τους έμεινε- μία ανάμνηση, κάτι που είπε κάποιος και τους έκανε εντύπωση, πώς ένιωσαν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581e89fd27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581e89fd27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81e89fd27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581e89fd27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Παρουσιάζουμε στην ομήγυρη τις παρακάτω ερωτήσεις.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Ο εκπαιδευτής, διαβάζει τις διαφάνειες, και δίνει 3 λεπτά για προσωπική σκέψη στους συμμετέχοντες.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Δεν συζητάμε ακόμα- είναι μία καθοδηγούμενη διαδικασία reflection.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81e89fd27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581e89fd27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581e89fd27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581e89fd27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581e89fd27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581e89fd27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81e89fd27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581e89fd27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81e89fd27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581e89fd27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04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6751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03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41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04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9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3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8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JB2jKkJihBJxAxs57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6816-068D-5908-7AED-C3177630B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61" y="1697661"/>
            <a:ext cx="8911687" cy="1280890"/>
          </a:xfrm>
        </p:spPr>
        <p:txBody>
          <a:bodyPr>
            <a:normAutofit/>
          </a:bodyPr>
          <a:lstStyle/>
          <a:p>
            <a:r>
              <a:rPr lang="el-GR" sz="3500" dirty="0"/>
              <a:t>Ενότητα 9</a:t>
            </a:r>
            <a:br>
              <a:rPr lang="el-GR" sz="3500" dirty="0"/>
            </a:br>
            <a:r>
              <a:rPr lang="el-GR" sz="3500" dirty="0"/>
              <a:t>Ο δρόμος προς την επιχειρηματικότητα</a:t>
            </a:r>
            <a:endParaRPr lang="el-GR" sz="3500" dirty="0">
              <a:latin typeface="Arial" panose="020B0604020202020204" pitchFamily="34" charset="0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17A64C3B-9A5B-358A-77C6-4D3DF582846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63061" y="3191914"/>
            <a:ext cx="9151167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300" dirty="0">
                <a:effectLst/>
              </a:rPr>
              <a:t>Το Πανεπιστήμιο Αιγαίου και η Βιβλιοθήκη του Πανεπιστημίου Κύπρου αναγνωρίζει ότι το παραγόμενο έργο, τα εργαλεία και η μεθοδολογία αποτελεί πνευματική ιδιοκτησία του </a:t>
            </a:r>
            <a:r>
              <a:rPr lang="el-GR" sz="1300" dirty="0" err="1">
                <a:effectLst/>
              </a:rPr>
              <a:t>Impact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Hub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Athens</a:t>
            </a:r>
            <a:r>
              <a:rPr lang="el-GR" sz="1300" dirty="0">
                <a:effectLst/>
              </a:rPr>
              <a:t>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</a:t>
            </a:r>
            <a:r>
              <a:rPr lang="el-GR" sz="1300" dirty="0" err="1">
                <a:effectLst/>
              </a:rPr>
              <a:t>consortium</a:t>
            </a:r>
            <a:r>
              <a:rPr lang="el-GR" sz="1300" dirty="0">
                <a:effectLst/>
              </a:rPr>
              <a:t> για χρήση σχετικά με την υλοποίηση του έργου «Διασυνοριακό Δίκτυο Προώθησης της Επιχειρηματικότητας σε </a:t>
            </a:r>
            <a:r>
              <a:rPr lang="el-GR" sz="1300" dirty="0" err="1">
                <a:effectLst/>
              </a:rPr>
              <a:t>Εντυπο</a:t>
            </a:r>
            <a:r>
              <a:rPr lang="el-GR" sz="1300" dirty="0">
                <a:effectLst/>
              </a:rPr>
              <a:t>-ανάπηρα Άτομα με χρήση Έξυπνων Εργαλείων πρόσβασης στις Βιβλιοθήκες»</a:t>
            </a:r>
            <a:r>
              <a:rPr lang="el-GR" sz="1300" b="1" dirty="0">
                <a:effectLst/>
              </a:rPr>
              <a:t> </a:t>
            </a:r>
            <a:r>
              <a:rPr lang="el-GR" sz="1300" dirty="0">
                <a:effectLst/>
              </a:rPr>
              <a:t>και του φοιτητικού τους κοινού.</a:t>
            </a:r>
            <a:br>
              <a:rPr lang="el-GR" sz="1300" dirty="0"/>
            </a:br>
            <a:endParaRPr lang="el-GR" sz="1300" dirty="0"/>
          </a:p>
          <a:p>
            <a:r>
              <a:rPr lang="el-GR" sz="1300" dirty="0">
                <a:effectLst/>
              </a:rPr>
              <a:t>Η χρήση πέραν των συμφωνημένων σκοπών και ατόμων  δεν επιτρέπεται χωρίς τη σύμφωνη γνώμη της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Impact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Hub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Athens</a:t>
            </a:r>
            <a:r>
              <a:rPr lang="el-GR" sz="1300" dirty="0">
                <a:solidFill>
                  <a:srgbClr val="000000"/>
                </a:solidFill>
                <a:effectLst/>
              </a:rPr>
              <a:t>.</a:t>
            </a:r>
            <a:endParaRPr lang="el-GR" sz="1300" dirty="0"/>
          </a:p>
        </p:txBody>
      </p:sp>
      <p:grpSp>
        <p:nvGrpSpPr>
          <p:cNvPr id="3" name="Ομάδα 2" descr="Λογότυπα του Πανεπιστημίου Αιγαίου, της Βιβλιοθήκης Πανεπιστημίου Κύπρου, του Εθνικού Μετσόβιου Πολυτεχνείου, της Παγκύπριας Οργάνωσης Τυφλών, και του Δήμου Μυκόνου">
            <a:extLst>
              <a:ext uri="{FF2B5EF4-FFF2-40B4-BE49-F238E27FC236}">
                <a16:creationId xmlns:a16="http://schemas.microsoft.com/office/drawing/2014/main" id="{58035CF4-5AC6-10BC-A206-F81D684DF7DB}"/>
              </a:ext>
            </a:extLst>
          </p:cNvPr>
          <p:cNvGrpSpPr/>
          <p:nvPr/>
        </p:nvGrpSpPr>
        <p:grpSpPr>
          <a:xfrm>
            <a:off x="2510994" y="500237"/>
            <a:ext cx="8438224" cy="843135"/>
            <a:chOff x="661387" y="3572329"/>
            <a:chExt cx="6853468" cy="662076"/>
          </a:xfrm>
        </p:grpSpPr>
        <p:pic>
          <p:nvPicPr>
            <p:cNvPr id="4" name="Εικόνα 3">
              <a:extLst>
                <a:ext uri="{FF2B5EF4-FFF2-40B4-BE49-F238E27FC236}">
                  <a16:creationId xmlns:a16="http://schemas.microsoft.com/office/drawing/2014/main" id="{4071238B-CB9C-126C-9D3F-E2B10E873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387" y="3629795"/>
              <a:ext cx="1256190" cy="523414"/>
            </a:xfrm>
            <a:prstGeom prst="rect">
              <a:avLst/>
            </a:prstGeom>
          </p:spPr>
        </p:pic>
        <p:pic>
          <p:nvPicPr>
            <p:cNvPr id="5" name="Εικόνα 4">
              <a:extLst>
                <a:ext uri="{FF2B5EF4-FFF2-40B4-BE49-F238E27FC236}">
                  <a16:creationId xmlns:a16="http://schemas.microsoft.com/office/drawing/2014/main" id="{F561278A-1918-2657-055B-0CEE46068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965" y="3572329"/>
              <a:ext cx="925890" cy="593519"/>
            </a:xfrm>
            <a:prstGeom prst="rect">
              <a:avLst/>
            </a:prstGeom>
          </p:spPr>
        </p:pic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id="{BDBAD71C-B4BB-54AB-396B-1773EABE03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6155" y="3589863"/>
              <a:ext cx="925890" cy="644542"/>
            </a:xfrm>
            <a:prstGeom prst="rect">
              <a:avLst/>
            </a:prstGeom>
          </p:spPr>
        </p:pic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9DFCD4D3-5F29-C0B5-AC65-CA2311A664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87518" y="3684510"/>
              <a:ext cx="1998637" cy="483187"/>
            </a:xfrm>
            <a:prstGeom prst="rect">
              <a:avLst/>
            </a:prstGeom>
          </p:spPr>
        </p:pic>
        <p:pic>
          <p:nvPicPr>
            <p:cNvPr id="9" name="Εικόνα 9">
              <a:extLst>
                <a:ext uri="{FF2B5EF4-FFF2-40B4-BE49-F238E27FC236}">
                  <a16:creationId xmlns:a16="http://schemas.microsoft.com/office/drawing/2014/main" id="{CF7731C9-FB5C-FAF4-8B21-051D39A72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4497" y="3642434"/>
              <a:ext cx="1735529" cy="523414"/>
            </a:xfrm>
            <a:prstGeom prst="rect">
              <a:avLst/>
            </a:prstGeom>
          </p:spPr>
        </p:pic>
      </p:grpSp>
      <p:pic>
        <p:nvPicPr>
          <p:cNvPr id="7" name="Picture 6" descr="Λογότυπο προγράμματος Όμηρος">
            <a:extLst>
              <a:ext uri="{FF2B5EF4-FFF2-40B4-BE49-F238E27FC236}">
                <a16:creationId xmlns:a16="http://schemas.microsoft.com/office/drawing/2014/main" id="{C6D9B908-E926-E120-BBFA-FC97D8E925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956" y="5193405"/>
            <a:ext cx="8619899" cy="152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5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2592925" y="515086"/>
            <a:ext cx="8911687" cy="57309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Προώθηση </a:t>
            </a:r>
            <a:r>
              <a:rPr lang="en-GB" sz="3000" b="1" dirty="0">
                <a:solidFill>
                  <a:srgbClr val="660033"/>
                </a:solidFill>
              </a:rPr>
              <a:t>- </a:t>
            </a:r>
            <a:r>
              <a:rPr lang="el-GR" sz="3000" b="1" dirty="0">
                <a:solidFill>
                  <a:srgbClr val="660033"/>
                </a:solidFill>
              </a:rPr>
              <a:t>Συνέργειες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07" name="Google Shape;107;p22"/>
          <p:cNvSpPr txBox="1">
            <a:spLocks noGrp="1"/>
          </p:cNvSpPr>
          <p:nvPr>
            <p:ph idx="1"/>
          </p:nvPr>
        </p:nvSpPr>
        <p:spPr>
          <a:xfrm>
            <a:off x="2589212" y="1540189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θα </a:t>
            </a:r>
            <a:r>
              <a:rPr lang="el-GR" dirty="0">
                <a:solidFill>
                  <a:schemeClr val="dk1"/>
                </a:solidFill>
              </a:rPr>
              <a:t>μάθουν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πελάτες</a:t>
            </a:r>
            <a:r>
              <a:rPr lang="en-GB" dirty="0">
                <a:solidFill>
                  <a:schemeClr val="dk1"/>
                </a:solidFill>
              </a:rPr>
              <a:t> και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ωφελούμενοι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για</a:t>
            </a:r>
            <a:r>
              <a:rPr lang="en-GB" dirty="0">
                <a:solidFill>
                  <a:schemeClr val="dk1"/>
                </a:solidFill>
              </a:rPr>
              <a:t> τη δραστηριότητά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πλάνο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επικοινωνίας</a:t>
            </a:r>
            <a:r>
              <a:rPr lang="en-GB" dirty="0">
                <a:solidFill>
                  <a:schemeClr val="dk1"/>
                </a:solidFill>
              </a:rPr>
              <a:t>; Ποιες οι δράσεις προώθησης, ποια κανάλια επικοινωνίας θα χρησιμοποιώ και πώς;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κρίσιμοι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συντελεστές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πρέπει</a:t>
            </a:r>
            <a:r>
              <a:rPr lang="en-GB" dirty="0">
                <a:solidFill>
                  <a:schemeClr val="dk1"/>
                </a:solidFill>
              </a:rPr>
              <a:t> να έχω επαφή- γνωριμία μαζί τους; Πώς θα δημιουργήσω ισότιμες σχέσεις μαζί τους (win- win);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2592925" y="646090"/>
            <a:ext cx="8911687" cy="6013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Θεσμικό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πλαίσιο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13" name="Google Shape;113;p23"/>
          <p:cNvSpPr txBox="1">
            <a:spLocks noGrp="1"/>
          </p:cNvSpPr>
          <p:nvPr>
            <p:ph idx="1"/>
          </p:nvPr>
        </p:nvSpPr>
        <p:spPr>
          <a:xfrm>
            <a:off x="2592925" y="169054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ιδρυτική ομάδα; Πόσο εμπλέκεται ο καθένας; Τι φέρνει;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παίρνει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επιχειρηματικό</a:t>
            </a:r>
            <a:r>
              <a:rPr lang="en-GB" dirty="0">
                <a:solidFill>
                  <a:schemeClr val="dk1"/>
                </a:solidFill>
              </a:rPr>
              <a:t> ρίσκο και με ποιο τρόπο;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θέλουμε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διοικείται</a:t>
            </a:r>
            <a:r>
              <a:rPr lang="en-GB" dirty="0">
                <a:solidFill>
                  <a:schemeClr val="dk1"/>
                </a:solidFill>
              </a:rPr>
              <a:t> η επιχείρηση; Πώς παίρνουμε αποφάσεις;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νομική μορφή μας ταιριάζει; Ποιο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κατάλληλο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νομοθετικό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πλαίσιο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 ταιριάζει</a:t>
            </a:r>
            <a:r>
              <a:rPr lang="en-GB" dirty="0">
                <a:solidFill>
                  <a:schemeClr val="dk1"/>
                </a:solidFill>
              </a:rPr>
              <a:t> στο επιχειρησιακό μου μοντέλο;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Έχω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ατζέντα</a:t>
            </a:r>
            <a:r>
              <a:rPr lang="en-GB" dirty="0">
                <a:solidFill>
                  <a:schemeClr val="dk1"/>
                </a:solidFill>
              </a:rPr>
              <a:t> μου τηλέφωνα δικηγόρου και λογιστή; Πώς θα βρω;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2589212" y="567550"/>
            <a:ext cx="8911687" cy="6013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l-GR" sz="3000" b="1" dirty="0">
                <a:solidFill>
                  <a:srgbClr val="660033"/>
                </a:solidFill>
              </a:rPr>
              <a:t>Κρίσιμοι συντελεστές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19" name="Google Shape;119;p24"/>
          <p:cNvSpPr txBox="1">
            <a:spLocks noGrp="1"/>
          </p:cNvSpPr>
          <p:nvPr>
            <p:ph idx="1"/>
          </p:nvPr>
        </p:nvSpPr>
        <p:spPr>
          <a:xfrm>
            <a:off x="2589212" y="1671687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άνθρωποι</a:t>
            </a:r>
            <a:r>
              <a:rPr lang="en-GB" dirty="0">
                <a:solidFill>
                  <a:schemeClr val="dk1"/>
                </a:solidFill>
              </a:rPr>
              <a:t> που μπορούν να με καθοδηγήσουν, να μου λύσουν απορίες, να μοιραστούν στοιχεία για τον τομέα που θέλω να δραστηριοποιηθώ;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μπορώ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βρω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ενεργές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κοινότητες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επιχειρηματιών</a:t>
            </a:r>
            <a:r>
              <a:rPr lang="en-GB" dirty="0">
                <a:solidFill>
                  <a:schemeClr val="dk1"/>
                </a:solidFill>
              </a:rPr>
              <a:t>; Πώς μπορώ να συνδεθώ μαζί τους;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2517511" y="570676"/>
            <a:ext cx="8911687" cy="75220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Κεντρικά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συμπεράσματα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25" name="Google Shape;125;p2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Θέλω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εξερευνήσω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επιχειρηματικότητα</a:t>
            </a:r>
            <a:r>
              <a:rPr lang="en-GB" dirty="0">
                <a:solidFill>
                  <a:schemeClr val="dk1"/>
                </a:solidFill>
              </a:rPr>
              <a:t> παραπάνω;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Τι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απορίες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ακόμα</a:t>
            </a:r>
            <a:r>
              <a:rPr lang="en-GB" dirty="0">
                <a:solidFill>
                  <a:schemeClr val="dk1"/>
                </a:solidFill>
              </a:rPr>
              <a:t> έχω;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Ποιες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κύριες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στιγμές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είπα</a:t>
            </a:r>
            <a:r>
              <a:rPr lang="en-GB" dirty="0">
                <a:solidFill>
                  <a:schemeClr val="dk1"/>
                </a:solidFill>
              </a:rPr>
              <a:t> “Αχά!”, “</a:t>
            </a:r>
            <a:r>
              <a:rPr lang="el-GR" dirty="0">
                <a:solidFill>
                  <a:schemeClr val="dk1"/>
                </a:solidFill>
              </a:rPr>
              <a:t>Εύρηκα</a:t>
            </a:r>
            <a:r>
              <a:rPr lang="en-GB" dirty="0">
                <a:solidFill>
                  <a:schemeClr val="dk1"/>
                </a:solidFill>
              </a:rPr>
              <a:t>!”;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>
            <a:spLocks noGrp="1"/>
          </p:cNvSpPr>
          <p:nvPr>
            <p:ph type="title"/>
          </p:nvPr>
        </p:nvSpPr>
        <p:spPr>
          <a:xfrm>
            <a:off x="2489231" y="576977"/>
            <a:ext cx="8911687" cy="7050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Αξιολόγηση προγράμματος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31" name="Google Shape;131;p26"/>
          <p:cNvSpPr txBox="1">
            <a:spLocks noGrp="1"/>
          </p:cNvSpPr>
          <p:nvPr>
            <p:ph idx="1"/>
          </p:nvPr>
        </p:nvSpPr>
        <p:spPr>
          <a:xfrm>
            <a:off x="2630632" y="1681114"/>
            <a:ext cx="8915400" cy="452172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Τρόπος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διεξαγωγής</a:t>
            </a:r>
            <a:r>
              <a:rPr lang="en-GB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συμπλήρωση φόρμας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n-US" dirty="0">
                <a:solidFill>
                  <a:schemeClr val="tx1"/>
                </a:solidFill>
              </a:rPr>
              <a:t>Deadline: </a:t>
            </a:r>
            <a:r>
              <a:rPr lang="el-GR" dirty="0">
                <a:solidFill>
                  <a:schemeClr val="tx1"/>
                </a:solidFill>
              </a:rPr>
              <a:t>Τελευταία ημέρα του προγράμματος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Διάρκεια: 15 – 25 λεπτά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Εργαλείο: </a:t>
            </a:r>
            <a:r>
              <a:rPr lang="en-US" dirty="0">
                <a:solidFill>
                  <a:schemeClr val="tx1"/>
                </a:solidFill>
              </a:rPr>
              <a:t>Google Forms</a:t>
            </a:r>
            <a:r>
              <a:rPr lang="el-GR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https://forms.gle/JB2jKkJihBJxAxs57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Η συλλογή των απαντήσεων θα είναι ανώνυμη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Αξιολογείται το πρόγραμμα στο σύνολό του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Να υπάρχει ειλικρίνεια, αναμένονται να προταθούν νέες ιδέες και να τρόποι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Στόχος είναι η βελτίωσή του προγράμματος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GB" b="1"/>
              <a:t>Δεσμεύσεις</a:t>
            </a:r>
            <a:endParaRPr b="1"/>
          </a:p>
        </p:txBody>
      </p:sp>
      <p:sp>
        <p:nvSpPr>
          <p:cNvPr id="137" name="Google Shape;137;p2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δέσμευση που δίνω: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buNone/>
            </a:pPr>
            <a:r>
              <a:rPr lang="en-GB" dirty="0">
                <a:solidFill>
                  <a:schemeClr val="dk1"/>
                </a:solidFill>
              </a:rPr>
              <a:t>Α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στον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εαυτό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μου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buNone/>
            </a:pPr>
            <a:r>
              <a:rPr lang="en-GB" dirty="0">
                <a:solidFill>
                  <a:schemeClr val="dk1"/>
                </a:solidFill>
              </a:rPr>
              <a:t>Β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στην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ομάδα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>
                <a:solidFill>
                  <a:schemeClr val="dk1"/>
                </a:solidFill>
              </a:rPr>
              <a:t>Γ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 στο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σύνολο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των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ανθρώπων</a:t>
            </a:r>
            <a:r>
              <a:rPr lang="en-GB" dirty="0">
                <a:solidFill>
                  <a:schemeClr val="dk1"/>
                </a:solidFill>
              </a:rPr>
              <a:t> που μπορώ να βελτιώσω τη ζωή τους με την επιχειρηματική μου ιδέα;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>
            <a:spLocks noGrp="1"/>
          </p:cNvSpPr>
          <p:nvPr>
            <p:ph type="title" idx="4294967295"/>
          </p:nvPr>
        </p:nvSpPr>
        <p:spPr>
          <a:xfrm>
            <a:off x="2740025" y="3057525"/>
            <a:ext cx="7761288" cy="7429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43667" tIns="43667" rIns="43667" bIns="43667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Wingdings 3" charset="2"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Καλή αρχή στο επιχειρηματικό σας ταξίδι!</a:t>
            </a:r>
            <a:endParaRPr kumimoji="0" lang="el-GR" sz="3000" b="1" i="0" u="none" strike="noStrike" kern="120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2592925" y="514115"/>
            <a:ext cx="8911687" cy="74907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l-GR" b="1" dirty="0">
                <a:solidFill>
                  <a:srgbClr val="660033"/>
                </a:solidFill>
              </a:rPr>
              <a:t>Περιεχόμενα</a:t>
            </a:r>
            <a:endParaRPr b="1" dirty="0">
              <a:solidFill>
                <a:srgbClr val="660033"/>
              </a:solidFill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idx="1"/>
          </p:nvPr>
        </p:nvSpPr>
        <p:spPr>
          <a:xfrm>
            <a:off x="2592925" y="1699967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Ανακεφαλαίωση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Ξεκινώντας</a:t>
            </a:r>
            <a:r>
              <a:rPr lang="en-GB" dirty="0"/>
              <a:t> την επιχείρησή μου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Κεντρικά</a:t>
            </a:r>
            <a:r>
              <a:rPr lang="en-GB" dirty="0"/>
              <a:t> </a:t>
            </a:r>
            <a:r>
              <a:rPr lang="el-GR" dirty="0"/>
              <a:t>συμπεράσματα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Διαδικασία</a:t>
            </a:r>
            <a:r>
              <a:rPr lang="en-GB" dirty="0"/>
              <a:t> αξιολόγησης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Δεσμεύσεις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2592925" y="537682"/>
            <a:ext cx="8911687" cy="8181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Ανακεφαλαίωση </a:t>
            </a:r>
            <a:r>
              <a:rPr lang="en-GB" sz="3000" b="1" dirty="0">
                <a:solidFill>
                  <a:srgbClr val="660033"/>
                </a:solidFill>
              </a:rPr>
              <a:t>- Αναδρομή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66" name="Google Shape;66;p15"/>
          <p:cNvSpPr txBox="1">
            <a:spLocks noGrp="1"/>
          </p:cNvSpPr>
          <p:nvPr>
            <p:ph idx="1"/>
          </p:nvPr>
        </p:nvSpPr>
        <p:spPr>
          <a:xfrm>
            <a:off x="2592924" y="1355873"/>
            <a:ext cx="9247141" cy="524288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Πρότυπα</a:t>
            </a:r>
            <a:r>
              <a:rPr lang="en-GB" dirty="0"/>
              <a:t>: ανθρώπους που τα καταφέρνουν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Αναγνωρίσαμε</a:t>
            </a:r>
            <a:r>
              <a:rPr lang="en-GB" dirty="0"/>
              <a:t> τις δικές μας δυνάμεις, θέλω και α</a:t>
            </a:r>
            <a:r>
              <a:rPr lang="en-GB" dirty="0" err="1"/>
              <a:t>ξί</a:t>
            </a:r>
            <a:r>
              <a:rPr lang="en-GB" dirty="0"/>
              <a:t>α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Γνωρίσαμε</a:t>
            </a:r>
            <a:r>
              <a:rPr lang="en-GB" dirty="0"/>
              <a:t> τις βασικές έννοιες της επιχειρηματικότητας, της κοινωνικής επιχειρηματικότητας και εργαλείων υλοποίησης, όπως των ψηφιακών εργαλείων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Προσομοιώσαμε</a:t>
            </a:r>
            <a:r>
              <a:rPr lang="en-GB" dirty="0"/>
              <a:t> τη διαδικασία εντοπισμού μιας ευκαιρίας, αναγνώρισης του προσωπικού μας κινήτρου και του σχεδιασμού μίας ιδέας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Είδαμε</a:t>
            </a:r>
            <a:r>
              <a:rPr lang="en-GB" dirty="0"/>
              <a:t> βασικά επιχειρηματικά εργαλεία: επιχειρηματικό μοντέλο, προϋπολογισμός, δομή εσόδων/κόστους και χρηματοδοτικά εργαλεία, πώς να φτιάξουμε μία δυναμική και επιτυχημένη ομάδα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Καταλάβαμε</a:t>
            </a:r>
            <a:r>
              <a:rPr lang="en-GB" dirty="0"/>
              <a:t> ποιο είναι το θεσμικό πλαίσιο που πρέπει να προσαρμοστούμε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2498657" y="576976"/>
            <a:ext cx="8911687" cy="128089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Βήματα</a:t>
            </a:r>
            <a:r>
              <a:rPr lang="en-GB" sz="3000" b="1" dirty="0">
                <a:solidFill>
                  <a:srgbClr val="660033"/>
                </a:solidFill>
              </a:rPr>
              <a:t> και προετοιμασία για την εκκίνηση του επιχειρηματικού εγχειρήματος</a:t>
            </a:r>
            <a:endParaRPr sz="3000" b="1" dirty="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2470377" y="580103"/>
            <a:ext cx="8911687" cy="73335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Αρχική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ιδέα</a:t>
            </a:r>
            <a:r>
              <a:rPr lang="en-GB" sz="3000" b="1" dirty="0">
                <a:solidFill>
                  <a:srgbClr val="660033"/>
                </a:solidFill>
              </a:rPr>
              <a:t> και όραμα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77" name="Google Shape;77;p17"/>
          <p:cNvSpPr txBox="1">
            <a:spLocks noGrp="1"/>
          </p:cNvSpPr>
          <p:nvPr>
            <p:ph idx="1"/>
          </p:nvPr>
        </p:nvSpPr>
        <p:spPr>
          <a:xfrm>
            <a:off x="2598639" y="1652833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όραμά</a:t>
            </a:r>
            <a:r>
              <a:rPr lang="en-GB" dirty="0">
                <a:solidFill>
                  <a:schemeClr val="dk1"/>
                </a:solidFill>
              </a:rPr>
              <a:t> μου και τα κίνητρά μου για να επιχειρήσω;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ακριβώς είναι η κοινωνική πρόκληση που θέλω να αντιμετωπίσω και ποια είναι η λύση που προσφέρω (προϊόν/υπηρεσία);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Υπάρχει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ζήτηση</a:t>
            </a:r>
            <a:r>
              <a:rPr lang="en-GB" dirty="0">
                <a:solidFill>
                  <a:schemeClr val="dk1"/>
                </a:solidFill>
              </a:rPr>
              <a:t>;  </a:t>
            </a: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κοινό </a:t>
            </a:r>
            <a:r>
              <a:rPr lang="en-GB" dirty="0">
                <a:solidFill>
                  <a:schemeClr val="dk1"/>
                </a:solidFill>
              </a:rPr>
              <a:t>-</a:t>
            </a:r>
            <a:r>
              <a:rPr lang="el-GR" dirty="0">
                <a:solidFill>
                  <a:schemeClr val="dk1"/>
                </a:solidFill>
              </a:rPr>
              <a:t> στόχος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για</a:t>
            </a:r>
            <a:r>
              <a:rPr lang="en-GB" dirty="0">
                <a:solidFill>
                  <a:schemeClr val="dk1"/>
                </a:solidFill>
              </a:rPr>
              <a:t> το προϊόν ή την υπηρεσία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Πόσο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ρεαλιστική </a:t>
            </a:r>
            <a:r>
              <a:rPr lang="en-GB" dirty="0">
                <a:solidFill>
                  <a:schemeClr val="dk1"/>
                </a:solidFill>
              </a:rPr>
              <a:t>– </a:t>
            </a:r>
            <a:r>
              <a:rPr lang="el-GR" dirty="0">
                <a:solidFill>
                  <a:schemeClr val="dk1"/>
                </a:solidFill>
              </a:rPr>
              <a:t>πραγματοποιήσιμη </a:t>
            </a:r>
            <a:r>
              <a:rPr lang="en-GB" dirty="0">
                <a:solidFill>
                  <a:schemeClr val="dk1"/>
                </a:solidFill>
              </a:rPr>
              <a:t>- βιώσιμη είναι η ιδέα αυτή;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2589212" y="529842"/>
            <a:ext cx="8911687" cy="67678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Έρευνα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idx="1"/>
          </p:nvPr>
        </p:nvSpPr>
        <p:spPr>
          <a:xfrm>
            <a:off x="2585499" y="166226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παράμετροι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ορίζουν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κοινωνικό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πρόβλημα</a:t>
            </a:r>
            <a:r>
              <a:rPr lang="en-GB" dirty="0">
                <a:solidFill>
                  <a:schemeClr val="dk1"/>
                </a:solidFill>
              </a:rPr>
              <a:t> που θέλω να αντιμετωπίσω;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Υπάρχει ανάγκη στην αγορά για αυτό που σχεδιάζω; Ποιοι είναι οι πελάτες που θα αγοράσουν το προϊόν ή την υπηρεσία που προσφέρω;</a:t>
            </a:r>
            <a:r>
              <a:rPr lang="en-GB" dirty="0">
                <a:solidFill>
                  <a:schemeClr val="dk1"/>
                </a:solidFill>
              </a:rPr>
              <a:t> 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Υπάρχουν άλλοι οργανισμοί</a:t>
            </a:r>
            <a:r>
              <a:rPr lang="en-GB" dirty="0">
                <a:solidFill>
                  <a:schemeClr val="dk1"/>
                </a:solidFill>
              </a:rPr>
              <a:t> που παρέχουν τα ίδια προϊόντα/υπηρεσίες ήδη;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 διαφοροποιείται</a:t>
            </a:r>
            <a:r>
              <a:rPr lang="en-GB" dirty="0">
                <a:solidFill>
                  <a:schemeClr val="dk1"/>
                </a:solidFill>
              </a:rPr>
              <a:t> η επιχείρηση μου με τη πρόταση που προσφέρω;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2442097" y="551822"/>
            <a:ext cx="8911687" cy="7899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Σχεδιασμός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89" name="Google Shape;89;p19"/>
          <p:cNvSpPr txBox="1">
            <a:spLocks noGrp="1"/>
          </p:cNvSpPr>
          <p:nvPr>
            <p:ph idx="1"/>
          </p:nvPr>
        </p:nvSpPr>
        <p:spPr>
          <a:xfrm>
            <a:off x="2598639" y="169054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 είναι το επιχειρησιακό</a:t>
            </a:r>
            <a:r>
              <a:rPr lang="en-GB" dirty="0">
                <a:solidFill>
                  <a:schemeClr val="dk1"/>
                </a:solidFill>
              </a:rPr>
              <a:t> μοντέλο που ακολουθώ, για να προσφέρω θετική επίδραση;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n-GB" dirty="0">
                <a:solidFill>
                  <a:schemeClr val="dk1"/>
                </a:solidFill>
              </a:rPr>
              <a:t>Από </a:t>
            </a:r>
            <a:r>
              <a:rPr lang="el-GR" dirty="0">
                <a:solidFill>
                  <a:schemeClr val="dk1"/>
                </a:solidFill>
              </a:rPr>
              <a:t>που έρχονται</a:t>
            </a:r>
            <a:r>
              <a:rPr lang="en-GB" dirty="0">
                <a:solidFill>
                  <a:schemeClr val="dk1"/>
                </a:solidFill>
              </a:rPr>
              <a:t> τα έσοδά μου; Ποια είναι τα έξοδά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 είναι το κεφάλαιο που</a:t>
            </a:r>
            <a:r>
              <a:rPr lang="en-GB" dirty="0">
                <a:solidFill>
                  <a:schemeClr val="dk1"/>
                </a:solidFill>
              </a:rPr>
              <a:t> χρειάζεται για να ξεκινήσω; Πώς θα το βρω;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Τι χαρακτηριστικά πρέπει </a:t>
            </a:r>
            <a:r>
              <a:rPr lang="en-GB" dirty="0">
                <a:solidFill>
                  <a:schemeClr val="dk1"/>
                </a:solidFill>
              </a:rPr>
              <a:t>να έχουν τα άτομα που θα στελεχώσουν την ομάδα μου και θα κάνουν πραγματικότητα το όραμα του οργανισμού;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title"/>
          </p:nvPr>
        </p:nvSpPr>
        <p:spPr>
          <a:xfrm>
            <a:off x="2592925" y="613097"/>
            <a:ext cx="8911687" cy="6673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Πειραματισμός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95" name="Google Shape;95;p20"/>
          <p:cNvSpPr txBox="1">
            <a:spLocks noGrp="1"/>
          </p:cNvSpPr>
          <p:nvPr>
            <p:ph idx="1"/>
          </p:nvPr>
        </p:nvSpPr>
        <p:spPr>
          <a:xfrm>
            <a:off x="2589212" y="1709394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n-GB" dirty="0">
                <a:solidFill>
                  <a:schemeClr val="dk1"/>
                </a:solidFill>
              </a:rPr>
              <a:t>Π</a:t>
            </a:r>
            <a:r>
              <a:rPr lang="el-GR" dirty="0">
                <a:solidFill>
                  <a:schemeClr val="dk1"/>
                </a:solidFill>
              </a:rPr>
              <a:t>ως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μπορώ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κάνω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μία</a:t>
            </a:r>
            <a:r>
              <a:rPr lang="en-GB" dirty="0">
                <a:solidFill>
                  <a:schemeClr val="dk1"/>
                </a:solidFill>
              </a:rPr>
              <a:t> πιλοτική δοκιμή της υπηρεσίας/προϊόντος που θέλω να προσφέρω;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 στόχοι καθορίζουν την επιτυχία μου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 ανταποκρίνονται</a:t>
            </a:r>
            <a:r>
              <a:rPr lang="en-GB" dirty="0">
                <a:solidFill>
                  <a:schemeClr val="dk1"/>
                </a:solidFill>
              </a:rPr>
              <a:t> πιθανοί συνεργάτες, δίκτυα και πελάτες ωφελούμενοι στην πρόταση του προϊόντος/υπηρεσίας μου; Πώς μπορώ να το κάνω καλύτερο και πιο σχετικό με τις ανάγκες τους;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2592925" y="594243"/>
            <a:ext cx="8911687" cy="7050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Βιωσιμότητα</a:t>
            </a:r>
            <a:r>
              <a:rPr lang="en-GB" sz="3000" b="1" dirty="0">
                <a:solidFill>
                  <a:srgbClr val="660033"/>
                </a:solidFill>
              </a:rPr>
              <a:t> και θετικός αντίκτυπος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01" name="Google Shape;101;p21"/>
          <p:cNvSpPr txBox="1">
            <a:spLocks noGrp="1"/>
          </p:cNvSpPr>
          <p:nvPr>
            <p:ph idx="1"/>
          </p:nvPr>
        </p:nvSpPr>
        <p:spPr>
          <a:xfrm>
            <a:off x="2592925" y="1671687"/>
            <a:ext cx="8915400" cy="41257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Ποιες είναι οι διαδικασίες που</a:t>
            </a:r>
            <a:r>
              <a:rPr lang="en-GB" dirty="0">
                <a:solidFill>
                  <a:schemeClr val="dk1"/>
                </a:solidFill>
              </a:rPr>
              <a:t> καθορίζουν τις διαφορετικές λειτουργίες της επιχείρησης;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οικονομικοί στόχοι</a:t>
            </a:r>
            <a:r>
              <a:rPr lang="en-GB" dirty="0">
                <a:solidFill>
                  <a:schemeClr val="dk1"/>
                </a:solidFill>
              </a:rPr>
              <a:t>; </a:t>
            </a:r>
            <a:r>
              <a:rPr lang="el-GR" dirty="0">
                <a:solidFill>
                  <a:schemeClr val="dk1"/>
                </a:solidFill>
              </a:rPr>
              <a:t>Ποιες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πηγές χρηματοδότησης</a:t>
            </a:r>
            <a:r>
              <a:rPr lang="en-GB" dirty="0">
                <a:solidFill>
                  <a:schemeClr val="dk1"/>
                </a:solidFill>
              </a:rPr>
              <a:t> και σε ποιο μέρος των λειτουργιών του κάθε προϊόντος/υπηρεσίας κατευθύνονται;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</a:t>
            </a:r>
            <a:r>
              <a:rPr lang="el-GR" dirty="0">
                <a:solidFill>
                  <a:schemeClr val="dk1"/>
                </a:solidFill>
              </a:rPr>
              <a:t>λογική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θετικού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αντίκτυπου</a:t>
            </a:r>
            <a:r>
              <a:rPr lang="en-GB" dirty="0">
                <a:solidFill>
                  <a:schemeClr val="dk1"/>
                </a:solidFill>
              </a:rPr>
              <a:t>; Πώς μειώνω όσο περισσότερο τις επιπτώσεις στο περιβάλλον και στην κοινωνία μέσα στην οποία δραστηριοποιούμαι; 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βελτιώνω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συνειδητά</a:t>
            </a:r>
            <a:r>
              <a:rPr lang="en-GB" dirty="0">
                <a:solidFill>
                  <a:schemeClr val="dk1"/>
                </a:solidFill>
              </a:rPr>
              <a:t> και </a:t>
            </a:r>
            <a:r>
              <a:rPr lang="el-GR" dirty="0">
                <a:solidFill>
                  <a:schemeClr val="dk1"/>
                </a:solidFill>
              </a:rPr>
              <a:t>έμπρακτα</a:t>
            </a:r>
            <a:r>
              <a:rPr lang="en-GB" dirty="0">
                <a:solidFill>
                  <a:schemeClr val="dk1"/>
                </a:solidFill>
              </a:rPr>
              <a:t> τη ζωή των ανθρώπων που εξυπηρετώ, που συμβιώνω και γειτονεύω αλλά και το περιβάλλον;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κριτήρια καθιστούν την επιχείρησή μου κοινωνική; Ποιους δείκτες παρακολουθώ;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1977</TotalTime>
  <Words>943</Words>
  <Application>Microsoft Office PowerPoint</Application>
  <PresentationFormat>Widescreen</PresentationFormat>
  <Paragraphs>79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 3</vt:lpstr>
      <vt:lpstr>Wisp</vt:lpstr>
      <vt:lpstr>Ενότητα 9 Ο δρόμος προς την επιχειρηματικότητα</vt:lpstr>
      <vt:lpstr>Περιεχόμενα</vt:lpstr>
      <vt:lpstr>Ανακεφαλαίωση - Αναδρομή</vt:lpstr>
      <vt:lpstr>Βήματα και προετοιμασία για την εκκίνηση του επιχειρηματικού εγχειρήματος</vt:lpstr>
      <vt:lpstr>Αρχική ιδέα και όραμα</vt:lpstr>
      <vt:lpstr>Έρευνα</vt:lpstr>
      <vt:lpstr>Σχεδιασμός</vt:lpstr>
      <vt:lpstr>Πειραματισμός</vt:lpstr>
      <vt:lpstr>Βιωσιμότητα και θετικός αντίκτυπος</vt:lpstr>
      <vt:lpstr>Προώθηση - Συνέργειες</vt:lpstr>
      <vt:lpstr>Θεσμικό πλαίσιο</vt:lpstr>
      <vt:lpstr>Κρίσιμοι συντελεστές</vt:lpstr>
      <vt:lpstr>Κεντρικά συμπεράσματα</vt:lpstr>
      <vt:lpstr>Αξιολόγηση προγράμματος</vt:lpstr>
      <vt:lpstr>Δεσμεύσεις</vt:lpstr>
      <vt:lpstr>Καλή αρχή στο επιχειρηματικό σας ταξίδι!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Οδηγιες προσβασιμοτητασ για εγγραφα word</dc:title>
  <dc:creator>Μηλιτσοπούλου Χρυσάνθη</dc:creator>
  <cp:lastModifiedBy>Μηλιτσοπούλου Χρυσάνθη</cp:lastModifiedBy>
  <cp:revision>452</cp:revision>
  <dcterms:created xsi:type="dcterms:W3CDTF">2021-05-10T06:08:03Z</dcterms:created>
  <dcterms:modified xsi:type="dcterms:W3CDTF">2023-07-18T19:17:28Z</dcterms:modified>
</cp:coreProperties>
</file>