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21"/>
  </p:notesMasterIdLst>
  <p:sldIdLst>
    <p:sldId id="261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1" r:id="rId14"/>
    <p:sldId id="292" r:id="rId15"/>
    <p:sldId id="293" r:id="rId16"/>
    <p:sldId id="294" r:id="rId17"/>
    <p:sldId id="295" r:id="rId18"/>
    <p:sldId id="296" r:id="rId19"/>
    <p:sldId id="29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Μηλιτσοπούλου Χρυσάνθη" initials="ΜΧ" lastIdx="1" clrIdx="0">
    <p:extLst>
      <p:ext uri="{19B8F6BF-5375-455C-9EA6-DF929625EA0E}">
        <p15:presenceInfo xmlns:p15="http://schemas.microsoft.com/office/powerpoint/2012/main" userId="Μηλιτσοπούλου Χρυσάνθη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08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07EB72-8258-4ABB-AB23-0A8243099437}" v="2" dt="2022-10-24T08:12:54.1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6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8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8770B-D572-4571-8AA3-AE95C2B45ACB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F7DD5-44AB-4999-BB4B-7C1FEB6463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437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78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1604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367511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550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094184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2006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667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763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193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790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2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633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7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8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13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973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9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tenmillionhands.org/ereun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tenmillionhands.org/ereun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enmillionhands.org/ereun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86816-068D-5908-7AED-C3177630B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7748" y="1031299"/>
            <a:ext cx="8915399" cy="2262781"/>
          </a:xfrm>
        </p:spPr>
        <p:txBody>
          <a:bodyPr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dirty="0"/>
              <a:t>Ενότητα 3</a:t>
            </a:r>
            <a:br>
              <a:rPr lang="el-GR" sz="3600" dirty="0"/>
            </a:br>
            <a:r>
              <a:rPr lang="el-GR" sz="3600" b="1" dirty="0"/>
              <a:t>Δημιουργία Ιδέας</a:t>
            </a:r>
            <a:br>
              <a:rPr lang="el-GR" sz="3600" dirty="0"/>
            </a:br>
            <a:endParaRPr lang="el-GR" sz="2200" dirty="0">
              <a:latin typeface="Arial" panose="020B0604020202020204" pitchFamily="34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57E7C26-8CEA-D22F-3B9E-CC565C8D6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1545" y="2865858"/>
            <a:ext cx="8915399" cy="1126283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i="1" dirty="0"/>
              <a:t>“Η έμπνευση υπάρχει, αλλά πρέπει να σε βρει να δουλεύεις”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dirty="0"/>
              <a:t>Πάμπλο Πικάσο</a:t>
            </a:r>
          </a:p>
          <a:p>
            <a:pPr algn="ctr"/>
            <a:endParaRPr lang="el-GR" dirty="0"/>
          </a:p>
        </p:txBody>
      </p:sp>
      <p:grpSp>
        <p:nvGrpSpPr>
          <p:cNvPr id="4" name="Ομάδα 3" descr="Λογότυπα του Πανεπιστημίου Αιγαίου, της Βιβλιοθήκης Πανεπιστημίου Κύπρου, του Εθνικού Μετσόβιου Πολυτεχνείου, της Παγκύπριας Οργάνωσης Τυφλών, και του Δήμου Μυκόνου">
            <a:extLst>
              <a:ext uri="{FF2B5EF4-FFF2-40B4-BE49-F238E27FC236}">
                <a16:creationId xmlns:a16="http://schemas.microsoft.com/office/drawing/2014/main" id="{D9CD4507-1C60-D60C-BD9E-F7EDAE5B0306}"/>
              </a:ext>
            </a:extLst>
          </p:cNvPr>
          <p:cNvGrpSpPr/>
          <p:nvPr/>
        </p:nvGrpSpPr>
        <p:grpSpPr>
          <a:xfrm>
            <a:off x="1964022" y="531435"/>
            <a:ext cx="8438224" cy="843135"/>
            <a:chOff x="661387" y="3572329"/>
            <a:chExt cx="6853468" cy="662076"/>
          </a:xfrm>
        </p:grpSpPr>
        <p:pic>
          <p:nvPicPr>
            <p:cNvPr id="5" name="Εικόνα 4">
              <a:extLst>
                <a:ext uri="{FF2B5EF4-FFF2-40B4-BE49-F238E27FC236}">
                  <a16:creationId xmlns:a16="http://schemas.microsoft.com/office/drawing/2014/main" id="{9609ED74-5859-E81C-352B-EB6286C95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387" y="3629795"/>
              <a:ext cx="1256190" cy="523414"/>
            </a:xfrm>
            <a:prstGeom prst="rect">
              <a:avLst/>
            </a:prstGeom>
          </p:spPr>
        </p:pic>
        <p:pic>
          <p:nvPicPr>
            <p:cNvPr id="6" name="Εικόνα 5">
              <a:extLst>
                <a:ext uri="{FF2B5EF4-FFF2-40B4-BE49-F238E27FC236}">
                  <a16:creationId xmlns:a16="http://schemas.microsoft.com/office/drawing/2014/main" id="{3D7020D3-0304-FF45-DD39-2E73DD2C8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8965" y="3572329"/>
              <a:ext cx="925890" cy="593519"/>
            </a:xfrm>
            <a:prstGeom prst="rect">
              <a:avLst/>
            </a:prstGeom>
          </p:spPr>
        </p:pic>
        <p:pic>
          <p:nvPicPr>
            <p:cNvPr id="8" name="Εικόνα 7">
              <a:extLst>
                <a:ext uri="{FF2B5EF4-FFF2-40B4-BE49-F238E27FC236}">
                  <a16:creationId xmlns:a16="http://schemas.microsoft.com/office/drawing/2014/main" id="{0005EAA1-7689-8B52-F5F9-C9D56C653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6155" y="3589863"/>
              <a:ext cx="925890" cy="644542"/>
            </a:xfrm>
            <a:prstGeom prst="rect">
              <a:avLst/>
            </a:prstGeom>
          </p:spPr>
        </p:pic>
        <p:pic>
          <p:nvPicPr>
            <p:cNvPr id="9" name="Εικόνα 8">
              <a:extLst>
                <a:ext uri="{FF2B5EF4-FFF2-40B4-BE49-F238E27FC236}">
                  <a16:creationId xmlns:a16="http://schemas.microsoft.com/office/drawing/2014/main" id="{078EDF83-F735-BC58-D296-F649BB299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87518" y="3684510"/>
              <a:ext cx="1998637" cy="483187"/>
            </a:xfrm>
            <a:prstGeom prst="rect">
              <a:avLst/>
            </a:prstGeom>
          </p:spPr>
        </p:pic>
        <p:pic>
          <p:nvPicPr>
            <p:cNvPr id="10" name="Εικόνα 9">
              <a:extLst>
                <a:ext uri="{FF2B5EF4-FFF2-40B4-BE49-F238E27FC236}">
                  <a16:creationId xmlns:a16="http://schemas.microsoft.com/office/drawing/2014/main" id="{08B1E45C-1599-BCE5-D387-D88593DDA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4497" y="3642434"/>
              <a:ext cx="1735529" cy="52341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BAECB25-11AA-489A-180C-52F46156CD81}"/>
              </a:ext>
            </a:extLst>
          </p:cNvPr>
          <p:cNvSpPr txBox="1"/>
          <p:nvPr/>
        </p:nvSpPr>
        <p:spPr>
          <a:xfrm>
            <a:off x="2647748" y="3795102"/>
            <a:ext cx="9151167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l-GR" sz="1200" dirty="0">
                <a:effectLst/>
              </a:rPr>
              <a:t>Το Πανεπιστήμιο Αιγαίου και η Βιβλιοθήκη του Πανεπιστημίου Κύπρου αναγνωρίζει ότι το παραγόμενο έργο, τα εργαλεία και η μεθοδολογία αποτελεί πνευματική ιδιοκτησία του </a:t>
            </a:r>
            <a:r>
              <a:rPr lang="el-GR" sz="1200" dirty="0" err="1">
                <a:effectLst/>
              </a:rPr>
              <a:t>Impact</a:t>
            </a:r>
            <a:r>
              <a:rPr lang="el-GR" sz="1200" dirty="0">
                <a:effectLst/>
              </a:rPr>
              <a:t> </a:t>
            </a:r>
            <a:r>
              <a:rPr lang="el-GR" sz="1200" dirty="0" err="1">
                <a:effectLst/>
              </a:rPr>
              <a:t>Hub</a:t>
            </a:r>
            <a:r>
              <a:rPr lang="el-GR" sz="1200" dirty="0">
                <a:effectLst/>
              </a:rPr>
              <a:t> </a:t>
            </a:r>
            <a:r>
              <a:rPr lang="el-GR" sz="1200" dirty="0" err="1">
                <a:effectLst/>
              </a:rPr>
              <a:t>Athens</a:t>
            </a:r>
            <a:r>
              <a:rPr lang="el-GR" sz="1200" dirty="0">
                <a:effectLst/>
              </a:rPr>
              <a:t> και αποδέκτης του παραγόμενου έργου είναι αποκλειστικά μέλη του Πανεπιστημίου Αιγαίου και την Βιβλιοθήκης του Πανεπιστημίου Κύπρου και των συνεργατών του </a:t>
            </a:r>
            <a:r>
              <a:rPr lang="el-GR" sz="1200" dirty="0" err="1">
                <a:effectLst/>
              </a:rPr>
              <a:t>consortium</a:t>
            </a:r>
            <a:r>
              <a:rPr lang="el-GR" sz="1200" dirty="0">
                <a:effectLst/>
              </a:rPr>
              <a:t> για χρήση σχετικά με την υλοποίηση του έργου «Διασυνοριακό Δίκτυο Προώθησης της Επιχειρηματικότητας σε </a:t>
            </a:r>
            <a:r>
              <a:rPr lang="el-GR" sz="1200" dirty="0" err="1">
                <a:effectLst/>
              </a:rPr>
              <a:t>Εντυπο</a:t>
            </a:r>
            <a:r>
              <a:rPr lang="el-GR" sz="1200" dirty="0">
                <a:effectLst/>
              </a:rPr>
              <a:t>-ανάπηρα Άτομα με χρήση Έξυπνων Εργαλείων πρόσβασης στις Βιβλιοθήκες»</a:t>
            </a:r>
            <a:r>
              <a:rPr lang="el-GR" sz="1200" b="1" dirty="0">
                <a:effectLst/>
              </a:rPr>
              <a:t> </a:t>
            </a:r>
            <a:r>
              <a:rPr lang="el-GR" sz="1200" dirty="0">
                <a:effectLst/>
              </a:rPr>
              <a:t>και του φοιτητικού τους κοινού.</a:t>
            </a:r>
            <a:br>
              <a:rPr lang="el-GR" sz="1200" dirty="0"/>
            </a:br>
            <a:endParaRPr lang="el-GR" sz="1200" dirty="0"/>
          </a:p>
          <a:p>
            <a:r>
              <a:rPr lang="el-GR" sz="1200" dirty="0">
                <a:effectLst/>
              </a:rPr>
              <a:t>Η χρήση πέραν των συμφωνημένων σκοπών και ατόμων  δεν επιτρέπεται χωρίς τη σύμφωνη γνώμη της </a:t>
            </a:r>
            <a:r>
              <a:rPr lang="el-GR" sz="1200" dirty="0" err="1">
                <a:solidFill>
                  <a:srgbClr val="000000"/>
                </a:solidFill>
                <a:effectLst/>
              </a:rPr>
              <a:t>Impact</a:t>
            </a:r>
            <a:r>
              <a:rPr lang="el-GR" sz="1200" dirty="0">
                <a:solidFill>
                  <a:srgbClr val="000000"/>
                </a:solidFill>
                <a:effectLst/>
              </a:rPr>
              <a:t> </a:t>
            </a:r>
            <a:r>
              <a:rPr lang="el-GR" sz="1200" dirty="0" err="1">
                <a:solidFill>
                  <a:srgbClr val="000000"/>
                </a:solidFill>
                <a:effectLst/>
              </a:rPr>
              <a:t>Hub</a:t>
            </a:r>
            <a:r>
              <a:rPr lang="el-GR" sz="1200" dirty="0">
                <a:solidFill>
                  <a:srgbClr val="000000"/>
                </a:solidFill>
                <a:effectLst/>
              </a:rPr>
              <a:t> </a:t>
            </a:r>
            <a:r>
              <a:rPr lang="el-GR" sz="1200" dirty="0" err="1">
                <a:solidFill>
                  <a:srgbClr val="000000"/>
                </a:solidFill>
                <a:effectLst/>
              </a:rPr>
              <a:t>Athens</a:t>
            </a:r>
            <a:r>
              <a:rPr lang="el-GR" sz="1200" dirty="0">
                <a:solidFill>
                  <a:srgbClr val="000000"/>
                </a:solidFill>
                <a:effectLst/>
              </a:rPr>
              <a:t>.</a:t>
            </a:r>
            <a:endParaRPr lang="el-GR" sz="1200" dirty="0"/>
          </a:p>
        </p:txBody>
      </p:sp>
      <p:pic>
        <p:nvPicPr>
          <p:cNvPr id="7" name="Picture 6" descr="Λογότυπο του έργου &quot;Διασυνοριακό Δίκτυο Προώθησης της Επιχειρηματικότητας σε Εντυπο-ανάπηρα Άτομα με χρήση Έξυπνων Εργαλείων πρόσβασης στις Βιβλιοθήκες&quot; με ακρωνύμιο Όμηρος">
            <a:extLst>
              <a:ext uri="{FF2B5EF4-FFF2-40B4-BE49-F238E27FC236}">
                <a16:creationId xmlns:a16="http://schemas.microsoft.com/office/drawing/2014/main" id="{C6D9B908-E926-E120-BBFA-FC97D8E925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377" y="5482116"/>
            <a:ext cx="7120846" cy="125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158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038627-2EFF-9EE8-14C2-CE0F32C35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Αναγνώριση προβλήματος (</a:t>
            </a:r>
            <a:r>
              <a:rPr lang="en-US" sz="3000" b="1" dirty="0"/>
              <a:t>4/5</a:t>
            </a:r>
            <a:r>
              <a:rPr lang="el" sz="3000" b="1" dirty="0"/>
              <a:t>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F6923C3-CEBD-9141-FA9A-1D6E149BF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l-GR" dirty="0"/>
              <a:t>Ας χωριστούμε σε ομάδες των 6.</a:t>
            </a:r>
          </a:p>
          <a:p>
            <a:pPr>
              <a:lnSpc>
                <a:spcPct val="150000"/>
              </a:lnSpc>
            </a:pPr>
            <a:r>
              <a:rPr lang="el-GR" b="1" dirty="0"/>
              <a:t>Τι με θυμώνει στην κοινωνία; Ποιο πρόβλημα σας δημιουργεί το κίνητρο να δώσετε κάποια λύση; Ποιο είναι το κοινό που επηρεάζει;</a:t>
            </a:r>
          </a:p>
          <a:p>
            <a:pPr>
              <a:lnSpc>
                <a:spcPct val="150000"/>
              </a:lnSpc>
            </a:pPr>
            <a:r>
              <a:rPr lang="el-GR" dirty="0"/>
              <a:t>Σκεφτείτε ο/η καθένας/μια μόνος/η του/της και καταγράψτε 2 έως 3 προβλήματα. (2 λεπτά)</a:t>
            </a:r>
          </a:p>
          <a:p>
            <a:pPr>
              <a:lnSpc>
                <a:spcPct val="150000"/>
              </a:lnSpc>
            </a:pPr>
            <a:r>
              <a:rPr lang="el-GR" dirty="0"/>
              <a:t>Μοιραστείτε με την ομάδα σας τι σκεφτήκατε. (5 λεπτά)</a:t>
            </a:r>
          </a:p>
          <a:p>
            <a:pPr>
              <a:lnSpc>
                <a:spcPct val="150000"/>
              </a:lnSpc>
            </a:pPr>
            <a:r>
              <a:rPr lang="el-GR" dirty="0"/>
              <a:t>Διαλέξτε σαν ομάδα ένα κοινό πρόβλημα για να δουλέψετε. Καταγράψτε όσο περισσότερα στοιχεία έχετε για το συγκεκριμένο πρόβλημα. (10 λεπτά)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5500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7E6F1AB-D23D-0504-5396-7BB9EF49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Αναγνώριση προβλήματος (</a:t>
            </a:r>
            <a:r>
              <a:rPr lang="en-US" sz="3000" b="1" dirty="0"/>
              <a:t>5/5</a:t>
            </a:r>
            <a:r>
              <a:rPr lang="el" sz="3000" b="1" dirty="0"/>
              <a:t>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3DDEDA9-6684-346E-4474-DCE22AF60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l-GR" b="1" dirty="0"/>
              <a:t>Η σημασία του προσδιορισμού του προβλήματος</a:t>
            </a:r>
          </a:p>
          <a:p>
            <a:pPr>
              <a:lnSpc>
                <a:spcPct val="150000"/>
              </a:lnSpc>
            </a:pPr>
            <a:r>
              <a:rPr lang="el-GR" dirty="0"/>
              <a:t>Παρέχει κατεύθυνση</a:t>
            </a:r>
          </a:p>
          <a:p>
            <a:pPr>
              <a:lnSpc>
                <a:spcPct val="150000"/>
              </a:lnSpc>
            </a:pPr>
            <a:r>
              <a:rPr lang="el-GR" dirty="0"/>
              <a:t>Προάγει την καινοτομία</a:t>
            </a:r>
          </a:p>
          <a:p>
            <a:pPr>
              <a:lnSpc>
                <a:spcPct val="150000"/>
              </a:lnSpc>
            </a:pPr>
            <a:r>
              <a:rPr lang="el-GR" dirty="0"/>
              <a:t>Ενθαρρύνει μια προσέγγιση με επίκεντρο τον χρήστη</a:t>
            </a:r>
          </a:p>
          <a:p>
            <a:pPr>
              <a:lnSpc>
                <a:spcPct val="150000"/>
              </a:lnSpc>
            </a:pPr>
            <a:r>
              <a:rPr lang="el-GR" dirty="0"/>
              <a:t>Βελτιστοποιεί την κατανομή των πόρων</a:t>
            </a:r>
          </a:p>
          <a:p>
            <a:pPr>
              <a:lnSpc>
                <a:spcPct val="150000"/>
              </a:lnSpc>
            </a:pPr>
            <a:r>
              <a:rPr lang="el-GR" dirty="0"/>
              <a:t>Διευκολύνει τη διαφοροποίηση</a:t>
            </a:r>
          </a:p>
          <a:p>
            <a:pPr>
              <a:lnSpc>
                <a:spcPct val="150000"/>
              </a:lnSpc>
            </a:pPr>
            <a:r>
              <a:rPr lang="el-GR" dirty="0"/>
              <a:t>Επιτρέπει την αξιολόγηση και τη μέτρηση των πιθανών λύσεων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9820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934B12-43AD-8EF8-A8D4-86AF56CDE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Καταιγισμός ιδεών (1</a:t>
            </a:r>
            <a:r>
              <a:rPr lang="en-US" sz="3000" b="1" dirty="0"/>
              <a:t>/2</a:t>
            </a:r>
            <a:r>
              <a:rPr lang="el" sz="3000" b="1" dirty="0"/>
              <a:t>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7263826-5343-CCAA-26D4-53E9D261E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4608" y="1648407"/>
            <a:ext cx="8915400" cy="4855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10 for 10 </a:t>
            </a:r>
            <a:r>
              <a:rPr lang="en-US" b="1" dirty="0"/>
              <a:t>challenge</a:t>
            </a:r>
            <a:endParaRPr lang="el-GR" b="1" dirty="0"/>
          </a:p>
          <a:p>
            <a:r>
              <a:rPr lang="el-GR" dirty="0"/>
              <a:t>Μετατρέψτε το πρόβλημα που εντοπίσατε σε μια ερώτηση που ξεκινάει με το “Πως θα μπορούσαμε να…” (2 λεπτά)</a:t>
            </a:r>
          </a:p>
          <a:p>
            <a:r>
              <a:rPr lang="el-GR" dirty="0"/>
              <a:t>Καταγράψτε ο/η καθένας/μια τουλάχιστον 15 έως 20 πιθανές λύσεις. (Σημείωση: Σε αυτό το στάδιο μας ενδιαφέρει η ποσότητα και όχι η ποιότητα των ιδεών) (5 λεπτά)</a:t>
            </a:r>
          </a:p>
          <a:p>
            <a:r>
              <a:rPr lang="el-GR" dirty="0"/>
              <a:t>Διαλέξτε τις 10 λύσεις από αυτές που καταγράψετε ατομικά και σας αρέσουν περισσότερο και μεταφέρετε τις στο κοινό μας αρχείο της ομάδας. (Σημείωση: Παρατηρήστε αν υπάρχουν κοινές ιδέες και διαγράψτε τις ώστε να μην υπάρχει επανάληψη) (1 λεπτό)</a:t>
            </a:r>
          </a:p>
          <a:p>
            <a:r>
              <a:rPr lang="el-GR" dirty="0"/>
              <a:t>Ψηφίστε τις ιδέες που σας αρέσουν - έχετε 10 ψήφους ο καθένας και μπορείτε να τις χρησιμοποιήσετε όπως θέλετε. (3 λεπτά)</a:t>
            </a:r>
          </a:p>
          <a:p>
            <a:r>
              <a:rPr lang="el-GR" dirty="0"/>
              <a:t>Τοποθετήστε τις ιδέες σε αύξουσα (σε σχέση με τις ψήφους) σειρά. Διαγράψτε τις ιδέες που δεν πήραν καμία ψήφο.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6157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2E364A-0FEE-FA81-0D4D-80578A6BF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Καταιγισμός ιδεών (2</a:t>
            </a:r>
            <a:r>
              <a:rPr lang="en-US" sz="3000" b="1" dirty="0"/>
              <a:t>/2</a:t>
            </a:r>
            <a:r>
              <a:rPr lang="el" sz="3000" b="1" dirty="0"/>
              <a:t>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8BF7726-5AC2-131B-A2F8-154D58A62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σημασία του καταιγισμού ιδεών</a:t>
            </a:r>
          </a:p>
          <a:p>
            <a:r>
              <a:rPr lang="el-GR" dirty="0"/>
              <a:t>Προωθεί τη δημιουργική σκέψη</a:t>
            </a:r>
          </a:p>
          <a:p>
            <a:r>
              <a:rPr lang="el-GR" dirty="0"/>
              <a:t>Προωθεί τη συνεργασία</a:t>
            </a:r>
          </a:p>
          <a:p>
            <a:r>
              <a:rPr lang="el-GR" dirty="0"/>
              <a:t>Έχει σαν αποτέλεσμα ποσότητα και ποικιλία ιδεών</a:t>
            </a:r>
          </a:p>
          <a:p>
            <a:r>
              <a:rPr lang="el-GR" dirty="0"/>
              <a:t>Δημιουργεί ενθουσιασμό και ενέργεια στην ομάδα</a:t>
            </a:r>
          </a:p>
          <a:p>
            <a:r>
              <a:rPr lang="el-GR" dirty="0"/>
              <a:t>Βοηθάει στην υπέρβαση φραγμών της σκέψη</a:t>
            </a:r>
          </a:p>
          <a:p>
            <a:r>
              <a:rPr lang="el-GR" dirty="0"/>
              <a:t>Βοηθάει στη δημιουργία του αισθήματος της αποδοχής στην ομάδα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6295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5EF425-FBAB-7F02-07F3-D76BE78D3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Επιλογή ιδέας (1</a:t>
            </a:r>
            <a:r>
              <a:rPr lang="en-US" sz="3000" b="1" dirty="0"/>
              <a:t>/2</a:t>
            </a:r>
            <a:r>
              <a:rPr lang="el" sz="3000" b="1" dirty="0"/>
              <a:t>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6DEB4BC-79EE-C9FF-AFA5-3FACC3994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Τώρα είναι η στιγμή να επιλέξετε μια από τις ιδέες για να δουλέψετε σαν ομάδα στη συνέχεια.</a:t>
            </a:r>
          </a:p>
          <a:p>
            <a:r>
              <a:rPr lang="el-GR" dirty="0"/>
              <a:t>Δείτε ξανά τις ιδέες σας, ανατρέξτε στο πρόβλημα και τα χαρακτηριστικά του όπως τα διατυπώσατε στο στάδιο αναγνώρισης του προβλήματος, επαναδιατυπώστε τις ανάγκες του κοινού σας και επιλέξτε 1 ιδέα. (10 λεπτά)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2906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5F6A7D6-4618-3F9D-A85A-DBA68EF7E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Επιλογή ιδέας (2</a:t>
            </a:r>
            <a:r>
              <a:rPr lang="en-US" sz="3000" b="1" dirty="0"/>
              <a:t>/2</a:t>
            </a:r>
            <a:r>
              <a:rPr lang="el" sz="3000" b="1" dirty="0"/>
              <a:t>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1130F0A-D4DE-7B88-36EB-E44E5E408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3898" y="1620416"/>
            <a:ext cx="8915400" cy="4724400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Τι πρέπει να προσέχουμε στο στάδιο της επιλογής της ιδέας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l-GR" dirty="0"/>
              <a:t>Ευθυγράμμιση με τους στόχους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l-GR" dirty="0"/>
              <a:t>Δυνατότητα επίτευξης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l-GR" dirty="0"/>
              <a:t>Καταλληλότητα για την αγορά και τον πελάτη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l-GR" dirty="0"/>
              <a:t>Θετικός αντίκτυπος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l-GR" dirty="0"/>
              <a:t>Επεκτασιμότητα και δυνατότητες ανάπτυξης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l-GR" dirty="0"/>
              <a:t>Κατανομή πόρων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l-GR" dirty="0"/>
              <a:t>Αξιολόγηση κινδύνων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l-GR" dirty="0"/>
              <a:t>Ικανότητα και πάθος της ομάδας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3122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7A91551-DE31-F271-CF5A-45189829A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Ανάπτυξη ιδέας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A58E53F-E547-B86E-FB1B-BA25B43C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λύση μας (10 λεπτά)</a:t>
            </a:r>
          </a:p>
          <a:p>
            <a:r>
              <a:rPr lang="el-GR" dirty="0"/>
              <a:t>Ποιο είναι το όνομα της λύσης μας; (του προϊόντος, της υπηρεσίας ή της επιχείρησης)</a:t>
            </a:r>
          </a:p>
          <a:p>
            <a:r>
              <a:rPr lang="el-GR" dirty="0"/>
              <a:t>Τι ακριβώς κάνει η επιχείρηση μας;</a:t>
            </a:r>
          </a:p>
          <a:p>
            <a:r>
              <a:rPr lang="el-GR" dirty="0"/>
              <a:t>Ποιο είναι το κοινό - στόχος της επιχείρησης μας;</a:t>
            </a:r>
          </a:p>
          <a:p>
            <a:r>
              <a:rPr lang="el-GR" dirty="0"/>
              <a:t>Πως μπορούμε να βγάλουμε τα πρώτα 20 ευρώ;</a:t>
            </a:r>
          </a:p>
          <a:p>
            <a:r>
              <a:rPr lang="el-GR" dirty="0"/>
              <a:t>Με ποιους 5 ανθρώπους ή οργανισμούς θα μοιραζόσασταν την ιδέα σας για να σας πουν την γνώμη τους;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0651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E86EA5-52AC-76E9-BDA2-BBFA68532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Παρουσίαση ιδεών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F6B0656-F284-0F73-9CEC-3979A8D23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Έχετε 3 λεπτά η κάθε ομάδα να παρουσιάσει την ιδέα της.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649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6E2067-8638-8ACD-BF9B-9BE1B0C46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Επίλογος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DF0F43E-DAA0-D099-9054-93DC1AD8D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Στο δρόμο της επιστροφής παρατηρήστε πράγματα που δεν είχατε παρατηρήσει ξανά.</a:t>
            </a:r>
          </a:p>
          <a:p>
            <a:r>
              <a:rPr lang="el-GR" dirty="0"/>
              <a:t>Όταν σαν έρθει μια ιδέα στο μυαλό, σημειώστε την για να την δουλέψετε στα επόμενα μαθήματα.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6967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9D21A2-EE11-6576-77C3-55417AA3D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562" y="2555547"/>
            <a:ext cx="8911687" cy="1280890"/>
          </a:xfrm>
        </p:spPr>
        <p:txBody>
          <a:bodyPr/>
          <a:lstStyle/>
          <a:p>
            <a:r>
              <a:rPr kumimoji="0" lang="el-G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Ευχαριστούμε για την προσοχή σας!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3346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2496C89-6034-6A62-EDE1-B18E1B964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9599075" cy="1280890"/>
          </a:xfrm>
        </p:spPr>
        <p:txBody>
          <a:bodyPr>
            <a:normAutofit fontScale="90000"/>
          </a:bodyPr>
          <a:lstStyle/>
          <a:p>
            <a:r>
              <a:rPr lang="el" sz="3300" b="1" dirty="0"/>
              <a:t>Γιατί είναι ζωτικής σημασίας η διαδικασία της δημιουργίας ιδεών στην επιχειρηματικότητα (1</a:t>
            </a:r>
            <a:r>
              <a:rPr lang="en-US" sz="3300" b="1" dirty="0"/>
              <a:t>/2</a:t>
            </a:r>
            <a:r>
              <a:rPr lang="el" sz="3600" b="1" dirty="0"/>
              <a:t>)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15FAE75-0C9C-1697-49B9-6C1A82997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Γιατί η ιδέες είναι σημαντικές στην επιχειρηματικότητα</a:t>
            </a:r>
          </a:p>
          <a:p>
            <a:r>
              <a:rPr lang="el-GR" dirty="0"/>
              <a:t>Ποιοι είναι οι τρόποι που μπορούν να μας οδηγήσουν στην δημιουργία ιδέας</a:t>
            </a:r>
          </a:p>
          <a:p>
            <a:r>
              <a:rPr lang="el-GR" dirty="0"/>
              <a:t>Προσομοίωση της διαδικασίας ανάπτυξης της ιδέας</a:t>
            </a:r>
          </a:p>
          <a:p>
            <a:pPr lvl="1"/>
            <a:r>
              <a:rPr lang="el-GR" dirty="0"/>
              <a:t>Αναγνώριση προβλήματος</a:t>
            </a:r>
          </a:p>
          <a:p>
            <a:pPr lvl="1"/>
            <a:r>
              <a:rPr lang="el-GR" dirty="0"/>
              <a:t>Καταιγισμός ιδεών</a:t>
            </a:r>
          </a:p>
          <a:p>
            <a:pPr lvl="1"/>
            <a:r>
              <a:rPr lang="el-GR" dirty="0"/>
              <a:t>Επιλογή ιδέας</a:t>
            </a:r>
          </a:p>
          <a:p>
            <a:pPr lvl="1"/>
            <a:r>
              <a:rPr lang="el-GR" dirty="0"/>
              <a:t>Ανάπτυξη ιδέας</a:t>
            </a:r>
          </a:p>
          <a:p>
            <a:r>
              <a:rPr lang="el-GR" dirty="0"/>
              <a:t>Παρουσιάσεις ιδεών</a:t>
            </a:r>
          </a:p>
        </p:txBody>
      </p:sp>
    </p:spTree>
    <p:extLst>
      <p:ext uri="{BB962C8B-B14F-4D97-AF65-F5344CB8AC3E}">
        <p14:creationId xmlns:p14="http://schemas.microsoft.com/office/powerpoint/2010/main" val="920959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07C47E-0950-2AB4-1B53-C3412F3EA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l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Γιατί είναι ζωτικής σημασίας η διαδικασία της δημιουργίας ιδεών στην επιχειρηματικότητα (</a:t>
            </a:r>
            <a:r>
              <a:rPr lang="en-US" sz="33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/>
              </a:rPr>
              <a:t>2/2</a:t>
            </a:r>
            <a:r>
              <a:rPr kumimoji="0" lang="e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)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E9C59A7-FE69-FCFA-E6A0-A83771DDC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ιδέα είναι το θεμέλιο για καινοτόμες και επιτυχημένες επιχειρήσεις.</a:t>
            </a:r>
          </a:p>
          <a:p>
            <a:r>
              <a:rPr lang="el-GR" dirty="0"/>
              <a:t>Επιτρέπει τον εντοπισμό ευκαιριών, την επίλυση προβλημάτων και την δημιουργία μοναδικών προτάσεων αξίας (μοναδικότητα - εμπορικό πλεονέκτημα).</a:t>
            </a:r>
          </a:p>
          <a:p>
            <a:r>
              <a:rPr lang="el-GR" dirty="0"/>
              <a:t>Ενθαρρύνει τη δημιουργική σκέψη και βοηθά να ξεχωρίσει κάποιος σε μια ανταγωνιστική αγορά.</a:t>
            </a:r>
          </a:p>
          <a:p>
            <a:r>
              <a:rPr lang="el-GR" dirty="0"/>
              <a:t>Προάγει την προσαρμοστικότητα και την ανθεκτικότητα, ενθαρρύνοντας τους επιχειρηματίες να παράγουν συνεχώς νέες ιδέες και να διερευνούν εναλλακτικές στρατηγικές. </a:t>
            </a:r>
          </a:p>
          <a:p>
            <a:r>
              <a:rPr lang="el-GR" dirty="0"/>
              <a:t>Η επαναληπτική προσέγγιση της διαδικασίας δημιουργίας ιδεών επιτρέπει στους επιχειρηματίες να παραμένουν μπροστά από τον ανταγωνισμό και να προσαρμόζονται στις εξελισσόμενες προτιμήσεις των πελατών.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592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8F30AD-AD7E-7A7B-4B18-F119C3F4B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Τα 3 στάδια εντοπισμού μια καλής ιδέας του Walt Disney 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7F072DE-A9ED-DF32-CD33-9F4A9837D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Dreamer - </a:t>
            </a:r>
            <a:r>
              <a:rPr lang="el-GR" dirty="0"/>
              <a:t>Ονειροπόλος</a:t>
            </a:r>
          </a:p>
          <a:p>
            <a:r>
              <a:rPr lang="en-US" dirty="0"/>
              <a:t>Designer - </a:t>
            </a:r>
            <a:r>
              <a:rPr lang="el-GR" dirty="0"/>
              <a:t>Σχεδιαστής</a:t>
            </a:r>
          </a:p>
          <a:p>
            <a:r>
              <a:rPr lang="en-US" dirty="0"/>
              <a:t>Detailer - </a:t>
            </a:r>
            <a:r>
              <a:rPr lang="el-GR" dirty="0"/>
              <a:t>Αναλυτής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85122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3DF322-B11B-80D8-F5C6-A62E57F47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Τρόποι που μπορούν να μας οδηγήσουν στην δημιουργία ιδέας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E3AB0DD-DF0E-F31B-0E64-7321EEE5F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Αντιγράψτε την ιδέα κάποιου άλλου - μπορεί να υπάρχει χώρος για ανταγωνισμό</a:t>
            </a:r>
          </a:p>
          <a:p>
            <a:r>
              <a:rPr lang="el-GR" dirty="0"/>
              <a:t>Λύστε προβλήματα που υπάρχουν σήμερα.</a:t>
            </a:r>
          </a:p>
          <a:p>
            <a:r>
              <a:rPr lang="el-GR" dirty="0"/>
              <a:t>Ανακυκλώστε για να δημιουργήσετε προϊόντα ή υπηρεσίες.</a:t>
            </a:r>
          </a:p>
          <a:p>
            <a:r>
              <a:rPr lang="el-GR" dirty="0"/>
              <a:t>Μιλήστε και ακούστε επιχειρηματίες, δυνητικούς πελάτες, ανταγωνιστές και συνεργάτες.</a:t>
            </a:r>
          </a:p>
          <a:p>
            <a:r>
              <a:rPr lang="el-GR" dirty="0"/>
              <a:t>Βελτιώστε κάτι που ήδη γίνεται.</a:t>
            </a:r>
          </a:p>
          <a:p>
            <a:r>
              <a:rPr lang="el-GR" dirty="0"/>
              <a:t>Χρησιμοποιήστε το χόμπι σας για να δημιουργήσετε μια βιώσιμη επιχείρηση.</a:t>
            </a:r>
          </a:p>
          <a:p>
            <a:r>
              <a:rPr lang="el-GR" dirty="0"/>
              <a:t>Κάντε πράξη τα "Μακάρι να…" και βρείτε λύσεις</a:t>
            </a:r>
          </a:p>
        </p:txBody>
      </p:sp>
    </p:spTree>
    <p:extLst>
      <p:ext uri="{BB962C8B-B14F-4D97-AF65-F5344CB8AC3E}">
        <p14:creationId xmlns:p14="http://schemas.microsoft.com/office/powerpoint/2010/main" val="396231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68B87F-7693-E38A-A68B-CD025FB32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/>
              <a:t>Τα βασικά βήματα της διαδικασίας δημιουργίας ιδέας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60EEA76-1A29-696E-C8DA-8459056F8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l-GR" dirty="0"/>
              <a:t>Αναγνώριση προβλήματος</a:t>
            </a:r>
          </a:p>
          <a:p>
            <a:pPr>
              <a:buFont typeface="+mj-lt"/>
              <a:buAutoNum type="arabicPeriod"/>
            </a:pPr>
            <a:r>
              <a:rPr lang="el-GR" dirty="0"/>
              <a:t>Καταιγισμός ιδεών - </a:t>
            </a:r>
            <a:r>
              <a:rPr lang="el-GR" dirty="0" err="1"/>
              <a:t>Brainstorming</a:t>
            </a:r>
            <a:endParaRPr lang="el-GR" dirty="0"/>
          </a:p>
          <a:p>
            <a:pPr>
              <a:buFont typeface="+mj-lt"/>
              <a:buAutoNum type="arabicPeriod"/>
            </a:pPr>
            <a:r>
              <a:rPr lang="el-GR" dirty="0"/>
              <a:t>Επιλογή ιδέας</a:t>
            </a:r>
          </a:p>
          <a:p>
            <a:pPr>
              <a:buFont typeface="+mj-lt"/>
              <a:buAutoNum type="arabicPeriod"/>
            </a:pPr>
            <a:r>
              <a:rPr lang="el-GR" dirty="0"/>
              <a:t>Ανάπτυξη ιδέας</a:t>
            </a:r>
          </a:p>
        </p:txBody>
      </p:sp>
    </p:spTree>
    <p:extLst>
      <p:ext uri="{BB962C8B-B14F-4D97-AF65-F5344CB8AC3E}">
        <p14:creationId xmlns:p14="http://schemas.microsoft.com/office/powerpoint/2010/main" val="156994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95E79E-8E90-264A-542C-F8B145DD9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Αναγνώριση προβλήματος</a:t>
            </a:r>
            <a:r>
              <a:rPr lang="en-US" sz="3000" b="1" dirty="0"/>
              <a:t> (1/5)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BF5BCC4-0622-7E4E-2D4D-6DA6F2298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Οι τάσεις των καταναλωτών και των αγορών*</a:t>
            </a:r>
          </a:p>
          <a:p>
            <a:pPr marL="0" indent="0">
              <a:buNone/>
            </a:pPr>
            <a:r>
              <a:rPr lang="el-GR" dirty="0"/>
              <a:t>Κριτήρια που επηρεάζουν περισσότερο τις καταναλωτικές συνήθειες των Ελλήνων καταναλωτών:</a:t>
            </a:r>
          </a:p>
          <a:p>
            <a:r>
              <a:rPr lang="el-GR" b="1" dirty="0"/>
              <a:t>52% </a:t>
            </a:r>
            <a:r>
              <a:rPr lang="el-GR" dirty="0"/>
              <a:t>η ποιότητα</a:t>
            </a:r>
          </a:p>
          <a:p>
            <a:r>
              <a:rPr lang="el-GR" b="1" dirty="0"/>
              <a:t>50% </a:t>
            </a:r>
            <a:r>
              <a:rPr lang="el-GR" dirty="0"/>
              <a:t>η τιμή</a:t>
            </a:r>
          </a:p>
          <a:p>
            <a:r>
              <a:rPr lang="el-GR" b="1" dirty="0"/>
              <a:t>30% </a:t>
            </a:r>
            <a:r>
              <a:rPr lang="el-GR" dirty="0"/>
              <a:t>τα συστατικά των προϊόντων</a:t>
            </a:r>
          </a:p>
          <a:p>
            <a:r>
              <a:rPr lang="el-GR" b="1" dirty="0"/>
              <a:t>23% </a:t>
            </a:r>
            <a:r>
              <a:rPr lang="el-GR" dirty="0"/>
              <a:t>ο περιβαλλοντικός αντίκτυπος</a:t>
            </a:r>
          </a:p>
          <a:p>
            <a:r>
              <a:rPr lang="el-GR" b="1" dirty="0"/>
              <a:t>20% </a:t>
            </a:r>
            <a:r>
              <a:rPr lang="el-GR" dirty="0"/>
              <a:t>ο βιολογικός τρόπος παραγωγής</a:t>
            </a:r>
          </a:p>
          <a:p>
            <a:r>
              <a:rPr lang="el-GR" b="1" dirty="0"/>
              <a:t>18% </a:t>
            </a:r>
            <a:r>
              <a:rPr lang="el-GR" dirty="0"/>
              <a:t>η ανακυκλώσιμη συσκευασία</a:t>
            </a:r>
          </a:p>
          <a:p>
            <a:endParaRPr 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163482-6AD7-5C1E-774E-8509398F9EAA}"/>
              </a:ext>
            </a:extLst>
          </p:cNvPr>
          <p:cNvSpPr txBox="1"/>
          <p:nvPr/>
        </p:nvSpPr>
        <p:spPr>
          <a:xfrm>
            <a:off x="2589212" y="6191534"/>
            <a:ext cx="5563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*Έρευνα: </a:t>
            </a:r>
            <a:r>
              <a:rPr lang="el-GR" sz="1200" dirty="0">
                <a:hlinkClick r:id="rId2" tooltip="Έρευνα από το Impact Hub Athens 2021"/>
              </a:rPr>
              <a:t>σύνδεσμος έρευνας</a:t>
            </a:r>
            <a:r>
              <a:rPr lang="en-US" sz="1200" dirty="0"/>
              <a:t> (run by Impact Hub Athens 2021)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30054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F118CD-104A-C6A6-9903-DBDFFD85A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725" y="586787"/>
            <a:ext cx="8911687" cy="1280890"/>
          </a:xfrm>
        </p:spPr>
        <p:txBody>
          <a:bodyPr/>
          <a:lstStyle/>
          <a:p>
            <a:r>
              <a:rPr lang="el" sz="3000" b="1" dirty="0"/>
              <a:t>Αναγνώριση προβλήματος (</a:t>
            </a:r>
            <a:r>
              <a:rPr lang="en-US" sz="3000" b="1" dirty="0"/>
              <a:t>2/5</a:t>
            </a:r>
            <a:r>
              <a:rPr lang="el" sz="3000" b="1" dirty="0"/>
              <a:t>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C3DC490-A7B1-2021-65B0-54789258C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l-GR" b="1" dirty="0"/>
              <a:t>Οι τάσεις των καταναλωτών και των αγορών*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dirty="0"/>
              <a:t>Από που προμηθεύονται τα προϊόντα για να καλύψουν τις καθημερινές τους ανάγκες:</a:t>
            </a:r>
          </a:p>
          <a:p>
            <a:pPr>
              <a:lnSpc>
                <a:spcPct val="150000"/>
              </a:lnSpc>
            </a:pPr>
            <a:r>
              <a:rPr lang="el-GR" b="1" dirty="0"/>
              <a:t>61%</a:t>
            </a:r>
            <a:r>
              <a:rPr lang="el-GR" dirty="0"/>
              <a:t> σούπερ </a:t>
            </a:r>
            <a:r>
              <a:rPr lang="el-GR" dirty="0" err="1"/>
              <a:t>μάρκετ</a:t>
            </a:r>
            <a:endParaRPr lang="el-GR" dirty="0"/>
          </a:p>
          <a:p>
            <a:pPr>
              <a:lnSpc>
                <a:spcPct val="150000"/>
              </a:lnSpc>
            </a:pPr>
            <a:r>
              <a:rPr lang="el-GR" b="1" dirty="0"/>
              <a:t>11%</a:t>
            </a:r>
            <a:r>
              <a:rPr lang="el-GR" dirty="0"/>
              <a:t> συνοικιακά καταστήματα</a:t>
            </a:r>
          </a:p>
          <a:p>
            <a:pPr>
              <a:lnSpc>
                <a:spcPct val="150000"/>
              </a:lnSpc>
            </a:pPr>
            <a:r>
              <a:rPr lang="el-GR" b="1" dirty="0"/>
              <a:t>8%</a:t>
            </a:r>
            <a:r>
              <a:rPr lang="el-GR" dirty="0"/>
              <a:t> λαϊκές αγορές</a:t>
            </a:r>
          </a:p>
          <a:p>
            <a:pPr>
              <a:lnSpc>
                <a:spcPct val="150000"/>
              </a:lnSpc>
            </a:pPr>
            <a:r>
              <a:rPr lang="el-GR" b="1" dirty="0"/>
              <a:t>4%</a:t>
            </a:r>
            <a:r>
              <a:rPr lang="el-GR" dirty="0"/>
              <a:t> εξειδικευμένα καταστήματα βιολογικών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38C21F-7211-491C-178E-7C37B895395C}"/>
              </a:ext>
            </a:extLst>
          </p:cNvPr>
          <p:cNvSpPr txBox="1"/>
          <p:nvPr/>
        </p:nvSpPr>
        <p:spPr>
          <a:xfrm>
            <a:off x="2589212" y="6191534"/>
            <a:ext cx="5563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*Έρευνα: </a:t>
            </a:r>
            <a:r>
              <a:rPr lang="el-GR" sz="1200" dirty="0">
                <a:hlinkClick r:id="rId2" tooltip="Έρευνα από το Impact Hub Athens 2021"/>
              </a:rPr>
              <a:t>σύνδεσμος έρευνας</a:t>
            </a:r>
            <a:r>
              <a:rPr lang="en-US" sz="1200" dirty="0"/>
              <a:t> (run by Impact Hub Athens 2021)</a:t>
            </a:r>
          </a:p>
        </p:txBody>
      </p:sp>
    </p:spTree>
    <p:extLst>
      <p:ext uri="{BB962C8B-B14F-4D97-AF65-F5344CB8AC3E}">
        <p14:creationId xmlns:p14="http://schemas.microsoft.com/office/powerpoint/2010/main" val="3006508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CB098A-F350-6F9D-E297-61EF7852B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000" b="1" dirty="0"/>
              <a:t>Αναγνώριση προβλήματος (</a:t>
            </a:r>
            <a:r>
              <a:rPr lang="en-US" sz="3000" b="1" dirty="0"/>
              <a:t>3/5</a:t>
            </a:r>
            <a:r>
              <a:rPr lang="el" sz="3000" b="1" dirty="0"/>
              <a:t>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F612BE5-CA71-0E58-C3AB-319AD9475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Οι τάσεις των καταναλωτών και των αγορών*</a:t>
            </a:r>
          </a:p>
          <a:p>
            <a:pPr marL="0" indent="0">
              <a:buNone/>
            </a:pPr>
            <a:r>
              <a:rPr lang="el-GR" dirty="0"/>
              <a:t>Οι καταναλωτικές συνήθειες του μέλλοντος</a:t>
            </a:r>
          </a:p>
          <a:p>
            <a:r>
              <a:rPr lang="el-GR" b="1" dirty="0"/>
              <a:t>67% </a:t>
            </a:r>
            <a:r>
              <a:rPr lang="el-GR" dirty="0"/>
              <a:t>σκοπεύουν να προσέχουν περισσότερο την σωματική τους υγεία</a:t>
            </a:r>
          </a:p>
          <a:p>
            <a:r>
              <a:rPr lang="el-GR" b="1" dirty="0"/>
              <a:t>62% </a:t>
            </a:r>
            <a:r>
              <a:rPr lang="el-GR" dirty="0"/>
              <a:t>σκοπεύουν να φροντίζουν περισσότερο την ψυχική τους υγεία</a:t>
            </a:r>
          </a:p>
          <a:p>
            <a:r>
              <a:rPr lang="el-GR" b="1" dirty="0"/>
              <a:t>56% </a:t>
            </a:r>
            <a:r>
              <a:rPr lang="el-GR" dirty="0"/>
              <a:t>σκοπεύουν να δίνουν σημασία στο περιβαλλοντικό αποτύπωμα των προϊόντων που καταναλώνουν</a:t>
            </a:r>
          </a:p>
          <a:p>
            <a:r>
              <a:rPr lang="el-GR" b="1" dirty="0"/>
              <a:t>60% </a:t>
            </a:r>
            <a:r>
              <a:rPr lang="el-GR" dirty="0"/>
              <a:t>σκοπεύουν να αποταμιεύουν χρήματα για να είναι προετοιμασμένοι σε απρόσμενα γεγονότα</a:t>
            </a:r>
          </a:p>
          <a:p>
            <a:r>
              <a:rPr lang="el-GR" b="1" dirty="0"/>
              <a:t>63% </a:t>
            </a:r>
            <a:r>
              <a:rPr lang="el-GR" dirty="0"/>
              <a:t>σκοπεύουν να επαναξιολογούν διαρκώς το πως ξοδεύουν το χρόνο τους ώστε να μην αναλώνονται σε πράγματα που δεν τους προσφέρουν κάποια αξία</a:t>
            </a:r>
          </a:p>
          <a:p>
            <a:endParaRPr 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042724-C158-C014-7873-F18D97999044}"/>
              </a:ext>
            </a:extLst>
          </p:cNvPr>
          <p:cNvSpPr txBox="1"/>
          <p:nvPr/>
        </p:nvSpPr>
        <p:spPr>
          <a:xfrm>
            <a:off x="2589212" y="6191534"/>
            <a:ext cx="5563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*Έρευνα: </a:t>
            </a:r>
            <a:r>
              <a:rPr lang="el-GR" sz="1200" dirty="0">
                <a:hlinkClick r:id="rId2" tooltip="Έρευνα από το Impact Hub Athens 2021"/>
              </a:rPr>
              <a:t>σύνδεσμος έρευνας</a:t>
            </a:r>
            <a:r>
              <a:rPr lang="en-US" sz="1200" dirty="0"/>
              <a:t> (run by Impact Hub Athens 2021)</a:t>
            </a:r>
          </a:p>
        </p:txBody>
      </p:sp>
    </p:spTree>
    <p:extLst>
      <p:ext uri="{BB962C8B-B14F-4D97-AF65-F5344CB8AC3E}">
        <p14:creationId xmlns:p14="http://schemas.microsoft.com/office/powerpoint/2010/main" val="338306648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2038</TotalTime>
  <Words>1179</Words>
  <Application>Microsoft Office PowerPoint</Application>
  <PresentationFormat>Ευρεία οθόνη</PresentationFormat>
  <Paragraphs>119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 3</vt:lpstr>
      <vt:lpstr>Wisp</vt:lpstr>
      <vt:lpstr>Ενότητα 3 Δημιουργία Ιδέας </vt:lpstr>
      <vt:lpstr>Γιατί είναι ζωτικής σημασίας η διαδικασία της δημιουργίας ιδεών στην επιχειρηματικότητα (1/2)</vt:lpstr>
      <vt:lpstr>Γιατί είναι ζωτικής σημασίας η διαδικασία της δημιουργίας ιδεών στην επιχειρηματικότητα (2/2)</vt:lpstr>
      <vt:lpstr>Τα 3 στάδια εντοπισμού μια καλής ιδέας του Walt Disney </vt:lpstr>
      <vt:lpstr>Τρόποι που μπορούν να μας οδηγήσουν στην δημιουργία ιδέας</vt:lpstr>
      <vt:lpstr>Τα βασικά βήματα της διαδικασίας δημιουργίας ιδέας</vt:lpstr>
      <vt:lpstr>Αναγνώριση προβλήματος (1/5)</vt:lpstr>
      <vt:lpstr>Αναγνώριση προβλήματος (2/5)</vt:lpstr>
      <vt:lpstr>Αναγνώριση προβλήματος (3/5)</vt:lpstr>
      <vt:lpstr>Αναγνώριση προβλήματος (4/5)</vt:lpstr>
      <vt:lpstr>Αναγνώριση προβλήματος (5/5)</vt:lpstr>
      <vt:lpstr>Καταιγισμός ιδεών (1/2)</vt:lpstr>
      <vt:lpstr>Καταιγισμός ιδεών (2/2)</vt:lpstr>
      <vt:lpstr>Επιλογή ιδέας (1/2)</vt:lpstr>
      <vt:lpstr>Επιλογή ιδέας (2/2)</vt:lpstr>
      <vt:lpstr>Ανάπτυξη ιδέας</vt:lpstr>
      <vt:lpstr>Παρουσίαση ιδεών</vt:lpstr>
      <vt:lpstr>Επίλογος</vt:lpstr>
      <vt:lpstr>Ευχαριστούμε για την προσοχή σας!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Οδηγιες προσβασιμοτητασ για εγγραφα word</dc:title>
  <dc:creator>Μηλιτσοπούλου Χρυσάνθη</dc:creator>
  <cp:lastModifiedBy>Niki Kouri</cp:lastModifiedBy>
  <cp:revision>425</cp:revision>
  <dcterms:created xsi:type="dcterms:W3CDTF">2021-05-10T06:08:03Z</dcterms:created>
  <dcterms:modified xsi:type="dcterms:W3CDTF">2023-07-18T09:34:46Z</dcterms:modified>
</cp:coreProperties>
</file>