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34"/>
  </p:notesMasterIdLst>
  <p:sldIdLst>
    <p:sldId id="288"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9" autoAdjust="0"/>
    <p:restoredTop sz="86441" autoAdjust="0"/>
  </p:normalViewPr>
  <p:slideViewPr>
    <p:cSldViewPr snapToGrid="0">
      <p:cViewPr varScale="1">
        <p:scale>
          <a:sx n="94" d="100"/>
          <a:sy n="94" d="100"/>
        </p:scale>
        <p:origin x="557" y="77"/>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2580412833a_2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3" name="Google Shape;63;g2580412833a_2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4" name="Google Shape;64;g2580412833a_2_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
              <a:t>2</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58121b1d46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58121b1d46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58121b1d46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58121b1d46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258121b1d46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258121b1d46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just" rtl="0">
              <a:lnSpc>
                <a:spcPct val="115000"/>
              </a:lnSpc>
              <a:spcBef>
                <a:spcPts val="0"/>
              </a:spcBef>
              <a:spcAft>
                <a:spcPts val="0"/>
              </a:spcAft>
              <a:buClr>
                <a:schemeClr val="dk1"/>
              </a:buClr>
              <a:buSzPts val="1100"/>
              <a:buFont typeface="Arial"/>
              <a:buNone/>
            </a:pPr>
            <a:endParaRPr dirty="0">
              <a:solidFill>
                <a:schemeClr val="dk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258121b1d46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258121b1d46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258121b1d46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258121b1d46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58121b1d46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258121b1d46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258121b1d46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258121b1d46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258121b1d46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258121b1d46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58121b1d46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258121b1d46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258121b1d46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258121b1d46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256f8a30398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256f8a30398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258121b1d46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258121b1d46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258121b1d46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258121b1d46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258121b1d46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258121b1d46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258121b1d46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258121b1d46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258121b1d46_0_1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258121b1d46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258121b1d46_0_1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258121b1d46_0_1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258121b1d46_0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258121b1d46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dirty="0">
              <a:solidFill>
                <a:schemeClr val="dk1"/>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258121b1d46_0_1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258121b1d46_0_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dirty="0">
              <a:solidFill>
                <a:schemeClr val="dk1"/>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258121b1d46_0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 name="Google Shape;226;g258121b1d46_0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endParaRPr dirty="0">
              <a:solidFill>
                <a:schemeClr val="dk1"/>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256f8a30398_0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2" name="Google Shape;232;g256f8a30398_0_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58121b1d46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58121b1d4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258301bd746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8" name="Google Shape;238;g258301bd746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just" rtl="0">
              <a:lnSpc>
                <a:spcPct val="115000"/>
              </a:lnSpc>
              <a:spcBef>
                <a:spcPts val="0"/>
              </a:spcBef>
              <a:spcAft>
                <a:spcPts val="0"/>
              </a:spcAft>
              <a:buClr>
                <a:schemeClr val="dk1"/>
              </a:buClr>
              <a:buSzPts val="1100"/>
              <a:buNone/>
            </a:pPr>
            <a:endParaRPr dirty="0">
              <a:solidFill>
                <a:schemeClr val="dk1"/>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2580412833a_2_69: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4" name="Google Shape;244;g2580412833a_2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58121b1d46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58121b1d46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58121b1d4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58121b1d4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58121b1d46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58121b1d46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56f8a30398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56f8a30398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56f8a30398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56f8a3039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58121b1d46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58121b1d46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1028700" y="514350"/>
            <a:ext cx="7200900" cy="1114500"/>
          </a:xfrm>
          <a:prstGeom prst="rect">
            <a:avLst/>
          </a:prstGeom>
          <a:noFill/>
          <a:ln>
            <a:noFill/>
          </a:ln>
        </p:spPr>
        <p:txBody>
          <a:bodyPr spcFirstLastPara="1" wrap="square" lIns="68575" tIns="34275" rIns="68575" bIns="34275" anchor="t" anchorCtr="0">
            <a:normAutofit/>
          </a:bodyPr>
          <a:lstStyle>
            <a:lvl1pPr lvl="0" algn="l" rtl="0">
              <a:lnSpc>
                <a:spcPct val="89000"/>
              </a:lnSpc>
              <a:spcBef>
                <a:spcPts val="0"/>
              </a:spcBef>
              <a:spcAft>
                <a:spcPts val="0"/>
              </a:spcAft>
              <a:buClr>
                <a:schemeClr val="dk2"/>
              </a:buClr>
              <a:buSzPts val="14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2" name="Google Shape;52;p13"/>
          <p:cNvSpPr txBox="1">
            <a:spLocks noGrp="1"/>
          </p:cNvSpPr>
          <p:nvPr>
            <p:ph type="body" idx="1"/>
          </p:nvPr>
        </p:nvSpPr>
        <p:spPr>
          <a:xfrm>
            <a:off x="1028700" y="1714500"/>
            <a:ext cx="7200900" cy="2686200"/>
          </a:xfrm>
          <a:prstGeom prst="rect">
            <a:avLst/>
          </a:prstGeom>
          <a:noFill/>
          <a:ln>
            <a:noFill/>
          </a:ln>
        </p:spPr>
        <p:txBody>
          <a:bodyPr spcFirstLastPara="1" wrap="square" lIns="68575" tIns="34275" rIns="68575" bIns="34275" anchor="t" anchorCtr="0">
            <a:normAutofit/>
          </a:bodyPr>
          <a:lstStyle>
            <a:lvl1pPr marL="457200" lvl="0" indent="-317500" algn="l" rtl="0">
              <a:lnSpc>
                <a:spcPct val="94000"/>
              </a:lnSpc>
              <a:spcBef>
                <a:spcPts val="800"/>
              </a:spcBef>
              <a:spcAft>
                <a:spcPts val="0"/>
              </a:spcAft>
              <a:buClr>
                <a:schemeClr val="dk2"/>
              </a:buClr>
              <a:buSzPts val="1400"/>
              <a:buChar char="●"/>
              <a:defRPr/>
            </a:lvl1pPr>
            <a:lvl2pPr marL="914400" lvl="1" indent="-317500" algn="l" rtl="0">
              <a:lnSpc>
                <a:spcPct val="94000"/>
              </a:lnSpc>
              <a:spcBef>
                <a:spcPts val="400"/>
              </a:spcBef>
              <a:spcAft>
                <a:spcPts val="0"/>
              </a:spcAft>
              <a:buClr>
                <a:schemeClr val="dk2"/>
              </a:buClr>
              <a:buSzPts val="1400"/>
              <a:buChar char="○"/>
              <a:defRPr/>
            </a:lvl2pPr>
            <a:lvl3pPr marL="1371600" lvl="2" indent="-317500" algn="l" rtl="0">
              <a:lnSpc>
                <a:spcPct val="94000"/>
              </a:lnSpc>
              <a:spcBef>
                <a:spcPts val="400"/>
              </a:spcBef>
              <a:spcAft>
                <a:spcPts val="0"/>
              </a:spcAft>
              <a:buClr>
                <a:schemeClr val="dk2"/>
              </a:buClr>
              <a:buSzPts val="1400"/>
              <a:buChar char="■"/>
              <a:defRPr/>
            </a:lvl3pPr>
            <a:lvl4pPr marL="1828800" lvl="3" indent="-317500" algn="l" rtl="0">
              <a:lnSpc>
                <a:spcPct val="94000"/>
              </a:lnSpc>
              <a:spcBef>
                <a:spcPts val="400"/>
              </a:spcBef>
              <a:spcAft>
                <a:spcPts val="0"/>
              </a:spcAft>
              <a:buClr>
                <a:schemeClr val="dk2"/>
              </a:buClr>
              <a:buSzPts val="1400"/>
              <a:buChar char="●"/>
              <a:defRPr/>
            </a:lvl4pPr>
            <a:lvl5pPr marL="2286000" lvl="4" indent="-317500" algn="l" rtl="0">
              <a:lnSpc>
                <a:spcPct val="94000"/>
              </a:lnSpc>
              <a:spcBef>
                <a:spcPts val="400"/>
              </a:spcBef>
              <a:spcAft>
                <a:spcPts val="0"/>
              </a:spcAft>
              <a:buClr>
                <a:schemeClr val="dk2"/>
              </a:buClr>
              <a:buSzPts val="1400"/>
              <a:buChar char="○"/>
              <a:defRPr/>
            </a:lvl5pPr>
            <a:lvl6pPr marL="2743200" lvl="5" indent="-317500" algn="l" rtl="0">
              <a:lnSpc>
                <a:spcPct val="94000"/>
              </a:lnSpc>
              <a:spcBef>
                <a:spcPts val="400"/>
              </a:spcBef>
              <a:spcAft>
                <a:spcPts val="0"/>
              </a:spcAft>
              <a:buClr>
                <a:schemeClr val="dk2"/>
              </a:buClr>
              <a:buSzPts val="1400"/>
              <a:buChar char="■"/>
              <a:defRPr/>
            </a:lvl6pPr>
            <a:lvl7pPr marL="3200400" lvl="6" indent="-317500" algn="l" rtl="0">
              <a:lnSpc>
                <a:spcPct val="94000"/>
              </a:lnSpc>
              <a:spcBef>
                <a:spcPts val="400"/>
              </a:spcBef>
              <a:spcAft>
                <a:spcPts val="0"/>
              </a:spcAft>
              <a:buClr>
                <a:schemeClr val="dk2"/>
              </a:buClr>
              <a:buSzPts val="1400"/>
              <a:buChar char="●"/>
              <a:defRPr/>
            </a:lvl7pPr>
            <a:lvl8pPr marL="3657600" lvl="7" indent="-317500" algn="l" rtl="0">
              <a:lnSpc>
                <a:spcPct val="94000"/>
              </a:lnSpc>
              <a:spcBef>
                <a:spcPts val="400"/>
              </a:spcBef>
              <a:spcAft>
                <a:spcPts val="0"/>
              </a:spcAft>
              <a:buClr>
                <a:schemeClr val="dk2"/>
              </a:buClr>
              <a:buSzPts val="1400"/>
              <a:buChar char="○"/>
              <a:defRPr/>
            </a:lvl8pPr>
            <a:lvl9pPr marL="4114800" lvl="8" indent="-317500" algn="l" rtl="0">
              <a:lnSpc>
                <a:spcPct val="94000"/>
              </a:lnSpc>
              <a:spcBef>
                <a:spcPts val="400"/>
              </a:spcBef>
              <a:spcAft>
                <a:spcPts val="200"/>
              </a:spcAft>
              <a:buClr>
                <a:schemeClr val="dk2"/>
              </a:buClr>
              <a:buSzPts val="1400"/>
              <a:buChar char="■"/>
              <a:defRPr/>
            </a:lvl9pPr>
          </a:lstStyle>
          <a:p>
            <a:endParaRPr/>
          </a:p>
        </p:txBody>
      </p:sp>
      <p:sp>
        <p:nvSpPr>
          <p:cNvPr id="53" name="Google Shape;53;p13"/>
          <p:cNvSpPr txBox="1">
            <a:spLocks noGrp="1"/>
          </p:cNvSpPr>
          <p:nvPr>
            <p:ph type="dt" idx="10"/>
          </p:nvPr>
        </p:nvSpPr>
        <p:spPr>
          <a:xfrm>
            <a:off x="1042988" y="4840040"/>
            <a:ext cx="903300" cy="3036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sz="1100"/>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a:endParaRPr/>
          </a:p>
        </p:txBody>
      </p:sp>
      <p:sp>
        <p:nvSpPr>
          <p:cNvPr id="54" name="Google Shape;54;p13"/>
          <p:cNvSpPr txBox="1">
            <a:spLocks noGrp="1"/>
          </p:cNvSpPr>
          <p:nvPr>
            <p:ph type="ftr" idx="11"/>
          </p:nvPr>
        </p:nvSpPr>
        <p:spPr>
          <a:xfrm>
            <a:off x="2170173" y="4840040"/>
            <a:ext cx="4710600" cy="3036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sz="1100"/>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a:endParaRPr/>
          </a:p>
        </p:txBody>
      </p:sp>
      <p:sp>
        <p:nvSpPr>
          <p:cNvPr id="55" name="Google Shape;55;p13"/>
          <p:cNvSpPr txBox="1">
            <a:spLocks noGrp="1"/>
          </p:cNvSpPr>
          <p:nvPr>
            <p:ph type="sldNum" idx="12"/>
          </p:nvPr>
        </p:nvSpPr>
        <p:spPr>
          <a:xfrm>
            <a:off x="7104552" y="4840040"/>
            <a:ext cx="1197300" cy="303600"/>
          </a:xfrm>
          <a:prstGeom prst="rect">
            <a:avLst/>
          </a:prstGeom>
          <a:noFill/>
          <a:ln>
            <a:noFill/>
          </a:ln>
        </p:spPr>
        <p:txBody>
          <a:bodyPr spcFirstLastPara="1" wrap="square" lIns="68575" tIns="34275" rIns="68575" bIns="34275" anchor="ctr" anchorCtr="0">
            <a:norm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omiros-project.aegean.gr/" TargetMode="External"/><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kalloni-tinos.gr/"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panekkinisis.gr/"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enaleia.com/e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3" Type="http://schemas.openxmlformats.org/officeDocument/2006/relationships/hyperlink" Target="http://liminal.eu/"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86816-068D-5908-7AED-C3177630B5AA}"/>
              </a:ext>
            </a:extLst>
          </p:cNvPr>
          <p:cNvSpPr>
            <a:spLocks noGrp="1"/>
          </p:cNvSpPr>
          <p:nvPr>
            <p:ph type="title"/>
          </p:nvPr>
        </p:nvSpPr>
        <p:spPr>
          <a:xfrm>
            <a:off x="2031718" y="1970957"/>
            <a:ext cx="6683765" cy="960668"/>
          </a:xfrm>
        </p:spPr>
        <p:txBody>
          <a:bodyPr>
            <a:normAutofit/>
          </a:bodyPr>
          <a:lstStyle/>
          <a:p>
            <a:r>
              <a:rPr lang="el-GR" sz="2625" dirty="0"/>
              <a:t>Ενότητα </a:t>
            </a:r>
            <a:r>
              <a:rPr lang="en-US" sz="2625" dirty="0"/>
              <a:t>2</a:t>
            </a:r>
            <a:br>
              <a:rPr lang="el-GR" sz="2625" dirty="0"/>
            </a:br>
            <a:r>
              <a:rPr lang="el" sz="2800" b="1" dirty="0"/>
              <a:t>Η Κοινωνική επιχειρηματικότητα</a:t>
            </a:r>
            <a:endParaRPr lang="el-GR" sz="2625" dirty="0">
              <a:latin typeface="Arial" panose="020B0604020202020204" pitchFamily="34" charset="0"/>
            </a:endParaRPr>
          </a:p>
        </p:txBody>
      </p:sp>
      <p:pic>
        <p:nvPicPr>
          <p:cNvPr id="7" name="Picture 6" descr="Λογότυπο προγράμματος Όμηρος">
            <a:extLst>
              <a:ext uri="{FF2B5EF4-FFF2-40B4-BE49-F238E27FC236}">
                <a16:creationId xmlns:a16="http://schemas.microsoft.com/office/drawing/2014/main" id="{C6D9B908-E926-E120-BBFA-FC97D8E925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1718" y="3895054"/>
            <a:ext cx="6464924" cy="1140869"/>
          </a:xfrm>
          <a:prstGeom prst="rect">
            <a:avLst/>
          </a:prstGeom>
        </p:spPr>
      </p:pic>
      <p:grpSp>
        <p:nvGrpSpPr>
          <p:cNvPr id="3" name="Ομάδα 2" descr="Λογότυπα του Πανεπιστημίου Αιγαίου, της Βιβλιοθήκης Πανεπιστημίου Κύπρου, του Εθνικού Μετσόβιου Πολυτεχνείου, της Παγκύπριας Οργάνωσης Τυφλών, και του Δήμου Μυκόνου">
            <a:extLst>
              <a:ext uri="{FF2B5EF4-FFF2-40B4-BE49-F238E27FC236}">
                <a16:creationId xmlns:a16="http://schemas.microsoft.com/office/drawing/2014/main" id="{58035CF4-5AC6-10BC-A206-F81D684DF7DB}"/>
              </a:ext>
            </a:extLst>
          </p:cNvPr>
          <p:cNvGrpSpPr/>
          <p:nvPr/>
        </p:nvGrpSpPr>
        <p:grpSpPr>
          <a:xfrm>
            <a:off x="1883246" y="375178"/>
            <a:ext cx="6328668" cy="632351"/>
            <a:chOff x="661387" y="3572329"/>
            <a:chExt cx="6853468" cy="662076"/>
          </a:xfrm>
        </p:grpSpPr>
        <p:pic>
          <p:nvPicPr>
            <p:cNvPr id="4" name="Εικόνα 3">
              <a:extLst>
                <a:ext uri="{FF2B5EF4-FFF2-40B4-BE49-F238E27FC236}">
                  <a16:creationId xmlns:a16="http://schemas.microsoft.com/office/drawing/2014/main" id="{4071238B-CB9C-126C-9D3F-E2B10E8733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387" y="3629795"/>
              <a:ext cx="1256190" cy="523414"/>
            </a:xfrm>
            <a:prstGeom prst="rect">
              <a:avLst/>
            </a:prstGeom>
          </p:spPr>
        </p:pic>
        <p:pic>
          <p:nvPicPr>
            <p:cNvPr id="5" name="Εικόνα 4">
              <a:extLst>
                <a:ext uri="{FF2B5EF4-FFF2-40B4-BE49-F238E27FC236}">
                  <a16:creationId xmlns:a16="http://schemas.microsoft.com/office/drawing/2014/main" id="{F561278A-1918-2657-055B-0CEE46068A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8965" y="3572329"/>
              <a:ext cx="925890" cy="593519"/>
            </a:xfrm>
            <a:prstGeom prst="rect">
              <a:avLst/>
            </a:prstGeom>
          </p:spPr>
        </p:pic>
        <p:pic>
          <p:nvPicPr>
            <p:cNvPr id="6" name="Εικόνα 5">
              <a:extLst>
                <a:ext uri="{FF2B5EF4-FFF2-40B4-BE49-F238E27FC236}">
                  <a16:creationId xmlns:a16="http://schemas.microsoft.com/office/drawing/2014/main" id="{BDBAD71C-B4BB-54AB-396B-1773EABE030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86155" y="3589863"/>
              <a:ext cx="925890" cy="644542"/>
            </a:xfrm>
            <a:prstGeom prst="rect">
              <a:avLst/>
            </a:prstGeom>
          </p:spPr>
        </p:pic>
        <p:pic>
          <p:nvPicPr>
            <p:cNvPr id="8" name="Εικόνα 7">
              <a:extLst>
                <a:ext uri="{FF2B5EF4-FFF2-40B4-BE49-F238E27FC236}">
                  <a16:creationId xmlns:a16="http://schemas.microsoft.com/office/drawing/2014/main" id="{9DFCD4D3-5F29-C0B5-AC65-CA2311A66459}"/>
                </a:ext>
              </a:extLst>
            </p:cNvPr>
            <p:cNvPicPr>
              <a:picLocks noChangeAspect="1"/>
            </p:cNvPicPr>
            <p:nvPr/>
          </p:nvPicPr>
          <p:blipFill>
            <a:blip r:embed="rId6"/>
            <a:stretch>
              <a:fillRect/>
            </a:stretch>
          </p:blipFill>
          <p:spPr>
            <a:xfrm>
              <a:off x="3587518" y="3684510"/>
              <a:ext cx="1998637" cy="483187"/>
            </a:xfrm>
            <a:prstGeom prst="rect">
              <a:avLst/>
            </a:prstGeom>
          </p:spPr>
        </p:pic>
        <p:pic>
          <p:nvPicPr>
            <p:cNvPr id="9" name="Εικόνα 9">
              <a:extLst>
                <a:ext uri="{FF2B5EF4-FFF2-40B4-BE49-F238E27FC236}">
                  <a16:creationId xmlns:a16="http://schemas.microsoft.com/office/drawing/2014/main" id="{CF7731C9-FB5C-FAF4-8B21-051D39A725B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94497" y="3642434"/>
              <a:ext cx="1735529" cy="523414"/>
            </a:xfrm>
            <a:prstGeom prst="rect">
              <a:avLst/>
            </a:prstGeom>
          </p:spPr>
        </p:pic>
      </p:grpSp>
      <p:sp>
        <p:nvSpPr>
          <p:cNvPr id="10" name="TextBox 9">
            <a:extLst>
              <a:ext uri="{FF2B5EF4-FFF2-40B4-BE49-F238E27FC236}">
                <a16:creationId xmlns:a16="http://schemas.microsoft.com/office/drawing/2014/main" id="{7E64D4AF-E426-302D-A4A0-51A81D7D2954}"/>
              </a:ext>
            </a:extLst>
          </p:cNvPr>
          <p:cNvSpPr txBox="1"/>
          <p:nvPr/>
        </p:nvSpPr>
        <p:spPr>
          <a:xfrm>
            <a:off x="2094271" y="3045542"/>
            <a:ext cx="5530645" cy="891783"/>
          </a:xfrm>
          <a:prstGeom prst="rect">
            <a:avLst/>
          </a:prstGeom>
          <a:noFill/>
        </p:spPr>
        <p:txBody>
          <a:bodyPr wrap="square" rtlCol="0">
            <a:spAutoFit/>
          </a:bodyPr>
          <a:lstStyle/>
          <a:p>
            <a:pPr>
              <a:lnSpc>
                <a:spcPct val="107000"/>
              </a:lnSpc>
            </a:pPr>
            <a:r>
              <a:rPr lang="en-001" sz="700" dirty="0">
                <a:effectLst/>
                <a:latin typeface="Calibri" panose="020F0502020204030204" pitchFamily="34" charset="0"/>
                <a:ea typeface="Calibri" panose="020F0502020204030204" pitchFamily="34" charset="0"/>
                <a:cs typeface="Times New Roman" panose="02020603050405020304" pitchFamily="18" charset="0"/>
              </a:rPr>
              <a:t>Disclaimer: </a:t>
            </a:r>
            <a:r>
              <a:rPr lang="en-US" sz="700" dirty="0" err="1">
                <a:effectLst/>
                <a:latin typeface="Calibri" panose="020F0502020204030204" pitchFamily="34" charset="0"/>
                <a:ea typeface="Calibri" panose="020F0502020204030204" pitchFamily="34" charset="0"/>
                <a:cs typeface="Times New Roman" panose="02020603050405020304" pitchFamily="18" charset="0"/>
              </a:rPr>
              <a:t>Το</a:t>
            </a:r>
            <a:r>
              <a:rPr lang="en-US" sz="700" dirty="0">
                <a:effectLst/>
                <a:latin typeface="Calibri" panose="020F0502020204030204" pitchFamily="34" charset="0"/>
                <a:ea typeface="Calibri" panose="020F0502020204030204" pitchFamily="34" charset="0"/>
                <a:cs typeface="Times New Roman" panose="02020603050405020304" pitchFamily="18" charset="0"/>
              </a:rPr>
              <a:t> Πα</a:t>
            </a:r>
            <a:r>
              <a:rPr lang="en-US" sz="700" dirty="0" err="1">
                <a:effectLst/>
                <a:latin typeface="Calibri" panose="020F0502020204030204" pitchFamily="34" charset="0"/>
                <a:ea typeface="Calibri" panose="020F0502020204030204" pitchFamily="34" charset="0"/>
                <a:cs typeface="Times New Roman" panose="02020603050405020304" pitchFamily="18" charset="0"/>
              </a:rPr>
              <a:t>νε</a:t>
            </a:r>
            <a:r>
              <a:rPr lang="en-US" sz="700" dirty="0">
                <a:effectLst/>
                <a:latin typeface="Calibri" panose="020F0502020204030204" pitchFamily="34" charset="0"/>
                <a:ea typeface="Calibri" panose="020F0502020204030204" pitchFamily="34" charset="0"/>
                <a:cs typeface="Times New Roman" panose="02020603050405020304" pitchFamily="18" charset="0"/>
              </a:rPr>
              <a:t>πιστήμιο Αιγαίου και η Βιβλιοθήκη του Πανεπιστημίου Κύπρου </a:t>
            </a:r>
            <a:r>
              <a:rPr lang="el-GR" sz="700" dirty="0">
                <a:effectLst/>
                <a:latin typeface="Calibri" panose="020F0502020204030204" pitchFamily="34" charset="0"/>
                <a:ea typeface="Calibri" panose="020F0502020204030204" pitchFamily="34" charset="0"/>
                <a:cs typeface="Times New Roman" panose="02020603050405020304" pitchFamily="18" charset="0"/>
              </a:rPr>
              <a:t>αναγνωρίζει </a:t>
            </a:r>
            <a:r>
              <a:rPr lang="en-US" sz="700" dirty="0" err="1">
                <a:effectLst/>
                <a:latin typeface="Calibri" panose="020F0502020204030204" pitchFamily="34" charset="0"/>
                <a:ea typeface="Calibri" panose="020F0502020204030204" pitchFamily="34" charset="0"/>
                <a:cs typeface="Times New Roman" panose="02020603050405020304" pitchFamily="18" charset="0"/>
              </a:rPr>
              <a:t>ότι</a:t>
            </a:r>
            <a:r>
              <a:rPr lang="el-GR" sz="700" dirty="0">
                <a:effectLst/>
                <a:latin typeface="Calibri" panose="020F0502020204030204" pitchFamily="34" charset="0"/>
                <a:ea typeface="Calibri" panose="020F0502020204030204" pitchFamily="34" charset="0"/>
                <a:cs typeface="Times New Roman" panose="02020603050405020304" pitchFamily="18" charset="0"/>
              </a:rPr>
              <a:t> το παραγόμενο έργο, τα εργαλεία και η μεθοδολογία αποτελεί </a:t>
            </a:r>
            <a:r>
              <a:rPr lang="en-US" sz="700" dirty="0">
                <a:effectLst/>
                <a:latin typeface="Calibri" panose="020F0502020204030204" pitchFamily="34" charset="0"/>
                <a:ea typeface="Calibri" panose="020F0502020204030204" pitchFamily="34" charset="0"/>
                <a:cs typeface="Times New Roman" panose="02020603050405020304" pitchFamily="18" charset="0"/>
              </a:rPr>
              <a:t>π</a:t>
            </a:r>
            <a:r>
              <a:rPr lang="en-US" sz="700" dirty="0" err="1">
                <a:effectLst/>
                <a:latin typeface="Calibri" panose="020F0502020204030204" pitchFamily="34" charset="0"/>
                <a:ea typeface="Calibri" panose="020F0502020204030204" pitchFamily="34" charset="0"/>
                <a:cs typeface="Times New Roman" panose="02020603050405020304" pitchFamily="18" charset="0"/>
              </a:rPr>
              <a:t>νευμ</a:t>
            </a:r>
            <a:r>
              <a:rPr lang="en-US" sz="700" dirty="0">
                <a:effectLst/>
                <a:latin typeface="Calibri" panose="020F0502020204030204" pitchFamily="34" charset="0"/>
                <a:ea typeface="Calibri" panose="020F0502020204030204" pitchFamily="34" charset="0"/>
                <a:cs typeface="Times New Roman" panose="02020603050405020304" pitchFamily="18" charset="0"/>
              </a:rPr>
              <a:t>ατική</a:t>
            </a:r>
            <a:r>
              <a:rPr lang="el-GR" sz="700" dirty="0">
                <a:effectLst/>
                <a:latin typeface="Calibri" panose="020F0502020204030204" pitchFamily="34" charset="0"/>
                <a:ea typeface="Calibri" panose="020F0502020204030204" pitchFamily="34" charset="0"/>
                <a:cs typeface="Times New Roman" panose="02020603050405020304" pitchFamily="18" charset="0"/>
              </a:rPr>
              <a:t> ιδιοκτησία του </a:t>
            </a:r>
            <a:r>
              <a:rPr lang="en-US" sz="700" dirty="0">
                <a:effectLst/>
                <a:latin typeface="Calibri" panose="020F0502020204030204" pitchFamily="34" charset="0"/>
                <a:ea typeface="Calibri" panose="020F0502020204030204" pitchFamily="34" charset="0"/>
                <a:cs typeface="Times New Roman" panose="02020603050405020304" pitchFamily="18" charset="0"/>
              </a:rPr>
              <a:t>Impact Hub Athens</a:t>
            </a:r>
            <a:r>
              <a:rPr lang="el-GR" sz="700" dirty="0">
                <a:effectLst/>
                <a:latin typeface="Calibri" panose="020F0502020204030204" pitchFamily="34" charset="0"/>
                <a:ea typeface="Calibri" panose="020F0502020204030204" pitchFamily="34" charset="0"/>
                <a:cs typeface="Times New Roman" panose="02020603050405020304" pitchFamily="18" charset="0"/>
              </a:rPr>
              <a:t> και αποδέκτης του παραγόμενου έργου είναι αποκλειστικά μέλη του </a:t>
            </a:r>
            <a:r>
              <a:rPr lang="en-US" sz="700" dirty="0">
                <a:effectLst/>
                <a:latin typeface="Calibri" panose="020F0502020204030204" pitchFamily="34" charset="0"/>
                <a:ea typeface="Calibri" panose="020F0502020204030204" pitchFamily="34" charset="0"/>
                <a:cs typeface="Times New Roman" panose="02020603050405020304" pitchFamily="18" charset="0"/>
              </a:rPr>
              <a:t>XXX</a:t>
            </a:r>
            <a:r>
              <a:rPr lang="el-GR" sz="700" dirty="0">
                <a:effectLst/>
                <a:latin typeface="Calibri" panose="020F0502020204030204" pitchFamily="34" charset="0"/>
                <a:ea typeface="Calibri" panose="020F0502020204030204" pitchFamily="34" charset="0"/>
                <a:cs typeface="Times New Roman" panose="02020603050405020304" pitchFamily="18" charset="0"/>
              </a:rPr>
              <a:t> και των συνεργατών του </a:t>
            </a:r>
            <a:r>
              <a:rPr lang="en-US" sz="700" dirty="0">
                <a:effectLst/>
                <a:latin typeface="Calibri" panose="020F0502020204030204" pitchFamily="34" charset="0"/>
                <a:ea typeface="Calibri" panose="020F0502020204030204" pitchFamily="34" charset="0"/>
                <a:cs typeface="Times New Roman" panose="02020603050405020304" pitchFamily="18" charset="0"/>
              </a:rPr>
              <a:t>consortium</a:t>
            </a:r>
            <a:r>
              <a:rPr lang="el-GR" sz="700" dirty="0">
                <a:effectLst/>
                <a:latin typeface="Calibri" panose="020F0502020204030204" pitchFamily="34" charset="0"/>
                <a:ea typeface="Calibri" panose="020F0502020204030204" pitchFamily="34" charset="0"/>
                <a:cs typeface="Times New Roman" panose="02020603050405020304" pitchFamily="18" charset="0"/>
              </a:rPr>
              <a:t> για χρήση σχετικά με την υλοποίηση του έργου</a:t>
            </a:r>
            <a:r>
              <a:rPr lang="en-US" sz="700" dirty="0">
                <a:effectLst/>
                <a:latin typeface="Calibri" panose="020F0502020204030204" pitchFamily="34" charset="0"/>
                <a:ea typeface="Calibri" panose="020F0502020204030204" pitchFamily="34" charset="0"/>
                <a:cs typeface="Times New Roman" panose="02020603050405020304" pitchFamily="18" charset="0"/>
              </a:rPr>
              <a:t> Interreg V</a:t>
            </a:r>
            <a:r>
              <a:rPr lang="el-GR" sz="700" dirty="0">
                <a:effectLst/>
                <a:latin typeface="Calibri" panose="020F0502020204030204" pitchFamily="34" charset="0"/>
                <a:ea typeface="Calibri" panose="020F0502020204030204" pitchFamily="34" charset="0"/>
                <a:cs typeface="Times New Roman" panose="02020603050405020304" pitchFamily="18" charset="0"/>
              </a:rPr>
              <a:t>-</a:t>
            </a:r>
            <a:r>
              <a:rPr lang="en-US" sz="700" dirty="0">
                <a:effectLst/>
                <a:latin typeface="Calibri" panose="020F0502020204030204" pitchFamily="34" charset="0"/>
                <a:ea typeface="Calibri" panose="020F0502020204030204" pitchFamily="34" charset="0"/>
                <a:cs typeface="Times New Roman" panose="02020603050405020304" pitchFamily="18" charset="0"/>
              </a:rPr>
              <a:t>A</a:t>
            </a:r>
            <a:r>
              <a:rPr lang="el-GR" sz="700" dirty="0">
                <a:effectLst/>
                <a:latin typeface="Calibri" panose="020F0502020204030204" pitchFamily="34" charset="0"/>
                <a:ea typeface="Calibri" panose="020F0502020204030204" pitchFamily="34" charset="0"/>
                <a:cs typeface="Times New Roman" panose="02020603050405020304" pitchFamily="18" charset="0"/>
              </a:rPr>
              <a:t> Ελλάδα-Κύπρος 2014-2020 με τίτλο «</a:t>
            </a:r>
            <a:r>
              <a:rPr lang="el-GR" sz="700" u="none"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8"/>
              </a:rPr>
              <a:t>Διασυνοριακό δίκτυο προώθησης της επιχειρηματικότητας σε </a:t>
            </a:r>
            <a:r>
              <a:rPr lang="el-GR" sz="700" u="none" strike="noStrike"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8"/>
              </a:rPr>
              <a:t>εντυπο</a:t>
            </a:r>
            <a:r>
              <a:rPr lang="el-GR" sz="700" u="none"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8"/>
              </a:rPr>
              <a:t>-ανάπηρα άτομα με χρήση έξυπνων εργαλείων πρόσβασης στις βιβλιοθήκες</a:t>
            </a:r>
            <a:r>
              <a:rPr lang="el-GR" sz="700" dirty="0">
                <a:effectLst/>
                <a:latin typeface="Calibri" panose="020F0502020204030204" pitchFamily="34" charset="0"/>
                <a:ea typeface="Calibri" panose="020F0502020204030204" pitchFamily="34" charset="0"/>
                <a:cs typeface="Times New Roman" panose="02020603050405020304" pitchFamily="18" charset="0"/>
              </a:rPr>
              <a:t>» και ακρωνύμιο «ΟΜΗΡΟΣ»</a:t>
            </a:r>
            <a:r>
              <a:rPr lang="en-US" sz="700" dirty="0">
                <a:effectLst/>
                <a:latin typeface="Calibri" panose="020F0502020204030204" pitchFamily="34" charset="0"/>
                <a:ea typeface="Calibri" panose="020F0502020204030204" pitchFamily="34" charset="0"/>
                <a:cs typeface="Times New Roman" panose="02020603050405020304" pitchFamily="18" charset="0"/>
              </a:rPr>
              <a:t>  </a:t>
            </a:r>
            <a:r>
              <a:rPr lang="el-GR" sz="700" dirty="0">
                <a:effectLst/>
                <a:latin typeface="Calibri" panose="020F0502020204030204" pitchFamily="34" charset="0"/>
                <a:ea typeface="Calibri" panose="020F0502020204030204" pitchFamily="34" charset="0"/>
                <a:cs typeface="Times New Roman" panose="02020603050405020304" pitchFamily="18" charset="0"/>
              </a:rPr>
              <a:t>και του φοιτητικού τους κοινού.</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l-GR" sz="700" dirty="0">
                <a:effectLst/>
                <a:latin typeface="Calibri" panose="020F0502020204030204" pitchFamily="34" charset="0"/>
                <a:ea typeface="Calibri" panose="020F0502020204030204" pitchFamily="34" charset="0"/>
                <a:cs typeface="Times New Roman" panose="02020603050405020304" pitchFamily="18" charset="0"/>
              </a:rPr>
              <a:t>Η χρήση πέραν των συμφωνημένων σκοπών και ατόμων</a:t>
            </a:r>
            <a:r>
              <a:rPr lang="en-US" sz="700" dirty="0">
                <a:effectLst/>
                <a:latin typeface="Calibri" panose="020F0502020204030204" pitchFamily="34" charset="0"/>
                <a:ea typeface="Calibri" panose="020F0502020204030204" pitchFamily="34" charset="0"/>
                <a:cs typeface="Times New Roman" panose="02020603050405020304" pitchFamily="18" charset="0"/>
              </a:rPr>
              <a:t> </a:t>
            </a:r>
            <a:r>
              <a:rPr lang="el-GR" sz="700" dirty="0">
                <a:effectLst/>
                <a:latin typeface="Calibri" panose="020F0502020204030204" pitchFamily="34" charset="0"/>
                <a:ea typeface="Calibri" panose="020F0502020204030204" pitchFamily="34" charset="0"/>
                <a:cs typeface="Times New Roman" panose="02020603050405020304" pitchFamily="18" charset="0"/>
              </a:rPr>
              <a:t> δεν επιτρέπεται χωρίς τη σύμφωνη γνώμη της</a:t>
            </a:r>
            <a:r>
              <a:rPr lang="en-US" sz="700" dirty="0">
                <a:effectLst/>
                <a:latin typeface="Calibri" panose="020F0502020204030204" pitchFamily="34" charset="0"/>
                <a:ea typeface="Calibri" panose="020F0502020204030204" pitchFamily="34" charset="0"/>
                <a:cs typeface="Times New Roman" panose="02020603050405020304" pitchFamily="18" charset="0"/>
              </a:rPr>
              <a:t> Impact Hub Athens</a:t>
            </a:r>
            <a:r>
              <a:rPr lang="el-GR" sz="700" dirty="0">
                <a:effectLst/>
                <a:latin typeface="Calibri" panose="020F0502020204030204" pitchFamily="34" charset="0"/>
                <a:ea typeface="Calibri" panose="020F0502020204030204" pitchFamily="34" charset="0"/>
                <a:cs typeface="Times New Roman" panose="02020603050405020304" pitchFamily="18" charset="0"/>
              </a:rPr>
              <a:t>.</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700" dirty="0"/>
          </a:p>
        </p:txBody>
      </p:sp>
    </p:spTree>
    <p:extLst>
      <p:ext uri="{BB962C8B-B14F-4D97-AF65-F5344CB8AC3E}">
        <p14:creationId xmlns:p14="http://schemas.microsoft.com/office/powerpoint/2010/main" val="725158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l" sz="2820" b="1" dirty="0"/>
              <a:t>Μια συνεχώς αυξανόμενη τάση </a:t>
            </a:r>
            <a:endParaRPr sz="2820" b="1" dirty="0"/>
          </a:p>
        </p:txBody>
      </p:sp>
      <p:sp>
        <p:nvSpPr>
          <p:cNvPr id="115" name="Google Shape;115;p23"/>
          <p:cNvSpPr txBox="1">
            <a:spLocks noGrp="1"/>
          </p:cNvSpPr>
          <p:nvPr>
            <p:ph type="body" idx="1"/>
          </p:nvPr>
        </p:nvSpPr>
        <p:spPr>
          <a:xfrm>
            <a:off x="311700" y="1152475"/>
            <a:ext cx="80433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Clr>
                <a:schemeClr val="dk1"/>
              </a:buClr>
              <a:buSzPts val="1100"/>
              <a:buFont typeface="Arial"/>
              <a:buNone/>
            </a:pPr>
            <a:r>
              <a:rPr lang="el" sz="1550">
                <a:solidFill>
                  <a:schemeClr val="dk1"/>
                </a:solidFill>
              </a:rPr>
              <a:t>Πολλοί πιστεύουν ότι οι Κοινωνικές Επιχειρήσεις είναι το μέλλον της Επιχειρηματικότητας για μια σειρά λόγων:</a:t>
            </a: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457200" lvl="0" indent="-327025" algn="just" rtl="0">
              <a:spcBef>
                <a:spcPts val="0"/>
              </a:spcBef>
              <a:spcAft>
                <a:spcPts val="0"/>
              </a:spcAft>
              <a:buClr>
                <a:schemeClr val="dk1"/>
              </a:buClr>
              <a:buSzPts val="1550"/>
              <a:buChar char="●"/>
            </a:pPr>
            <a:r>
              <a:rPr lang="el" sz="1550">
                <a:solidFill>
                  <a:schemeClr val="dk1"/>
                </a:solidFill>
              </a:rPr>
              <a:t>Περισσότερο συνειδητοποιημένοι καταναλωτές</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Διεκδίκηση διαφάνειας ως προς τους τρόπους παραγωγής και διάθεσης</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Ενίσχυση της περιβαλλοντικής συνείδησης</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Αύξηση της αίσθησης της κοινωνικής προσφοράς</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Μετατόπιση των επιχειρήσεων ως φορείς αλλαγής </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Αναζήτηση βιώσιμων πρακτικών από μη-κερδοσκοπικούς και κοινωνικούς φορείς</a:t>
            </a:r>
            <a:endParaRPr sz="1550">
              <a:solidFill>
                <a:schemeClr val="dk1"/>
              </a:solidFill>
            </a:endParaRPr>
          </a:p>
          <a:p>
            <a:pPr marL="0" lvl="0" indent="0" algn="just" rtl="0">
              <a:spcBef>
                <a:spcPts val="100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l" rtl="0">
              <a:spcBef>
                <a:spcPts val="0"/>
              </a:spcBef>
              <a:spcAft>
                <a:spcPts val="0"/>
              </a:spcAft>
              <a:buClr>
                <a:schemeClr val="dk1"/>
              </a:buClr>
              <a:buSzPts val="1100"/>
              <a:buFont typeface="Arial"/>
              <a:buNone/>
            </a:pPr>
            <a:endParaRPr sz="1550">
              <a:solidFill>
                <a:schemeClr val="dk1"/>
              </a:solidFill>
            </a:endParaRPr>
          </a:p>
          <a:p>
            <a:pPr marL="0" marR="0" lvl="0" indent="0" algn="l" rtl="0">
              <a:lnSpc>
                <a:spcPct val="115000"/>
              </a:lnSpc>
              <a:spcBef>
                <a:spcPts val="1200"/>
              </a:spcBef>
              <a:spcAft>
                <a:spcPts val="0"/>
              </a:spcAft>
              <a:buNone/>
            </a:pPr>
            <a:endParaRPr sz="1550">
              <a:solidFill>
                <a:schemeClr val="dk1"/>
              </a:solidFill>
            </a:endParaRPr>
          </a:p>
          <a:p>
            <a:pPr marL="0" lvl="0" indent="0" algn="l" rtl="0">
              <a:spcBef>
                <a:spcPts val="1200"/>
              </a:spcBef>
              <a:spcAft>
                <a:spcPts val="1200"/>
              </a:spcAft>
              <a:buNone/>
            </a:pPr>
            <a:endParaRPr sz="155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just" rtl="0">
              <a:lnSpc>
                <a:spcPct val="115000"/>
              </a:lnSpc>
              <a:spcBef>
                <a:spcPts val="600"/>
              </a:spcBef>
              <a:spcAft>
                <a:spcPts val="600"/>
              </a:spcAft>
              <a:buSzPts val="990"/>
              <a:buNone/>
            </a:pPr>
            <a:r>
              <a:rPr lang="el" sz="2820" b="1" dirty="0"/>
              <a:t>Στόχευση κοινωνικών επιχειρήσεων (1) </a:t>
            </a:r>
            <a:endParaRPr sz="2820" b="1" dirty="0"/>
          </a:p>
        </p:txBody>
      </p:sp>
      <p:sp>
        <p:nvSpPr>
          <p:cNvPr id="121" name="Google Shape;121;p24"/>
          <p:cNvSpPr txBox="1">
            <a:spLocks noGrp="1"/>
          </p:cNvSpPr>
          <p:nvPr>
            <p:ph type="body" idx="1"/>
          </p:nvPr>
        </p:nvSpPr>
        <p:spPr>
          <a:xfrm>
            <a:off x="311700" y="1152475"/>
            <a:ext cx="77742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l" sz="1550" b="1">
                <a:solidFill>
                  <a:schemeClr val="dk1"/>
                </a:solidFill>
              </a:rPr>
              <a:t>Βιωσιμότητα &amp; Κοινό Όφελος </a:t>
            </a:r>
            <a:endParaRPr sz="1550" b="1">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r>
              <a:rPr lang="el" sz="1550">
                <a:solidFill>
                  <a:schemeClr val="dk1"/>
                </a:solidFill>
              </a:rPr>
              <a:t>Η κοινωνική επιχείρηση αποτελεί τον λεγόμενο τρίτο τομέα της οικονομίας αφού συνδυάζει λειτουργίες του ιδιωτικού και δημόσιου τομέα όπως και της κοινωνίας των πολιτών. </a:t>
            </a: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l" rtl="0">
              <a:spcBef>
                <a:spcPts val="0"/>
              </a:spcBef>
              <a:spcAft>
                <a:spcPts val="0"/>
              </a:spcAft>
              <a:buClr>
                <a:schemeClr val="dk1"/>
              </a:buClr>
              <a:buSzPts val="1100"/>
              <a:buFont typeface="Arial"/>
              <a:buNone/>
            </a:pPr>
            <a:endParaRPr sz="1550">
              <a:solidFill>
                <a:schemeClr val="dk1"/>
              </a:solidFill>
            </a:endParaRPr>
          </a:p>
          <a:p>
            <a:pPr marL="0" marR="0" lvl="0" indent="0" algn="l" rtl="0">
              <a:lnSpc>
                <a:spcPct val="115000"/>
              </a:lnSpc>
              <a:spcBef>
                <a:spcPts val="1200"/>
              </a:spcBef>
              <a:spcAft>
                <a:spcPts val="0"/>
              </a:spcAft>
              <a:buNone/>
            </a:pPr>
            <a:endParaRPr sz="1550">
              <a:solidFill>
                <a:schemeClr val="dk1"/>
              </a:solidFill>
            </a:endParaRPr>
          </a:p>
          <a:p>
            <a:pPr marL="0" lvl="0" indent="0" algn="l" rtl="0">
              <a:spcBef>
                <a:spcPts val="1200"/>
              </a:spcBef>
              <a:spcAft>
                <a:spcPts val="1200"/>
              </a:spcAft>
              <a:buNone/>
            </a:pPr>
            <a:endParaRPr sz="155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just" rtl="0">
              <a:lnSpc>
                <a:spcPct val="115000"/>
              </a:lnSpc>
              <a:spcBef>
                <a:spcPts val="600"/>
              </a:spcBef>
              <a:spcAft>
                <a:spcPts val="600"/>
              </a:spcAft>
              <a:buSzPts val="990"/>
              <a:buNone/>
            </a:pPr>
            <a:r>
              <a:rPr lang="el" sz="2820" b="1" dirty="0"/>
              <a:t>Στόχευση κοινωνικών επιχειρήσεων (2) </a:t>
            </a:r>
            <a:endParaRPr sz="2820" b="1" dirty="0"/>
          </a:p>
        </p:txBody>
      </p:sp>
      <p:sp>
        <p:nvSpPr>
          <p:cNvPr id="127" name="Google Shape;127;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l" sz="1550" b="1">
                <a:solidFill>
                  <a:schemeClr val="dk1"/>
                </a:solidFill>
              </a:rPr>
              <a:t>Βιωσιμότητα &amp; Κοινό Όφελος </a:t>
            </a:r>
            <a:endParaRPr sz="1550" b="1">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r>
              <a:rPr lang="el" sz="1550">
                <a:solidFill>
                  <a:schemeClr val="dk1"/>
                </a:solidFill>
              </a:rPr>
              <a:t>Η Ευρωπαϊκή Επιτροπή δίνει στον όρο «κοινωνική επιχείρηση» το ακόλουθο περιεχόμενο: </a:t>
            </a: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r>
              <a:rPr lang="el" sz="1550">
                <a:solidFill>
                  <a:schemeClr val="dk1"/>
                </a:solidFill>
              </a:rPr>
              <a:t>«ένας φορέας της κοινωνικής οικονομίας, του οποίου πρωταρχικός στόχος είναι όχι η δημιουργία κερδών για τους ιδιοκτήτες ή τους εταίρους της αλλά η ύπαρξη θετικού κοινωνικού αντικτύπου. Δραστηριοποιείται στην αγορά παρέχοντας αγαθά και υπηρεσίες με επιχειρηματικό και καινοτόμο τρόπο, και χρησιμοποιεί τα κέρδη κυρίως για κοινωνικούς σκοπούς. Υπόκειται σε υπεύθυνη και διαφανή διαχείριση, ιδίως ενθαρρύνοντας τη συμμετοχή εργαζομένων, καταναλωτών και παραγόντων που επηρεάζονται από τις εμπορικές της δραστηριότητες» (Social Business Initiative, Οκτώβριος 2011).</a:t>
            </a: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l" rtl="0">
              <a:spcBef>
                <a:spcPts val="0"/>
              </a:spcBef>
              <a:spcAft>
                <a:spcPts val="0"/>
              </a:spcAft>
              <a:buClr>
                <a:schemeClr val="dk1"/>
              </a:buClr>
              <a:buSzPts val="1100"/>
              <a:buFont typeface="Arial"/>
              <a:buNone/>
            </a:pPr>
            <a:endParaRPr sz="1550">
              <a:solidFill>
                <a:schemeClr val="dk1"/>
              </a:solidFill>
            </a:endParaRPr>
          </a:p>
          <a:p>
            <a:pPr marL="0" marR="0" lvl="0" indent="0" algn="l" rtl="0">
              <a:lnSpc>
                <a:spcPct val="115000"/>
              </a:lnSpc>
              <a:spcBef>
                <a:spcPts val="1200"/>
              </a:spcBef>
              <a:spcAft>
                <a:spcPts val="0"/>
              </a:spcAft>
              <a:buNone/>
            </a:pPr>
            <a:endParaRPr sz="1550">
              <a:solidFill>
                <a:schemeClr val="dk1"/>
              </a:solidFill>
            </a:endParaRPr>
          </a:p>
          <a:p>
            <a:pPr marL="0" lvl="0" indent="0" algn="l" rtl="0">
              <a:spcBef>
                <a:spcPts val="1200"/>
              </a:spcBef>
              <a:spcAft>
                <a:spcPts val="1200"/>
              </a:spcAft>
              <a:buNone/>
            </a:pPr>
            <a:endParaRPr sz="1550">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just" rtl="0">
              <a:lnSpc>
                <a:spcPct val="115000"/>
              </a:lnSpc>
              <a:spcBef>
                <a:spcPts val="600"/>
              </a:spcBef>
              <a:spcAft>
                <a:spcPts val="600"/>
              </a:spcAft>
              <a:buSzPts val="990"/>
              <a:buNone/>
            </a:pPr>
            <a:r>
              <a:rPr lang="el" sz="2820" b="1" dirty="0"/>
              <a:t>Στόχευση κοινωνικών επιχειρήσεων (3)</a:t>
            </a:r>
            <a:endParaRPr sz="2820" b="1" dirty="0"/>
          </a:p>
        </p:txBody>
      </p:sp>
      <p:sp>
        <p:nvSpPr>
          <p:cNvPr id="133" name="Google Shape;133;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l" sz="1550" b="1">
                <a:solidFill>
                  <a:schemeClr val="dk1"/>
                </a:solidFill>
              </a:rPr>
              <a:t>Βιωσιμότητα &amp; Κοινό Όφελος </a:t>
            </a:r>
            <a:endParaRPr sz="1550" b="1">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r>
              <a:rPr lang="el" sz="1550">
                <a:solidFill>
                  <a:schemeClr val="dk1"/>
                </a:solidFill>
              </a:rPr>
              <a:t>Οι Κοινωνικές Επιχειρήσεις έχουν διττό χαρακτήρα: </a:t>
            </a:r>
            <a:endParaRPr sz="1550">
              <a:solidFill>
                <a:schemeClr val="dk1"/>
              </a:solidFill>
            </a:endParaRPr>
          </a:p>
          <a:p>
            <a:pPr marL="0" lvl="0" indent="0" algn="just" rtl="0">
              <a:spcBef>
                <a:spcPts val="0"/>
              </a:spcBef>
              <a:spcAft>
                <a:spcPts val="0"/>
              </a:spcAft>
              <a:buNone/>
            </a:pPr>
            <a:endParaRPr sz="1550">
              <a:solidFill>
                <a:schemeClr val="dk1"/>
              </a:solidFill>
            </a:endParaRPr>
          </a:p>
          <a:p>
            <a:pPr marL="457200" lvl="0" indent="-327025" algn="just" rtl="0">
              <a:spcBef>
                <a:spcPts val="0"/>
              </a:spcBef>
              <a:spcAft>
                <a:spcPts val="0"/>
              </a:spcAft>
              <a:buClr>
                <a:schemeClr val="dk1"/>
              </a:buClr>
              <a:buSzPts val="1550"/>
              <a:buChar char="●"/>
            </a:pPr>
            <a:r>
              <a:rPr lang="el" sz="1550">
                <a:solidFill>
                  <a:schemeClr val="dk1"/>
                </a:solidFill>
              </a:rPr>
              <a:t>Τη δημιουργία οικονομικά βιώσιμων δομών που είναι κερδοφόρες</a:t>
            </a:r>
            <a:endParaRPr sz="1550">
              <a:solidFill>
                <a:schemeClr val="dk1"/>
              </a:solidFill>
            </a:endParaRPr>
          </a:p>
          <a:p>
            <a:pPr marL="457200" lvl="0" indent="-327025" algn="just" rtl="0">
              <a:spcBef>
                <a:spcPts val="0"/>
              </a:spcBef>
              <a:spcAft>
                <a:spcPts val="0"/>
              </a:spcAft>
              <a:buClr>
                <a:schemeClr val="dk1"/>
              </a:buClr>
              <a:buSzPts val="1550"/>
              <a:buChar char="●"/>
            </a:pPr>
            <a:r>
              <a:rPr lang="el" sz="1550">
                <a:solidFill>
                  <a:schemeClr val="dk1"/>
                </a:solidFill>
              </a:rPr>
              <a:t>Το θετικό κοινωνικό και περιβαλλοντικό τους αντίκτυπο σύμφωνα με το σκοπό τους</a:t>
            </a: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l" rtl="0">
              <a:spcBef>
                <a:spcPts val="0"/>
              </a:spcBef>
              <a:spcAft>
                <a:spcPts val="0"/>
              </a:spcAft>
              <a:buClr>
                <a:schemeClr val="dk1"/>
              </a:buClr>
              <a:buSzPts val="1100"/>
              <a:buFont typeface="Arial"/>
              <a:buNone/>
            </a:pPr>
            <a:endParaRPr sz="1550">
              <a:solidFill>
                <a:schemeClr val="dk1"/>
              </a:solidFill>
            </a:endParaRPr>
          </a:p>
          <a:p>
            <a:pPr marL="0" marR="0" lvl="0" indent="0" algn="l" rtl="0">
              <a:lnSpc>
                <a:spcPct val="115000"/>
              </a:lnSpc>
              <a:spcBef>
                <a:spcPts val="1200"/>
              </a:spcBef>
              <a:spcAft>
                <a:spcPts val="0"/>
              </a:spcAft>
              <a:buNone/>
            </a:pPr>
            <a:endParaRPr sz="1550">
              <a:solidFill>
                <a:schemeClr val="dk1"/>
              </a:solidFill>
            </a:endParaRPr>
          </a:p>
          <a:p>
            <a:pPr marL="0" lvl="0" indent="0" algn="l" rtl="0">
              <a:spcBef>
                <a:spcPts val="1200"/>
              </a:spcBef>
              <a:spcAft>
                <a:spcPts val="1200"/>
              </a:spcAft>
              <a:buNone/>
            </a:pPr>
            <a:endParaRPr sz="1550">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9" name="Google Shape;139;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Μοντέλα κοινωνικής επιχειρηματικότητας (1)</a:t>
            </a:r>
            <a:endParaRPr b="1" dirty="0"/>
          </a:p>
        </p:txBody>
      </p:sp>
      <p:sp>
        <p:nvSpPr>
          <p:cNvPr id="138" name="Google Shape;138;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l" sz="1550" b="1">
                <a:solidFill>
                  <a:schemeClr val="dk1"/>
                </a:solidFill>
              </a:rPr>
              <a:t>Επανασχεδιάζοντας το σύστημα </a:t>
            </a:r>
            <a:endParaRPr sz="1550" b="1">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r>
              <a:rPr lang="el" sz="1550">
                <a:solidFill>
                  <a:schemeClr val="dk1"/>
                </a:solidFill>
              </a:rPr>
              <a:t>Οι Κοινωνικές Επιχειρήσεις προτείνουν ένα νέο τρόπο λειτουργίας τόσο στην εσωτερική τους δομή και οργάνωση, όσο και στον τρόπο που παράγουν αξία και διαθέτουν προϊόντα και υπηρεσίες στην αγορά. Η διακυβέρνηση, οι εργασιακές σχέσεις και η τοποθέτηση τους ικανοποιούν και προωθούν βασικές κοινωνικές αξίες.</a:t>
            </a:r>
            <a:endParaRPr sz="1550">
              <a:solidFill>
                <a:schemeClr val="dk1"/>
              </a:solidFill>
            </a:endParaRPr>
          </a:p>
          <a:p>
            <a:pPr marL="0" lvl="0" indent="0" algn="l" rtl="0">
              <a:spcBef>
                <a:spcPts val="0"/>
              </a:spcBef>
              <a:spcAft>
                <a:spcPts val="0"/>
              </a:spcAft>
              <a:buClr>
                <a:schemeClr val="dk1"/>
              </a:buClr>
              <a:buSzPts val="1100"/>
              <a:buFont typeface="Arial"/>
              <a:buNone/>
            </a:pPr>
            <a:endParaRPr sz="1550">
              <a:solidFill>
                <a:schemeClr val="dk1"/>
              </a:solidFill>
            </a:endParaRPr>
          </a:p>
          <a:p>
            <a:pPr marL="0" marR="0" lvl="0" indent="0" algn="l" rtl="0">
              <a:lnSpc>
                <a:spcPct val="115000"/>
              </a:lnSpc>
              <a:spcBef>
                <a:spcPts val="1200"/>
              </a:spcBef>
              <a:spcAft>
                <a:spcPts val="0"/>
              </a:spcAft>
              <a:buNone/>
            </a:pPr>
            <a:endParaRPr sz="1550">
              <a:solidFill>
                <a:schemeClr val="dk1"/>
              </a:solidFill>
            </a:endParaRPr>
          </a:p>
          <a:p>
            <a:pPr marL="0" lvl="0" indent="0" algn="l" rtl="0">
              <a:spcBef>
                <a:spcPts val="1200"/>
              </a:spcBef>
              <a:spcAft>
                <a:spcPts val="1200"/>
              </a:spcAft>
              <a:buNone/>
            </a:pPr>
            <a:endParaRPr sz="1550">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5" name="Google Shape;145;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Μοντέλα κοινωνικής επιχειρηματικότητας (2)</a:t>
            </a:r>
            <a:endParaRPr b="1" dirty="0"/>
          </a:p>
        </p:txBody>
      </p:sp>
      <p:sp>
        <p:nvSpPr>
          <p:cNvPr id="144" name="Google Shape;144;p2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l" sz="1550" b="1">
                <a:solidFill>
                  <a:schemeClr val="dk1"/>
                </a:solidFill>
              </a:rPr>
              <a:t>Επανασχεδιάζοντας το σύστημα </a:t>
            </a:r>
            <a:endParaRPr sz="1550" b="1">
              <a:solidFill>
                <a:schemeClr val="dk1"/>
              </a:solidFill>
            </a:endParaRPr>
          </a:p>
          <a:p>
            <a:pPr marL="0" lvl="0" indent="0" algn="just" rtl="0">
              <a:spcBef>
                <a:spcPts val="0"/>
              </a:spcBef>
              <a:spcAft>
                <a:spcPts val="0"/>
              </a:spcAft>
              <a:buNone/>
            </a:pPr>
            <a:endParaRPr sz="1550">
              <a:solidFill>
                <a:schemeClr val="dk1"/>
              </a:solidFill>
            </a:endParaRPr>
          </a:p>
          <a:p>
            <a:pPr marL="457200" lvl="0" indent="-327025" algn="just" rtl="0">
              <a:spcBef>
                <a:spcPts val="0"/>
              </a:spcBef>
              <a:spcAft>
                <a:spcPts val="0"/>
              </a:spcAft>
              <a:buClr>
                <a:schemeClr val="dk1"/>
              </a:buClr>
              <a:buSzPts val="1550"/>
              <a:buChar char="●"/>
            </a:pPr>
            <a:r>
              <a:rPr lang="el" sz="1550">
                <a:solidFill>
                  <a:schemeClr val="dk1"/>
                </a:solidFill>
              </a:rPr>
              <a:t>Δημιουργία θέσεων εργασίας για αυτούς και για τους άλλους.</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Εφαρμογή πράσινων περιβαλλοντικών και κυκλικών πρακτικών.</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Παροχή υπηρεσιών  για την κάλυψη κοινωνικών αναγκών.</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Επένδυση κερδών από επιχειρηματικές ενέργειες για την υλοποίηση κοινωνικών έργων.</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Προώθηση του δίκαιου εμπορίου.</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Εφαρμογή νέων καινοτόμων μεθοδολογιών σε παραδοσιακούς κλάδους και πρακτικές.</a:t>
            </a:r>
            <a:endParaRPr sz="1550">
              <a:solidFill>
                <a:schemeClr val="dk1"/>
              </a:solidFill>
            </a:endParaRPr>
          </a:p>
          <a:p>
            <a:pPr marL="0" lvl="0" indent="0" algn="just" rtl="0">
              <a:spcBef>
                <a:spcPts val="1000"/>
              </a:spcBef>
              <a:spcAft>
                <a:spcPts val="0"/>
              </a:spcAft>
              <a:buNone/>
            </a:pP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l" rtl="0">
              <a:spcBef>
                <a:spcPts val="0"/>
              </a:spcBef>
              <a:spcAft>
                <a:spcPts val="0"/>
              </a:spcAft>
              <a:buClr>
                <a:schemeClr val="dk1"/>
              </a:buClr>
              <a:buSzPts val="1100"/>
              <a:buFont typeface="Arial"/>
              <a:buNone/>
            </a:pPr>
            <a:endParaRPr sz="1550">
              <a:solidFill>
                <a:schemeClr val="dk1"/>
              </a:solidFill>
            </a:endParaRPr>
          </a:p>
          <a:p>
            <a:pPr marL="0" marR="0" lvl="0" indent="0" algn="l" rtl="0">
              <a:lnSpc>
                <a:spcPct val="115000"/>
              </a:lnSpc>
              <a:spcBef>
                <a:spcPts val="1200"/>
              </a:spcBef>
              <a:spcAft>
                <a:spcPts val="0"/>
              </a:spcAft>
              <a:buNone/>
            </a:pPr>
            <a:endParaRPr sz="1550">
              <a:solidFill>
                <a:schemeClr val="dk1"/>
              </a:solidFill>
            </a:endParaRPr>
          </a:p>
          <a:p>
            <a:pPr marL="0" lvl="0" indent="0" algn="l" rtl="0">
              <a:spcBef>
                <a:spcPts val="1200"/>
              </a:spcBef>
              <a:spcAft>
                <a:spcPts val="1200"/>
              </a:spcAft>
              <a:buNone/>
            </a:pPr>
            <a:endParaRPr sz="1550">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1" name="Google Shape;151;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Μοντέλα κοινωνικής επιχειρηματικότητας (3)</a:t>
            </a:r>
            <a:endParaRPr b="1" dirty="0"/>
          </a:p>
        </p:txBody>
      </p:sp>
      <p:sp>
        <p:nvSpPr>
          <p:cNvPr id="150" name="Google Shape;150;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l" sz="1900" b="1">
                <a:solidFill>
                  <a:schemeClr val="dk1"/>
                </a:solidFill>
              </a:rPr>
              <a:t>Οι ωφελούμενοι ως Εργαζόμενοι - Δημιουργία Θέσεων Εργασίας </a:t>
            </a:r>
            <a:endParaRPr sz="1900" b="1">
              <a:solidFill>
                <a:schemeClr val="dk1"/>
              </a:solidFill>
            </a:endParaRPr>
          </a:p>
          <a:p>
            <a:pPr marL="0" lvl="0" indent="0" algn="just" rtl="0">
              <a:spcBef>
                <a:spcPts val="1400"/>
              </a:spcBef>
              <a:spcAft>
                <a:spcPts val="0"/>
              </a:spcAft>
              <a:buNone/>
            </a:pPr>
            <a:r>
              <a:rPr lang="el" sz="1250" b="1">
                <a:solidFill>
                  <a:schemeClr val="dk1"/>
                </a:solidFill>
              </a:rPr>
              <a:t>Περιοδικό Δρόμου Σχεδία</a:t>
            </a:r>
            <a:endParaRPr sz="1250">
              <a:solidFill>
                <a:schemeClr val="dk1"/>
              </a:solidFill>
            </a:endParaRPr>
          </a:p>
          <a:p>
            <a:pPr marL="0" lvl="0" indent="0" algn="just" rtl="0">
              <a:spcBef>
                <a:spcPts val="400"/>
              </a:spcBef>
              <a:spcAft>
                <a:spcPts val="0"/>
              </a:spcAft>
              <a:buClr>
                <a:schemeClr val="dk1"/>
              </a:buClr>
              <a:buSzPts val="1100"/>
              <a:buFont typeface="Arial"/>
              <a:buNone/>
            </a:pPr>
            <a:r>
              <a:rPr lang="el" sz="1250">
                <a:solidFill>
                  <a:schemeClr val="dk1"/>
                </a:solidFill>
              </a:rPr>
              <a:t>Νομική μορφή: AMKE</a:t>
            </a:r>
            <a:endParaRPr sz="1250">
              <a:solidFill>
                <a:schemeClr val="dk1"/>
              </a:solidFill>
            </a:endParaRPr>
          </a:p>
          <a:p>
            <a:pPr marL="0" lvl="0" indent="0" algn="just" rtl="0">
              <a:spcBef>
                <a:spcPts val="0"/>
              </a:spcBef>
              <a:spcAft>
                <a:spcPts val="0"/>
              </a:spcAft>
              <a:buClr>
                <a:schemeClr val="dk1"/>
              </a:buClr>
              <a:buSzPts val="1100"/>
              <a:buFont typeface="Arial"/>
              <a:buNone/>
            </a:pPr>
            <a:r>
              <a:rPr lang="el" sz="1250">
                <a:solidFill>
                  <a:schemeClr val="dk1"/>
                </a:solidFill>
              </a:rPr>
              <a:t>Έτος ίδρυσης: 2013</a:t>
            </a:r>
            <a:endParaRPr sz="1250">
              <a:solidFill>
                <a:schemeClr val="dk1"/>
              </a:solidFill>
            </a:endParaRPr>
          </a:p>
          <a:p>
            <a:pPr marL="0" lvl="0" indent="0" algn="just" rtl="0">
              <a:spcBef>
                <a:spcPts val="0"/>
              </a:spcBef>
              <a:spcAft>
                <a:spcPts val="0"/>
              </a:spcAft>
              <a:buClr>
                <a:schemeClr val="dk1"/>
              </a:buClr>
              <a:buSzPts val="1100"/>
              <a:buFont typeface="Arial"/>
              <a:buNone/>
            </a:pPr>
            <a:r>
              <a:rPr lang="el" sz="1250">
                <a:solidFill>
                  <a:schemeClr val="dk1"/>
                </a:solidFill>
              </a:rPr>
              <a:t>Κλάδος δραστηριοποίησης- Αντικείμενο: Ευπαθείς ομάδες, Ένταξη, Ενημέρωση</a:t>
            </a:r>
            <a:endParaRPr sz="1250">
              <a:solidFill>
                <a:schemeClr val="dk1"/>
              </a:solidFill>
            </a:endParaRPr>
          </a:p>
          <a:p>
            <a:pPr marL="0" lvl="0" indent="0" algn="just" rtl="0">
              <a:spcBef>
                <a:spcPts val="0"/>
              </a:spcBef>
              <a:spcAft>
                <a:spcPts val="0"/>
              </a:spcAft>
              <a:buClr>
                <a:schemeClr val="dk1"/>
              </a:buClr>
              <a:buSzPts val="1100"/>
              <a:buFont typeface="Arial"/>
              <a:buNone/>
            </a:pPr>
            <a:r>
              <a:rPr lang="el" sz="1250">
                <a:solidFill>
                  <a:schemeClr val="dk1"/>
                </a:solidFill>
              </a:rPr>
              <a:t>Website: http://www.shedia.gr/</a:t>
            </a:r>
            <a:endParaRPr sz="1250">
              <a:solidFill>
                <a:schemeClr val="dk1"/>
              </a:solidFill>
            </a:endParaRPr>
          </a:p>
          <a:p>
            <a:pPr marL="0" lvl="0" indent="0" algn="just" rtl="0">
              <a:spcBef>
                <a:spcPts val="0"/>
              </a:spcBef>
              <a:spcAft>
                <a:spcPts val="0"/>
              </a:spcAft>
              <a:buClr>
                <a:schemeClr val="dk1"/>
              </a:buClr>
              <a:buSzPts val="1100"/>
              <a:buFont typeface="Arial"/>
              <a:buNone/>
            </a:pPr>
            <a:endParaRPr sz="1250">
              <a:solidFill>
                <a:schemeClr val="dk1"/>
              </a:solidFill>
            </a:endParaRPr>
          </a:p>
          <a:p>
            <a:pPr marL="0" lvl="0" indent="0" algn="just" rtl="0">
              <a:spcBef>
                <a:spcPts val="0"/>
              </a:spcBef>
              <a:spcAft>
                <a:spcPts val="0"/>
              </a:spcAft>
              <a:buClr>
                <a:schemeClr val="dk1"/>
              </a:buClr>
              <a:buSzPts val="1100"/>
              <a:buFont typeface="Arial"/>
              <a:buNone/>
            </a:pPr>
            <a:r>
              <a:rPr lang="el" sz="1250">
                <a:solidFill>
                  <a:schemeClr val="dk1"/>
                </a:solidFill>
              </a:rPr>
              <a:t>Το περιοδικό “Σχεδία”, πρωτοβουλία του “ΔΙΟΓΕΝΗΣ ΜΚΟ” είναι το μοναδικό ελληνικό περιοδικό δρόμου, εκδίδεται από το Φεβρουάριο του 2013 και υποστηρίζει άστεγους και κοινωνικά αποκλεισμένους να επανενταχθούν στον κοινωνικό ιστό. Δίνει την ευκαιρία σε ανθρώπους που έχουν βρεθεί στο περιθώριο να εξασφαλίσουν αξιοπρεπώς ένα εισόδημα και να ξαναχτίσουν τις ζωές τους, ενώ παράλληλα προσφέρει ενημέρωση πάνω σε θέματα επικαιρότητας. Σήμερα, η μηνιαία πώληση της «Σχεδίας» ανέρχεται στα 22.000 αντίτυπα ενώ ο αριθμός των συμπολιτών μας που συμμετέχουν και υποστηρίζονται από τη συγκεκριμένη ενέργεια ξεπερνά τους διακόσιους (200). Η «Σχεδία» είναι μέλος, μεταξύ άλλων, του Διεθνούς Δικτύου Περιοδικών Δρόμου και του Παγκοσμίου Κυπέλλου Αστέγων (Homeless World Cup)</a:t>
            </a:r>
            <a:endParaRPr sz="1250">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30"/>
          <p:cNvSpPr txBox="1">
            <a:spLocks noGrp="1"/>
          </p:cNvSpPr>
          <p:nvPr>
            <p:ph type="body" idx="1"/>
          </p:nvPr>
        </p:nvSpPr>
        <p:spPr>
          <a:xfrm>
            <a:off x="311700" y="619075"/>
            <a:ext cx="85206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l" sz="1600" b="1">
                <a:solidFill>
                  <a:schemeClr val="dk1"/>
                </a:solidFill>
              </a:rPr>
              <a:t>Βιωσιμότητα και Περιβάλλον - Εφαρμογή πράσινων περιβαλλοντικών και κυκλικών πρακτικών.</a:t>
            </a:r>
            <a:endParaRPr sz="1100">
              <a:solidFill>
                <a:schemeClr val="dk1"/>
              </a:solidFill>
            </a:endParaRPr>
          </a:p>
          <a:p>
            <a:pPr marL="0" lvl="0" indent="0" algn="just" rtl="0">
              <a:spcBef>
                <a:spcPts val="1400"/>
              </a:spcBef>
              <a:spcAft>
                <a:spcPts val="0"/>
              </a:spcAft>
              <a:buNone/>
            </a:pPr>
            <a:r>
              <a:rPr lang="el" sz="1250" b="1">
                <a:solidFill>
                  <a:schemeClr val="dk1"/>
                </a:solidFill>
              </a:rPr>
              <a:t>Καλλονή-Κελλιά Τήνου</a:t>
            </a:r>
            <a:endParaRPr sz="1250" b="1">
              <a:solidFill>
                <a:schemeClr val="dk1"/>
              </a:solidFill>
            </a:endParaRPr>
          </a:p>
          <a:p>
            <a:pPr marL="0" lvl="0" indent="0" algn="just" rtl="0">
              <a:spcBef>
                <a:spcPts val="400"/>
              </a:spcBef>
              <a:spcAft>
                <a:spcPts val="0"/>
              </a:spcAft>
              <a:buNone/>
            </a:pPr>
            <a:r>
              <a:rPr lang="el" sz="1250">
                <a:solidFill>
                  <a:schemeClr val="dk1"/>
                </a:solidFill>
              </a:rPr>
              <a:t>Νομική μορφή: Κοινωνική Συνεταιριστική Επιχείρηση</a:t>
            </a:r>
            <a:endParaRPr sz="1250">
              <a:solidFill>
                <a:schemeClr val="dk1"/>
              </a:solidFill>
            </a:endParaRPr>
          </a:p>
          <a:p>
            <a:pPr marL="0" lvl="0" indent="0" algn="just" rtl="0">
              <a:spcBef>
                <a:spcPts val="0"/>
              </a:spcBef>
              <a:spcAft>
                <a:spcPts val="0"/>
              </a:spcAft>
              <a:buNone/>
            </a:pPr>
            <a:r>
              <a:rPr lang="el" sz="1250">
                <a:solidFill>
                  <a:schemeClr val="dk1"/>
                </a:solidFill>
              </a:rPr>
              <a:t>Έτος ίδρυσης: 2013</a:t>
            </a:r>
            <a:endParaRPr sz="1250">
              <a:solidFill>
                <a:schemeClr val="dk1"/>
              </a:solidFill>
            </a:endParaRPr>
          </a:p>
          <a:p>
            <a:pPr marL="0" lvl="0" indent="0" algn="just" rtl="0">
              <a:spcBef>
                <a:spcPts val="0"/>
              </a:spcBef>
              <a:spcAft>
                <a:spcPts val="0"/>
              </a:spcAft>
              <a:buNone/>
            </a:pPr>
            <a:r>
              <a:rPr lang="el" sz="1250">
                <a:solidFill>
                  <a:schemeClr val="dk1"/>
                </a:solidFill>
              </a:rPr>
              <a:t>Κλάδος δραστηριοποίησης - Αντικείμενο: Ανακύκλωση και διαχείριση απορριμμάτων, προώθηση πράσινων μορφών ενέργειας</a:t>
            </a:r>
            <a:endParaRPr sz="1250">
              <a:solidFill>
                <a:schemeClr val="dk1"/>
              </a:solidFill>
            </a:endParaRPr>
          </a:p>
          <a:p>
            <a:pPr marL="0" lvl="0" indent="0" algn="just" rtl="0">
              <a:spcBef>
                <a:spcPts val="0"/>
              </a:spcBef>
              <a:spcAft>
                <a:spcPts val="0"/>
              </a:spcAft>
              <a:buNone/>
            </a:pPr>
            <a:r>
              <a:rPr lang="el" sz="1250">
                <a:solidFill>
                  <a:schemeClr val="dk1"/>
                </a:solidFill>
              </a:rPr>
              <a:t>Website: </a:t>
            </a:r>
            <a:r>
              <a:rPr lang="el" sz="1250" u="sng">
                <a:solidFill>
                  <a:schemeClr val="dk1"/>
                </a:solidFill>
                <a:hlinkClick r:id="rId3">
                  <a:extLst>
                    <a:ext uri="{A12FA001-AC4F-418D-AE19-62706E023703}">
                      <ahyp:hlinkClr xmlns:ahyp="http://schemas.microsoft.com/office/drawing/2018/hyperlinkcolor" val="tx"/>
                    </a:ext>
                  </a:extLst>
                </a:hlinkClick>
              </a:rPr>
              <a:t>http://kalloni-tinos.gr/</a:t>
            </a:r>
            <a:r>
              <a:rPr lang="el" sz="1250">
                <a:solidFill>
                  <a:schemeClr val="dk1"/>
                </a:solidFill>
              </a:rPr>
              <a:t> </a:t>
            </a:r>
            <a:endParaRPr sz="1250">
              <a:solidFill>
                <a:schemeClr val="dk1"/>
              </a:solidFill>
            </a:endParaRPr>
          </a:p>
          <a:p>
            <a:pPr marL="0" lvl="0" indent="0" algn="just" rtl="0">
              <a:spcBef>
                <a:spcPts val="0"/>
              </a:spcBef>
              <a:spcAft>
                <a:spcPts val="0"/>
              </a:spcAft>
              <a:buNone/>
            </a:pPr>
            <a:endParaRPr sz="1250">
              <a:solidFill>
                <a:schemeClr val="dk1"/>
              </a:solidFill>
            </a:endParaRPr>
          </a:p>
          <a:p>
            <a:pPr marL="0" lvl="0" indent="0" algn="just" rtl="0">
              <a:spcBef>
                <a:spcPts val="0"/>
              </a:spcBef>
              <a:spcAft>
                <a:spcPts val="0"/>
              </a:spcAft>
              <a:buNone/>
            </a:pPr>
            <a:r>
              <a:rPr lang="el" sz="1250">
                <a:solidFill>
                  <a:schemeClr val="dk1"/>
                </a:solidFill>
              </a:rPr>
              <a:t>Η ΚοινΣΕπ Καλλονή-Κελλιά στοχεύει στην αειφόρο ανάπτυξη του νησιού με την ενεργό συμμετοχή των κατοίκων  και με αξιοποίηση όλων των παραγόμενων προϊόντων προς όφελος της τοπική κοινωνίας και με σεβασμό στο περιβάλλον και στα ιδιαίτερα χαρακτηριστικά της Τήνου. Έχει προχωρήσει σε μεγάλα και φιλόδοξα προγράμματα ανακύκλωσης απορριμμάτων (χαρτί, γυαλί, αλουμίνιο κ.α.) αλλά και διαχείρισης αυτών, όπως την επεξεργασία βιομάζας. Επιπλέον προσπαθεί να ιδρύσει μονάδες παραγωγής πράσινης ενέργειας ώστε να εκμεταλλευτεί τις πλούσιες πηγές του νησιού (αιολική, ηλιακή και γεωθερμική ενέργεια). Τέλος, διοργανώνει προγράμματα ευαισθητοποίησης και ενημέρωσης των κατοίκων, σε θέματα ανακύκλωσης, προστασίας περιβάλλοντος και κοινωνικής οικονομίας. Η ΚοινΣΕπ Καλλονή-Κελλιά έχει κατορθώσει να καταστεί παράδειγμα αειφόρου ανάπτυξης, με τη διαχείριση μεγάλου όγκου αποβλήτων και την εμφύσηση του οράματός της στην τοπική κοινωνία.</a:t>
            </a:r>
            <a:endParaRPr sz="1250">
              <a:solidFill>
                <a:schemeClr val="dk1"/>
              </a:solidFill>
            </a:endParaRPr>
          </a:p>
        </p:txBody>
      </p:sp>
      <p:sp>
        <p:nvSpPr>
          <p:cNvPr id="157" name="Google Shape;157;p30"/>
          <p:cNvSpPr txBox="1">
            <a:spLocks noGrp="1"/>
          </p:cNvSpPr>
          <p:nvPr>
            <p:ph type="title"/>
          </p:nvPr>
        </p:nvSpPr>
        <p:spPr>
          <a:xfrm>
            <a:off x="311700" y="64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Μοντέλα κοινωνικής επιχειρηματικότητας (4)</a:t>
            </a:r>
            <a:endParaRPr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31"/>
          <p:cNvSpPr txBox="1">
            <a:spLocks noGrp="1"/>
          </p:cNvSpPr>
          <p:nvPr>
            <p:ph type="body" idx="1"/>
          </p:nvPr>
        </p:nvSpPr>
        <p:spPr>
          <a:xfrm>
            <a:off x="311700" y="1000075"/>
            <a:ext cx="8520600" cy="3416400"/>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el" sz="1900" b="1">
                <a:solidFill>
                  <a:schemeClr val="dk1"/>
                </a:solidFill>
              </a:rPr>
              <a:t>Επιχειρηματικές ενέργειες για την υλοποίηση κοινωνικών έργων</a:t>
            </a:r>
            <a:endParaRPr sz="1100">
              <a:solidFill>
                <a:schemeClr val="dk1"/>
              </a:solidFill>
            </a:endParaRPr>
          </a:p>
          <a:p>
            <a:pPr marL="0" lvl="0" indent="0" algn="just" rtl="0">
              <a:spcBef>
                <a:spcPts val="1400"/>
              </a:spcBef>
              <a:spcAft>
                <a:spcPts val="0"/>
              </a:spcAft>
              <a:buNone/>
            </a:pPr>
            <a:r>
              <a:rPr lang="el" sz="1250" b="1">
                <a:solidFill>
                  <a:schemeClr val="dk1"/>
                </a:solidFill>
              </a:rPr>
              <a:t>Epanekinissis</a:t>
            </a:r>
            <a:endParaRPr sz="1250">
              <a:solidFill>
                <a:schemeClr val="dk1"/>
              </a:solidFill>
            </a:endParaRPr>
          </a:p>
          <a:p>
            <a:pPr marL="0" lvl="0" indent="0" algn="just" rtl="0">
              <a:spcBef>
                <a:spcPts val="400"/>
              </a:spcBef>
              <a:spcAft>
                <a:spcPts val="0"/>
              </a:spcAft>
              <a:buNone/>
            </a:pPr>
            <a:r>
              <a:rPr lang="el" sz="1250">
                <a:solidFill>
                  <a:schemeClr val="dk1"/>
                </a:solidFill>
              </a:rPr>
              <a:t>Νομική μορφή: Κοινωνική Συνεταιριστική Επιχείρηση</a:t>
            </a:r>
            <a:endParaRPr sz="1250">
              <a:solidFill>
                <a:schemeClr val="dk1"/>
              </a:solidFill>
            </a:endParaRPr>
          </a:p>
          <a:p>
            <a:pPr marL="0" lvl="0" indent="0" algn="just" rtl="0">
              <a:spcBef>
                <a:spcPts val="0"/>
              </a:spcBef>
              <a:spcAft>
                <a:spcPts val="0"/>
              </a:spcAft>
              <a:buNone/>
            </a:pPr>
            <a:r>
              <a:rPr lang="el" sz="1250">
                <a:solidFill>
                  <a:schemeClr val="dk1"/>
                </a:solidFill>
              </a:rPr>
              <a:t>Έτος ίδρυσης: 2015</a:t>
            </a:r>
            <a:endParaRPr sz="1250">
              <a:solidFill>
                <a:schemeClr val="dk1"/>
              </a:solidFill>
            </a:endParaRPr>
          </a:p>
          <a:p>
            <a:pPr marL="0" lvl="0" indent="0" algn="just" rtl="0">
              <a:spcBef>
                <a:spcPts val="0"/>
              </a:spcBef>
              <a:spcAft>
                <a:spcPts val="0"/>
              </a:spcAft>
              <a:buNone/>
            </a:pPr>
            <a:r>
              <a:rPr lang="el" sz="1250">
                <a:solidFill>
                  <a:schemeClr val="dk1"/>
                </a:solidFill>
              </a:rPr>
              <a:t>Κλάδος δραστηριοποίησης - Αντικείμενο: Ανακύκλωση &amp; Εμπόριο Ηλεκτρονικών Υπολογιστών Εξοπλισμού, Τεχνική Υποστήριξη, ΕΚπάιδευση</a:t>
            </a:r>
            <a:endParaRPr sz="1250">
              <a:solidFill>
                <a:schemeClr val="dk1"/>
              </a:solidFill>
            </a:endParaRPr>
          </a:p>
          <a:p>
            <a:pPr marL="0" lvl="0" indent="0" algn="just" rtl="0">
              <a:spcBef>
                <a:spcPts val="0"/>
              </a:spcBef>
              <a:spcAft>
                <a:spcPts val="0"/>
              </a:spcAft>
              <a:buNone/>
            </a:pPr>
            <a:r>
              <a:rPr lang="el" sz="1250">
                <a:solidFill>
                  <a:schemeClr val="dk1"/>
                </a:solidFill>
              </a:rPr>
              <a:t>Website: </a:t>
            </a:r>
            <a:r>
              <a:rPr lang="el" sz="1250" u="sng">
                <a:solidFill>
                  <a:schemeClr val="dk1"/>
                </a:solidFill>
                <a:hlinkClick r:id="rId3">
                  <a:extLst>
                    <a:ext uri="{A12FA001-AC4F-418D-AE19-62706E023703}">
                      <ahyp:hlinkClr xmlns:ahyp="http://schemas.microsoft.com/office/drawing/2018/hyperlinkcolor" val="tx"/>
                    </a:ext>
                  </a:extLst>
                </a:hlinkClick>
              </a:rPr>
              <a:t>https://epanekkinisis.gr/</a:t>
            </a:r>
            <a:endParaRPr sz="1250">
              <a:solidFill>
                <a:schemeClr val="dk1"/>
              </a:solidFill>
            </a:endParaRPr>
          </a:p>
          <a:p>
            <a:pPr marL="0" lvl="0" indent="0" algn="just" rtl="0">
              <a:spcBef>
                <a:spcPts val="0"/>
              </a:spcBef>
              <a:spcAft>
                <a:spcPts val="0"/>
              </a:spcAft>
              <a:buNone/>
            </a:pPr>
            <a:endParaRPr sz="1250">
              <a:solidFill>
                <a:schemeClr val="dk1"/>
              </a:solidFill>
            </a:endParaRPr>
          </a:p>
          <a:p>
            <a:pPr marL="0" lvl="0" indent="0" algn="just" rtl="0">
              <a:spcBef>
                <a:spcPts val="0"/>
              </a:spcBef>
              <a:spcAft>
                <a:spcPts val="0"/>
              </a:spcAft>
              <a:buNone/>
            </a:pPr>
            <a:r>
              <a:rPr lang="el" sz="1250">
                <a:solidFill>
                  <a:schemeClr val="dk1"/>
                </a:solidFill>
              </a:rPr>
              <a:t>Βασισμένο στο κίνημα “Ένας υπολογιστής ανά μαθητή” - (One Laptop Per student), στόχος της δράσης του είναι να παρέχουν σε κάθε μαθητή σε όλα τα σχολεία της χώρας έναν χαμηλού κόστους, χαμηλής ισχύος, συνδεδεμένο στο διαδίκτυο laptop, το οποίο διαθέτει κατάλληλο εκπαιδευτικό λογισμικό, ώστε όλοι οι μαθητές να έχουν την δυνατότητα να έχουν τον προσωπικό τους ηλεκτρονικό υπολογιστή, αναπτύσσοντας τις μαθησιακές τους ικανότητες και γνωρίζοντας τον κόσμο του σύγχρονου διαδικτύου. Παράλληλα, ανακυκλώνουν τεχνολογικό εξοπλισμό από μεγάλες εταιρείες και τον ανακατασκευάζουν εκπαιδεύοντας ταυτόχρονα νέους ως τεχνικούς για την επισκευή και τη συναρμολόγηση τους.</a:t>
            </a:r>
            <a:endParaRPr sz="1250">
              <a:solidFill>
                <a:schemeClr val="dk1"/>
              </a:solidFill>
            </a:endParaRPr>
          </a:p>
        </p:txBody>
      </p:sp>
      <p:sp>
        <p:nvSpPr>
          <p:cNvPr id="163" name="Google Shape;163;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Μοντέλα κοινωνικής επιχειρηματικότητας (5)</a:t>
            </a:r>
            <a:endParaRPr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2"/>
          <p:cNvSpPr txBox="1">
            <a:spLocks noGrp="1"/>
          </p:cNvSpPr>
          <p:nvPr>
            <p:ph type="body" idx="1"/>
          </p:nvPr>
        </p:nvSpPr>
        <p:spPr>
          <a:xfrm>
            <a:off x="311700" y="923875"/>
            <a:ext cx="85206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l" sz="1900" b="1">
                <a:solidFill>
                  <a:schemeClr val="dk1"/>
                </a:solidFill>
              </a:rPr>
              <a:t>Βιωσιμότητα και Περιβάλλον - Εφαρμογή πράσινων περιβαλλοντικών και κυκλικών πρακτικών.</a:t>
            </a:r>
            <a:endParaRPr sz="1900">
              <a:solidFill>
                <a:schemeClr val="dk1"/>
              </a:solidFill>
            </a:endParaRPr>
          </a:p>
          <a:p>
            <a:pPr marL="0" lvl="0" indent="0" algn="just" rtl="0">
              <a:spcBef>
                <a:spcPts val="1400"/>
              </a:spcBef>
              <a:spcAft>
                <a:spcPts val="0"/>
              </a:spcAft>
              <a:buNone/>
            </a:pPr>
            <a:r>
              <a:rPr lang="el" sz="1250" b="1">
                <a:solidFill>
                  <a:schemeClr val="dk1"/>
                </a:solidFill>
              </a:rPr>
              <a:t>Εναλεία</a:t>
            </a:r>
            <a:endParaRPr sz="1250" b="1">
              <a:solidFill>
                <a:schemeClr val="dk1"/>
              </a:solidFill>
            </a:endParaRPr>
          </a:p>
          <a:p>
            <a:pPr marL="0" lvl="0" indent="0" algn="just" rtl="0">
              <a:spcBef>
                <a:spcPts val="400"/>
              </a:spcBef>
              <a:spcAft>
                <a:spcPts val="0"/>
              </a:spcAft>
              <a:buNone/>
            </a:pPr>
            <a:r>
              <a:rPr lang="el" sz="1250">
                <a:solidFill>
                  <a:schemeClr val="dk1"/>
                </a:solidFill>
              </a:rPr>
              <a:t>Νομική μορφή: ΑΜΚΕ</a:t>
            </a:r>
            <a:endParaRPr sz="1250">
              <a:solidFill>
                <a:schemeClr val="dk1"/>
              </a:solidFill>
            </a:endParaRPr>
          </a:p>
          <a:p>
            <a:pPr marL="0" lvl="0" indent="0" algn="just" rtl="0">
              <a:spcBef>
                <a:spcPts val="0"/>
              </a:spcBef>
              <a:spcAft>
                <a:spcPts val="0"/>
              </a:spcAft>
              <a:buNone/>
            </a:pPr>
            <a:r>
              <a:rPr lang="el" sz="1250">
                <a:solidFill>
                  <a:schemeClr val="dk1"/>
                </a:solidFill>
              </a:rPr>
              <a:t>Έτος ίδρυσης: 2017</a:t>
            </a:r>
            <a:endParaRPr sz="1250">
              <a:solidFill>
                <a:schemeClr val="dk1"/>
              </a:solidFill>
            </a:endParaRPr>
          </a:p>
          <a:p>
            <a:pPr marL="0" lvl="0" indent="0" algn="just" rtl="0">
              <a:spcBef>
                <a:spcPts val="0"/>
              </a:spcBef>
              <a:spcAft>
                <a:spcPts val="0"/>
              </a:spcAft>
              <a:buNone/>
            </a:pPr>
            <a:r>
              <a:rPr lang="el" sz="1250">
                <a:solidFill>
                  <a:schemeClr val="dk1"/>
                </a:solidFill>
              </a:rPr>
              <a:t>Κλάδος δραστηριοποίησης - Αντικείμενο: Ανακύκλωση και διαχείριση απορριμμάτων και πλαστικών από τη θάλασσα,  Εκπάιδευση</a:t>
            </a:r>
            <a:endParaRPr sz="1250">
              <a:solidFill>
                <a:schemeClr val="dk1"/>
              </a:solidFill>
            </a:endParaRPr>
          </a:p>
          <a:p>
            <a:pPr marL="0" lvl="0" indent="0" algn="just" rtl="0">
              <a:spcBef>
                <a:spcPts val="0"/>
              </a:spcBef>
              <a:spcAft>
                <a:spcPts val="0"/>
              </a:spcAft>
              <a:buNone/>
            </a:pPr>
            <a:r>
              <a:rPr lang="el" sz="1250">
                <a:solidFill>
                  <a:schemeClr val="dk1"/>
                </a:solidFill>
              </a:rPr>
              <a:t>Website: </a:t>
            </a:r>
            <a:r>
              <a:rPr lang="el" sz="1250" u="sng">
                <a:solidFill>
                  <a:schemeClr val="dk1"/>
                </a:solidFill>
                <a:hlinkClick r:id="rId3">
                  <a:extLst>
                    <a:ext uri="{A12FA001-AC4F-418D-AE19-62706E023703}">
                      <ahyp:hlinkClr xmlns:ahyp="http://schemas.microsoft.com/office/drawing/2018/hyperlinkcolor" val="tx"/>
                    </a:ext>
                  </a:extLst>
                </a:hlinkClick>
              </a:rPr>
              <a:t>https://enaleia.com/el/</a:t>
            </a:r>
            <a:endParaRPr sz="1250">
              <a:solidFill>
                <a:schemeClr val="dk1"/>
              </a:solidFill>
            </a:endParaRPr>
          </a:p>
          <a:p>
            <a:pPr marL="0" lvl="0" indent="0" algn="just" rtl="0">
              <a:spcBef>
                <a:spcPts val="0"/>
              </a:spcBef>
              <a:spcAft>
                <a:spcPts val="0"/>
              </a:spcAft>
              <a:buNone/>
            </a:pPr>
            <a:endParaRPr sz="1250">
              <a:solidFill>
                <a:schemeClr val="dk1"/>
              </a:solidFill>
            </a:endParaRPr>
          </a:p>
          <a:p>
            <a:pPr marL="0" lvl="0" indent="0" algn="just" rtl="0">
              <a:spcBef>
                <a:spcPts val="0"/>
              </a:spcBef>
              <a:spcAft>
                <a:spcPts val="0"/>
              </a:spcAft>
              <a:buNone/>
            </a:pPr>
            <a:r>
              <a:rPr lang="el" sz="1250">
                <a:solidFill>
                  <a:schemeClr val="dk1"/>
                </a:solidFill>
              </a:rPr>
              <a:t>Η Εναλεία ξεκίνησε ως η πρώτη σχολή επαγγελματικής αλιείας στην Ελλάδα για να αντιμετωπίσει το μείζον πρόβλημα της εποχής, την ανεργία των νέων. Κατά τη διάρκεια των πρώτων εκπαιδευτικών αλιευτικών εκδρομών, συνειδητοποιήσαμε ότι πολλοί αλιείς πιάνουν πλαστικό που το πετούσαν πίσω στη θάλασσα. Σήμερα μέσω του Mediterranean CleanUp, ένα από τα μεγαλύτερα προγράμματα καθαρισμού των θαλασσών στη Μεσόγειο αξιοποιώντας τους ίδιους τους ψαράδες συλλέγουν τόνους πλαστικών προστατεύοντας τα θαλάσσια οικοσυστήματα και ενδυναμώνοντας τις τοπικές αλιευτικές κοινότητες και εντάσσοντας το θαλάσσιο πλαστικό που συλλέγεται στην κυκλική οικονομία για τη παραγωγή νέων προϊόντων.</a:t>
            </a:r>
            <a:endParaRPr sz="1250">
              <a:solidFill>
                <a:schemeClr val="dk1"/>
              </a:solidFill>
            </a:endParaRPr>
          </a:p>
        </p:txBody>
      </p:sp>
      <p:sp>
        <p:nvSpPr>
          <p:cNvPr id="169" name="Google Shape;169;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Μοντέλα κοινωνικής επιχειρηματικότητας (6)</a:t>
            </a:r>
            <a:endParaRP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1028700" y="514350"/>
            <a:ext cx="7200900" cy="650400"/>
          </a:xfrm>
          <a:prstGeom prst="rect">
            <a:avLst/>
          </a:prstGeom>
          <a:noFill/>
          <a:ln>
            <a:noFill/>
          </a:ln>
        </p:spPr>
        <p:txBody>
          <a:bodyPr spcFirstLastPara="1" wrap="square" lIns="68575" tIns="34275" rIns="68575" bIns="34275" anchor="t" anchorCtr="0">
            <a:normAutofit/>
          </a:bodyPr>
          <a:lstStyle/>
          <a:p>
            <a:pPr marL="0" lvl="0" indent="0" algn="l" rtl="0">
              <a:lnSpc>
                <a:spcPct val="89000"/>
              </a:lnSpc>
              <a:spcBef>
                <a:spcPts val="0"/>
              </a:spcBef>
              <a:spcAft>
                <a:spcPts val="0"/>
              </a:spcAft>
              <a:buClr>
                <a:schemeClr val="dk2"/>
              </a:buClr>
              <a:buSzPts val="3300"/>
              <a:buFont typeface="Libre Franklin"/>
              <a:buNone/>
            </a:pPr>
            <a:r>
              <a:rPr lang="el" b="1" dirty="0"/>
              <a:t>Περιεχόμενα</a:t>
            </a:r>
            <a:endParaRPr b="1" dirty="0"/>
          </a:p>
        </p:txBody>
      </p:sp>
      <p:sp>
        <p:nvSpPr>
          <p:cNvPr id="67" name="Google Shape;67;p15"/>
          <p:cNvSpPr txBox="1">
            <a:spLocks noGrp="1"/>
          </p:cNvSpPr>
          <p:nvPr>
            <p:ph type="body" idx="1"/>
          </p:nvPr>
        </p:nvSpPr>
        <p:spPr>
          <a:xfrm>
            <a:off x="1028700" y="1314450"/>
            <a:ext cx="7200900" cy="2686200"/>
          </a:xfrm>
          <a:prstGeom prst="rect">
            <a:avLst/>
          </a:prstGeom>
          <a:noFill/>
          <a:ln>
            <a:noFill/>
          </a:ln>
        </p:spPr>
        <p:txBody>
          <a:bodyPr spcFirstLastPara="1" wrap="square" lIns="68575" tIns="34275" rIns="68575" bIns="34275" anchor="t" anchorCtr="0">
            <a:normAutofit/>
          </a:bodyPr>
          <a:lstStyle/>
          <a:p>
            <a:pPr marL="457200" lvl="0" indent="-349250" algn="l" rtl="0">
              <a:lnSpc>
                <a:spcPct val="115000"/>
              </a:lnSpc>
              <a:spcBef>
                <a:spcPts val="900"/>
              </a:spcBef>
              <a:spcAft>
                <a:spcPts val="0"/>
              </a:spcAft>
              <a:buClr>
                <a:schemeClr val="dk1"/>
              </a:buClr>
              <a:buSzPts val="1900"/>
              <a:buChar char="●"/>
            </a:pPr>
            <a:r>
              <a:rPr lang="el" sz="1900" dirty="0">
                <a:solidFill>
                  <a:schemeClr val="dk1"/>
                </a:solidFill>
              </a:rPr>
              <a:t>Γνωριμία</a:t>
            </a:r>
            <a:endParaRPr sz="1900" dirty="0">
              <a:solidFill>
                <a:schemeClr val="dk1"/>
              </a:solidFill>
            </a:endParaRPr>
          </a:p>
          <a:p>
            <a:pPr marL="457200" lvl="0" indent="-349250" algn="l" rtl="0">
              <a:lnSpc>
                <a:spcPct val="115000"/>
              </a:lnSpc>
              <a:spcBef>
                <a:spcPts val="0"/>
              </a:spcBef>
              <a:spcAft>
                <a:spcPts val="0"/>
              </a:spcAft>
              <a:buClr>
                <a:schemeClr val="dk1"/>
              </a:buClr>
              <a:buSzPts val="1900"/>
              <a:buChar char="●"/>
            </a:pPr>
            <a:r>
              <a:rPr lang="el" sz="1900" dirty="0">
                <a:solidFill>
                  <a:schemeClr val="dk1"/>
                </a:solidFill>
              </a:rPr>
              <a:t>Εισαγωγή στην κοινωνική επιχειρηματικότητα</a:t>
            </a:r>
            <a:endParaRPr sz="1900" dirty="0">
              <a:solidFill>
                <a:schemeClr val="dk1"/>
              </a:solidFill>
            </a:endParaRPr>
          </a:p>
          <a:p>
            <a:pPr marL="457200" lvl="0" indent="-349250" algn="l" rtl="0">
              <a:lnSpc>
                <a:spcPct val="115000"/>
              </a:lnSpc>
              <a:spcBef>
                <a:spcPts val="0"/>
              </a:spcBef>
              <a:spcAft>
                <a:spcPts val="0"/>
              </a:spcAft>
              <a:buClr>
                <a:schemeClr val="dk1"/>
              </a:buClr>
              <a:buSzPts val="1900"/>
              <a:buChar char="●"/>
            </a:pPr>
            <a:r>
              <a:rPr lang="el" sz="1900" dirty="0">
                <a:solidFill>
                  <a:schemeClr val="dk1"/>
                </a:solidFill>
              </a:rPr>
              <a:t>Τα Μοντέλα Κοινωνικών Επιχειρήσεων </a:t>
            </a:r>
            <a:endParaRPr sz="1900" dirty="0">
              <a:solidFill>
                <a:schemeClr val="dk1"/>
              </a:solidFill>
            </a:endParaRPr>
          </a:p>
          <a:p>
            <a:pPr marL="914400" lvl="1" indent="-349250" algn="l" rtl="0">
              <a:lnSpc>
                <a:spcPct val="115000"/>
              </a:lnSpc>
              <a:spcBef>
                <a:spcPts val="0"/>
              </a:spcBef>
              <a:spcAft>
                <a:spcPts val="0"/>
              </a:spcAft>
              <a:buClr>
                <a:schemeClr val="dk1"/>
              </a:buClr>
              <a:buSzPts val="1900"/>
              <a:buChar char="○"/>
            </a:pPr>
            <a:r>
              <a:rPr lang="el" sz="1900" dirty="0">
                <a:solidFill>
                  <a:schemeClr val="dk1"/>
                </a:solidFill>
              </a:rPr>
              <a:t>Παραδείγματα Κοινωνικών Επιχειρήσεων</a:t>
            </a:r>
            <a:endParaRPr sz="1900" dirty="0">
              <a:solidFill>
                <a:schemeClr val="dk1"/>
              </a:solidFill>
            </a:endParaRPr>
          </a:p>
          <a:p>
            <a:pPr marL="457200" lvl="0" indent="-349250" algn="l" rtl="0">
              <a:lnSpc>
                <a:spcPct val="115000"/>
              </a:lnSpc>
              <a:spcBef>
                <a:spcPts val="0"/>
              </a:spcBef>
              <a:spcAft>
                <a:spcPts val="0"/>
              </a:spcAft>
              <a:buClr>
                <a:schemeClr val="dk1"/>
              </a:buClr>
              <a:buSzPts val="1900"/>
              <a:buChar char="●"/>
            </a:pPr>
            <a:r>
              <a:rPr lang="el" sz="1900" dirty="0">
                <a:solidFill>
                  <a:schemeClr val="dk1"/>
                </a:solidFill>
              </a:rPr>
              <a:t>Ο κοινωνικός επιχειρηματίας και τα χαρακτηριστικά του</a:t>
            </a:r>
            <a:endParaRPr sz="1900" dirty="0">
              <a:solidFill>
                <a:schemeClr val="dk1"/>
              </a:solidFill>
            </a:endParaRPr>
          </a:p>
          <a:p>
            <a:pPr marL="457200" lvl="0" indent="-349250" algn="l" rtl="0">
              <a:lnSpc>
                <a:spcPct val="115000"/>
              </a:lnSpc>
              <a:spcBef>
                <a:spcPts val="0"/>
              </a:spcBef>
              <a:spcAft>
                <a:spcPts val="0"/>
              </a:spcAft>
              <a:buClr>
                <a:schemeClr val="dk1"/>
              </a:buClr>
              <a:buSzPts val="1900"/>
              <a:buChar char="●"/>
            </a:pPr>
            <a:r>
              <a:rPr lang="el" sz="1900" dirty="0">
                <a:solidFill>
                  <a:schemeClr val="dk1"/>
                </a:solidFill>
              </a:rPr>
              <a:t>Δημιουργώντας την δική μου κοινωνική επιχείρηση</a:t>
            </a:r>
            <a:endParaRPr sz="1900" dirty="0">
              <a:solidFill>
                <a:schemeClr val="dk1"/>
              </a:solidFill>
            </a:endParaRPr>
          </a:p>
        </p:txBody>
      </p:sp>
      <p:sp>
        <p:nvSpPr>
          <p:cNvPr id="68" name="Google Shape;68;p15"/>
          <p:cNvSpPr txBox="1">
            <a:spLocks noGrp="1"/>
          </p:cNvSpPr>
          <p:nvPr>
            <p:ph type="sldNum" idx="12"/>
          </p:nvPr>
        </p:nvSpPr>
        <p:spPr>
          <a:xfrm>
            <a:off x="7104552" y="4840040"/>
            <a:ext cx="1197300" cy="303600"/>
          </a:xfrm>
          <a:prstGeom prst="rect">
            <a:avLst/>
          </a:prstGeom>
          <a:noFill/>
          <a:ln>
            <a:noFill/>
          </a:ln>
        </p:spPr>
        <p:txBody>
          <a:bodyPr spcFirstLastPara="1" wrap="square" lIns="68575" tIns="34275" rIns="68575" bIns="34275" anchor="ctr" anchorCtr="0">
            <a:normAutofit/>
          </a:bodyPr>
          <a:lstStyle/>
          <a:p>
            <a:pPr marL="0" lvl="0" indent="0" algn="r" rtl="0">
              <a:spcBef>
                <a:spcPts val="0"/>
              </a:spcBef>
              <a:spcAft>
                <a:spcPts val="0"/>
              </a:spcAft>
              <a:buNone/>
            </a:pPr>
            <a:fld id="{00000000-1234-1234-1234-123412341234}" type="slidenum">
              <a:rPr lang="el"/>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3"/>
          <p:cNvSpPr txBox="1">
            <a:spLocks noGrp="1"/>
          </p:cNvSpPr>
          <p:nvPr>
            <p:ph type="body" idx="1"/>
          </p:nvPr>
        </p:nvSpPr>
        <p:spPr>
          <a:xfrm>
            <a:off x="311700" y="923875"/>
            <a:ext cx="85206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l" sz="1900" b="1">
                <a:solidFill>
                  <a:schemeClr val="dk1"/>
                </a:solidFill>
              </a:rPr>
              <a:t>Παροχή Υπηρεσιών για τη κάλυψη κοινωνικών αναγκών</a:t>
            </a:r>
            <a:endParaRPr sz="1100">
              <a:solidFill>
                <a:schemeClr val="dk1"/>
              </a:solidFill>
            </a:endParaRPr>
          </a:p>
          <a:p>
            <a:pPr marL="0" lvl="0" indent="0" algn="just" rtl="0">
              <a:spcBef>
                <a:spcPts val="1400"/>
              </a:spcBef>
              <a:spcAft>
                <a:spcPts val="0"/>
              </a:spcAft>
              <a:buNone/>
            </a:pPr>
            <a:r>
              <a:rPr lang="el" sz="1250" b="1">
                <a:solidFill>
                  <a:schemeClr val="dk1"/>
                </a:solidFill>
              </a:rPr>
              <a:t>Liminal - Πρόσβαση στον Πολιτισμό</a:t>
            </a:r>
            <a:endParaRPr sz="1250" b="1">
              <a:solidFill>
                <a:schemeClr val="dk1"/>
              </a:solidFill>
            </a:endParaRPr>
          </a:p>
          <a:p>
            <a:pPr marL="0" lvl="0" indent="0" algn="just" rtl="0">
              <a:spcBef>
                <a:spcPts val="400"/>
              </a:spcBef>
              <a:spcAft>
                <a:spcPts val="0"/>
              </a:spcAft>
              <a:buNone/>
            </a:pPr>
            <a:r>
              <a:rPr lang="el" sz="1250">
                <a:solidFill>
                  <a:schemeClr val="dk1"/>
                </a:solidFill>
              </a:rPr>
              <a:t>Νομική μορφή: Αστική μη Κερδοσκοπική Εταιρεία</a:t>
            </a:r>
            <a:endParaRPr sz="1250">
              <a:solidFill>
                <a:schemeClr val="dk1"/>
              </a:solidFill>
            </a:endParaRPr>
          </a:p>
          <a:p>
            <a:pPr marL="0" lvl="0" indent="0" algn="just" rtl="0">
              <a:spcBef>
                <a:spcPts val="0"/>
              </a:spcBef>
              <a:spcAft>
                <a:spcPts val="0"/>
              </a:spcAft>
              <a:buNone/>
            </a:pPr>
            <a:r>
              <a:rPr lang="el" sz="1250">
                <a:solidFill>
                  <a:schemeClr val="dk1"/>
                </a:solidFill>
              </a:rPr>
              <a:t>Έτος ίδρυσης: 2017</a:t>
            </a:r>
            <a:endParaRPr sz="1250">
              <a:solidFill>
                <a:schemeClr val="dk1"/>
              </a:solidFill>
            </a:endParaRPr>
          </a:p>
          <a:p>
            <a:pPr marL="0" lvl="0" indent="0" algn="just" rtl="0">
              <a:spcBef>
                <a:spcPts val="0"/>
              </a:spcBef>
              <a:spcAft>
                <a:spcPts val="0"/>
              </a:spcAft>
              <a:buNone/>
            </a:pPr>
            <a:r>
              <a:rPr lang="el" sz="1250">
                <a:solidFill>
                  <a:schemeClr val="dk1"/>
                </a:solidFill>
              </a:rPr>
              <a:t>Κλάδος δραστηριοποίησης - Αντικείμενο: Πολιτιστική Εκπαίδευση - Καλλιτεχνικές Εκδηλώσεις</a:t>
            </a:r>
            <a:endParaRPr sz="1250">
              <a:solidFill>
                <a:schemeClr val="dk1"/>
              </a:solidFill>
            </a:endParaRPr>
          </a:p>
          <a:p>
            <a:pPr marL="0" lvl="0" indent="0" algn="just" rtl="0">
              <a:spcBef>
                <a:spcPts val="0"/>
              </a:spcBef>
              <a:spcAft>
                <a:spcPts val="0"/>
              </a:spcAft>
              <a:buNone/>
            </a:pPr>
            <a:r>
              <a:rPr lang="el" sz="1250">
                <a:solidFill>
                  <a:schemeClr val="dk1"/>
                </a:solidFill>
              </a:rPr>
              <a:t>Website:</a:t>
            </a:r>
            <a:r>
              <a:rPr lang="el" sz="1250" u="sng">
                <a:solidFill>
                  <a:schemeClr val="dk1"/>
                </a:solidFill>
                <a:hlinkClick r:id="rId3">
                  <a:extLst>
                    <a:ext uri="{A12FA001-AC4F-418D-AE19-62706E023703}">
                      <ahyp:hlinkClr xmlns:ahyp="http://schemas.microsoft.com/office/drawing/2018/hyperlinkcolor" val="tx"/>
                    </a:ext>
                  </a:extLst>
                </a:hlinkClick>
              </a:rPr>
              <a:t> http://liminal.eu/</a:t>
            </a:r>
            <a:endParaRPr sz="1250" u="sng">
              <a:solidFill>
                <a:schemeClr val="dk1"/>
              </a:solidFill>
            </a:endParaRPr>
          </a:p>
          <a:p>
            <a:pPr marL="0" lvl="0" indent="0" algn="just" rtl="0">
              <a:spcBef>
                <a:spcPts val="0"/>
              </a:spcBef>
              <a:spcAft>
                <a:spcPts val="0"/>
              </a:spcAft>
              <a:buNone/>
            </a:pPr>
            <a:endParaRPr sz="1250">
              <a:solidFill>
                <a:schemeClr val="dk1"/>
              </a:solidFill>
            </a:endParaRPr>
          </a:p>
          <a:p>
            <a:pPr marL="0" lvl="0" indent="0" algn="just" rtl="0">
              <a:spcBef>
                <a:spcPts val="0"/>
              </a:spcBef>
              <a:spcAft>
                <a:spcPts val="0"/>
              </a:spcAft>
              <a:buNone/>
            </a:pPr>
            <a:r>
              <a:rPr lang="el" sz="1250">
                <a:solidFill>
                  <a:schemeClr val="dk1"/>
                </a:solidFill>
              </a:rPr>
              <a:t>Η Liminal προωθεί την ισότιμη συμμετοχή όλων στα αγαθά του πολιτισμού. Με στόχο την ανάπτυξη μιας δημιουργικής βιομηχανίας βασισμένης στην πολυφωνία και την διαφορετικότητα, εστιάζει τη δραστηριότητά της σε τρεις βασικούς τομείς: </a:t>
            </a:r>
            <a:endParaRPr sz="1250">
              <a:solidFill>
                <a:schemeClr val="dk1"/>
              </a:solidFill>
            </a:endParaRPr>
          </a:p>
          <a:p>
            <a:pPr marL="0" lvl="0" indent="0" algn="just" rtl="0">
              <a:spcBef>
                <a:spcPts val="0"/>
              </a:spcBef>
              <a:spcAft>
                <a:spcPts val="0"/>
              </a:spcAft>
              <a:buNone/>
            </a:pPr>
            <a:r>
              <a:rPr lang="el" sz="1250" b="1">
                <a:solidFill>
                  <a:schemeClr val="dk1"/>
                </a:solidFill>
              </a:rPr>
              <a:t>Συμπεριληπτική Εκπαίδευση, Υπηρεσίες Προσβασιμότητας και Παραγωγές. </a:t>
            </a:r>
            <a:endParaRPr sz="1250" b="1">
              <a:solidFill>
                <a:schemeClr val="dk1"/>
              </a:solidFill>
            </a:endParaRPr>
          </a:p>
          <a:p>
            <a:pPr marL="0" lvl="0" indent="0" algn="just" rtl="0">
              <a:spcBef>
                <a:spcPts val="0"/>
              </a:spcBef>
              <a:spcAft>
                <a:spcPts val="0"/>
              </a:spcAft>
              <a:buNone/>
            </a:pPr>
            <a:r>
              <a:rPr lang="el" sz="1250">
                <a:solidFill>
                  <a:schemeClr val="dk1"/>
                </a:solidFill>
              </a:rPr>
              <a:t>Παρέχει υπηρεσίες προσβασιμότητας σε πολιτιστικούς φορείς και παραγωγές (υποτιτλισμός, ακουστική περιγραφή, προσβασιμότητα υποδομών, νοηματική διερμηνεία κα.), εξασφαλίζοντας την ισότιμη συμμετοχή όλων. Απώτερος σκοπός της είναι η δυνατότητα επαφής και ενασχόλησης όλων όσων το επιθυμούν με την πολιτιστική, καλλιτεχνική και δημιουργική διαδικασία χωρίς περιορισμούς.Βασική προτεραιότητα της είναι η τοποθέτηση της </a:t>
            </a:r>
            <a:r>
              <a:rPr lang="el" sz="1250" b="1">
                <a:solidFill>
                  <a:schemeClr val="dk1"/>
                </a:solidFill>
              </a:rPr>
              <a:t>προσβασιμότητας στο προσκήνιο του κοινωνικού διαλόγου </a:t>
            </a:r>
            <a:r>
              <a:rPr lang="el" sz="1250">
                <a:solidFill>
                  <a:schemeClr val="dk1"/>
                </a:solidFill>
              </a:rPr>
              <a:t>και η ανάπτυξη μιας κοινής προσέγγισης για την αντιμετώπιση των σχετικών προκλήσεων σε εθνικό και παγκόσμιο επίπεδο. </a:t>
            </a:r>
            <a:endParaRPr sz="1250">
              <a:solidFill>
                <a:schemeClr val="dk1"/>
              </a:solidFill>
            </a:endParaRPr>
          </a:p>
        </p:txBody>
      </p:sp>
      <p:sp>
        <p:nvSpPr>
          <p:cNvPr id="175" name="Google Shape;175;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Μοντέλα κοινωνικής επιχειρηματικότητας (7)</a:t>
            </a:r>
            <a:endParaRPr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1" name="Google Shape;181;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Μοντέλα κοινωνικής επιχειρηματικότητας (8)</a:t>
            </a:r>
            <a:endParaRPr b="1" dirty="0"/>
          </a:p>
        </p:txBody>
      </p:sp>
      <p:sp>
        <p:nvSpPr>
          <p:cNvPr id="180" name="Google Shape;180;p3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el" sz="1900" b="1">
                <a:solidFill>
                  <a:schemeClr val="dk1"/>
                </a:solidFill>
              </a:rPr>
              <a:t>Δίκαιο Εμπόριο </a:t>
            </a:r>
            <a:endParaRPr sz="1100">
              <a:solidFill>
                <a:schemeClr val="dk1"/>
              </a:solidFill>
            </a:endParaRPr>
          </a:p>
          <a:p>
            <a:pPr marL="0" lvl="0" indent="0" algn="just" rtl="0">
              <a:spcBef>
                <a:spcPts val="1400"/>
              </a:spcBef>
              <a:spcAft>
                <a:spcPts val="0"/>
              </a:spcAft>
              <a:buNone/>
            </a:pPr>
            <a:r>
              <a:rPr lang="el" sz="1250" b="1">
                <a:solidFill>
                  <a:schemeClr val="dk1"/>
                </a:solidFill>
              </a:rPr>
              <a:t>Fabric Republic </a:t>
            </a:r>
            <a:endParaRPr sz="1250" b="1">
              <a:solidFill>
                <a:schemeClr val="dk1"/>
              </a:solidFill>
            </a:endParaRPr>
          </a:p>
          <a:p>
            <a:pPr marL="0" lvl="0" indent="0" algn="just" rtl="0">
              <a:spcBef>
                <a:spcPts val="400"/>
              </a:spcBef>
              <a:spcAft>
                <a:spcPts val="0"/>
              </a:spcAft>
              <a:buNone/>
            </a:pPr>
            <a:r>
              <a:rPr lang="el" sz="1250">
                <a:solidFill>
                  <a:schemeClr val="dk1"/>
                </a:solidFill>
              </a:rPr>
              <a:t>Νομική μορφή: AMKE</a:t>
            </a:r>
            <a:endParaRPr sz="1250">
              <a:solidFill>
                <a:schemeClr val="dk1"/>
              </a:solidFill>
            </a:endParaRPr>
          </a:p>
          <a:p>
            <a:pPr marL="0" lvl="0" indent="0" algn="just" rtl="0">
              <a:spcBef>
                <a:spcPts val="0"/>
              </a:spcBef>
              <a:spcAft>
                <a:spcPts val="0"/>
              </a:spcAft>
              <a:buNone/>
            </a:pPr>
            <a:r>
              <a:rPr lang="el" sz="1250">
                <a:solidFill>
                  <a:schemeClr val="dk1"/>
                </a:solidFill>
              </a:rPr>
              <a:t>Έτος ίδρυσης: 2019</a:t>
            </a:r>
            <a:endParaRPr sz="1250">
              <a:solidFill>
                <a:schemeClr val="dk1"/>
              </a:solidFill>
            </a:endParaRPr>
          </a:p>
          <a:p>
            <a:pPr marL="0" lvl="0" indent="0" algn="just" rtl="0">
              <a:spcBef>
                <a:spcPts val="0"/>
              </a:spcBef>
              <a:spcAft>
                <a:spcPts val="0"/>
              </a:spcAft>
              <a:buNone/>
            </a:pPr>
            <a:r>
              <a:rPr lang="el" sz="1250">
                <a:solidFill>
                  <a:schemeClr val="dk1"/>
                </a:solidFill>
              </a:rPr>
              <a:t>Κλάδος δραστηριοποίησης - Αντικείμενο: Βιώσιμη Μόδα</a:t>
            </a:r>
            <a:endParaRPr sz="1250">
              <a:solidFill>
                <a:schemeClr val="dk1"/>
              </a:solidFill>
            </a:endParaRPr>
          </a:p>
          <a:p>
            <a:pPr marL="0" lvl="0" indent="0" algn="just" rtl="0">
              <a:spcBef>
                <a:spcPts val="0"/>
              </a:spcBef>
              <a:spcAft>
                <a:spcPts val="0"/>
              </a:spcAft>
              <a:buNone/>
            </a:pPr>
            <a:r>
              <a:rPr lang="el" sz="1250">
                <a:solidFill>
                  <a:schemeClr val="dk1"/>
                </a:solidFill>
              </a:rPr>
              <a:t>Website: https://www.fabricrepublic.gr/</a:t>
            </a:r>
            <a:endParaRPr sz="1250">
              <a:solidFill>
                <a:schemeClr val="dk1"/>
              </a:solidFill>
            </a:endParaRPr>
          </a:p>
          <a:p>
            <a:pPr marL="0" lvl="0" indent="0" algn="just" rtl="0">
              <a:spcBef>
                <a:spcPts val="0"/>
              </a:spcBef>
              <a:spcAft>
                <a:spcPts val="0"/>
              </a:spcAft>
              <a:buNone/>
            </a:pPr>
            <a:endParaRPr sz="1250">
              <a:solidFill>
                <a:schemeClr val="dk1"/>
              </a:solidFill>
            </a:endParaRPr>
          </a:p>
          <a:p>
            <a:pPr marL="0" lvl="0" indent="0" algn="just" rtl="0">
              <a:spcBef>
                <a:spcPts val="0"/>
              </a:spcBef>
              <a:spcAft>
                <a:spcPts val="0"/>
              </a:spcAft>
              <a:buNone/>
            </a:pPr>
            <a:r>
              <a:rPr lang="el" sz="1250">
                <a:solidFill>
                  <a:schemeClr val="dk1"/>
                </a:solidFill>
              </a:rPr>
              <a:t>H Fabric Republic είναι ένα καινοτόμο και ολοκληρωμένο σύστημα διαχείρισης πλεονάζοντος ρουχισμού, το οποίο εστιάζει στις κοινωνικές ανάγκες του σήμερα, στη βιωσιμότητα και την αειφόρο ανάπτυξη. Μετά την συλλογή, διαλογή και κατηγοριοποίηση των ρούχων, διανέμη προς κοινωφελείς οργανισμούς και προωθεί την επαναχρησιμοποίηση μέσα από σχεδιασμός και παραγωγή upcycled δημιουργιών.</a:t>
            </a:r>
            <a:endParaRPr sz="1250" b="1">
              <a:solidFill>
                <a:schemeClr val="dk1"/>
              </a:solidFill>
            </a:endParaRPr>
          </a:p>
          <a:p>
            <a:pPr marL="0" lvl="0" indent="0" algn="just" rtl="0">
              <a:spcBef>
                <a:spcPts val="0"/>
              </a:spcBef>
              <a:spcAft>
                <a:spcPts val="0"/>
              </a:spcAft>
              <a:buNone/>
            </a:pPr>
            <a:endParaRPr sz="1900">
              <a:solidFill>
                <a:schemeClr val="dk1"/>
              </a:solidFill>
            </a:endParaRPr>
          </a:p>
          <a:p>
            <a:pPr marL="0" lvl="0" indent="0" algn="just" rtl="0">
              <a:spcBef>
                <a:spcPts val="0"/>
              </a:spcBef>
              <a:spcAft>
                <a:spcPts val="0"/>
              </a:spcAft>
              <a:buNone/>
            </a:pPr>
            <a:endParaRPr sz="1900">
              <a:solidFill>
                <a:schemeClr val="dk1"/>
              </a:solidFill>
            </a:endParaRPr>
          </a:p>
          <a:p>
            <a:pPr marL="0" lvl="0" indent="0" algn="just" rtl="0">
              <a:spcBef>
                <a:spcPts val="0"/>
              </a:spcBef>
              <a:spcAft>
                <a:spcPts val="0"/>
              </a:spcAft>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l" rtl="0">
              <a:spcBef>
                <a:spcPts val="0"/>
              </a:spcBef>
              <a:spcAft>
                <a:spcPts val="0"/>
              </a:spcAft>
              <a:buClr>
                <a:schemeClr val="dk1"/>
              </a:buClr>
              <a:buSzPts val="1100"/>
              <a:buFont typeface="Arial"/>
              <a:buNone/>
            </a:pPr>
            <a:endParaRPr sz="1900"/>
          </a:p>
          <a:p>
            <a:pPr marL="0" marR="0" lvl="0" indent="0" algn="l" rtl="0">
              <a:lnSpc>
                <a:spcPct val="115000"/>
              </a:lnSpc>
              <a:spcBef>
                <a:spcPts val="1200"/>
              </a:spcBef>
              <a:spcAft>
                <a:spcPts val="0"/>
              </a:spcAft>
              <a:buNone/>
            </a:pPr>
            <a:endParaRPr sz="1900"/>
          </a:p>
          <a:p>
            <a:pPr marL="0" lvl="0" indent="0" algn="l" rtl="0">
              <a:spcBef>
                <a:spcPts val="1200"/>
              </a:spcBef>
              <a:spcAft>
                <a:spcPts val="1200"/>
              </a:spcAft>
              <a:buNone/>
            </a:pPr>
            <a:endParaRPr sz="19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Μοντέλα κοινωνικής επιχειρηματικότητας (9)</a:t>
            </a:r>
            <a:endParaRPr b="1" dirty="0"/>
          </a:p>
        </p:txBody>
      </p:sp>
      <p:sp>
        <p:nvSpPr>
          <p:cNvPr id="187" name="Google Shape;187;p3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el" sz="1900" b="1">
                <a:solidFill>
                  <a:schemeClr val="dk1"/>
                </a:solidFill>
              </a:rPr>
              <a:t>Νέες Καινοτόμες Πρακτικές</a:t>
            </a:r>
            <a:endParaRPr sz="1100">
              <a:solidFill>
                <a:schemeClr val="dk1"/>
              </a:solidFill>
            </a:endParaRPr>
          </a:p>
          <a:p>
            <a:pPr marL="0" lvl="0" indent="0" algn="just" rtl="0">
              <a:spcBef>
                <a:spcPts val="1400"/>
              </a:spcBef>
              <a:spcAft>
                <a:spcPts val="0"/>
              </a:spcAft>
              <a:buNone/>
            </a:pPr>
            <a:r>
              <a:rPr lang="el" sz="1250" b="1">
                <a:solidFill>
                  <a:schemeClr val="dk1"/>
                </a:solidFill>
              </a:rPr>
              <a:t>Aegean Cargo Sailing</a:t>
            </a:r>
            <a:endParaRPr sz="1250" b="1">
              <a:solidFill>
                <a:schemeClr val="dk1"/>
              </a:solidFill>
            </a:endParaRPr>
          </a:p>
          <a:p>
            <a:pPr marL="0" lvl="0" indent="0" algn="just" rtl="0">
              <a:spcBef>
                <a:spcPts val="400"/>
              </a:spcBef>
              <a:spcAft>
                <a:spcPts val="0"/>
              </a:spcAft>
              <a:buNone/>
            </a:pPr>
            <a:r>
              <a:rPr lang="el" sz="1250">
                <a:solidFill>
                  <a:schemeClr val="dk1"/>
                </a:solidFill>
              </a:rPr>
              <a:t>Νομική μορφή: Κοινωνική Συνεταιριστική Επιχείρηση</a:t>
            </a:r>
            <a:endParaRPr sz="1250">
              <a:solidFill>
                <a:schemeClr val="dk1"/>
              </a:solidFill>
            </a:endParaRPr>
          </a:p>
          <a:p>
            <a:pPr marL="0" lvl="0" indent="0" algn="just" rtl="0">
              <a:spcBef>
                <a:spcPts val="0"/>
              </a:spcBef>
              <a:spcAft>
                <a:spcPts val="0"/>
              </a:spcAft>
              <a:buNone/>
            </a:pPr>
            <a:r>
              <a:rPr lang="el" sz="1250">
                <a:solidFill>
                  <a:schemeClr val="dk1"/>
                </a:solidFill>
              </a:rPr>
              <a:t>Έτος ίδρυσης: 2019</a:t>
            </a:r>
            <a:endParaRPr sz="1250">
              <a:solidFill>
                <a:schemeClr val="dk1"/>
              </a:solidFill>
            </a:endParaRPr>
          </a:p>
          <a:p>
            <a:pPr marL="0" lvl="0" indent="0" algn="just" rtl="0">
              <a:spcBef>
                <a:spcPts val="0"/>
              </a:spcBef>
              <a:spcAft>
                <a:spcPts val="0"/>
              </a:spcAft>
              <a:buNone/>
            </a:pPr>
            <a:r>
              <a:rPr lang="el" sz="1250">
                <a:solidFill>
                  <a:schemeClr val="dk1"/>
                </a:solidFill>
              </a:rPr>
              <a:t>Κλάδος δραστηριοποίησης - Αντικείμενο: Τουρισμός, Προώθηση Μικρών Παραγωγών, Μεταφορές</a:t>
            </a:r>
            <a:endParaRPr sz="1250">
              <a:solidFill>
                <a:schemeClr val="dk1"/>
              </a:solidFill>
            </a:endParaRPr>
          </a:p>
          <a:p>
            <a:pPr marL="0" lvl="0" indent="0" algn="just" rtl="0">
              <a:spcBef>
                <a:spcPts val="0"/>
              </a:spcBef>
              <a:spcAft>
                <a:spcPts val="0"/>
              </a:spcAft>
              <a:buNone/>
            </a:pPr>
            <a:r>
              <a:rPr lang="el" sz="1250">
                <a:solidFill>
                  <a:schemeClr val="dk1"/>
                </a:solidFill>
              </a:rPr>
              <a:t>Website: https://aegeancargosailing.org/</a:t>
            </a:r>
            <a:endParaRPr sz="1250" b="1">
              <a:solidFill>
                <a:schemeClr val="dk1"/>
              </a:solidFill>
            </a:endParaRPr>
          </a:p>
          <a:p>
            <a:pPr marL="0" lvl="0" indent="0" algn="just" rtl="0">
              <a:spcBef>
                <a:spcPts val="0"/>
              </a:spcBef>
              <a:spcAft>
                <a:spcPts val="0"/>
              </a:spcAft>
              <a:buNone/>
            </a:pPr>
            <a:endParaRPr sz="1250" b="1">
              <a:solidFill>
                <a:schemeClr val="dk1"/>
              </a:solidFill>
            </a:endParaRPr>
          </a:p>
          <a:p>
            <a:pPr marL="0" lvl="0" indent="0" algn="just" rtl="0">
              <a:spcBef>
                <a:spcPts val="0"/>
              </a:spcBef>
              <a:spcAft>
                <a:spcPts val="0"/>
              </a:spcAft>
              <a:buNone/>
            </a:pPr>
            <a:r>
              <a:rPr lang="el" sz="1250">
                <a:solidFill>
                  <a:schemeClr val="dk1"/>
                </a:solidFill>
              </a:rPr>
              <a:t>Προσφέρουν τουριστικά ταξίδια με ιστιοπλοϊκά ενώ την ίδια στιγμή, μεταφέρουν προϊόντα μικρών παραγωγών από τα νησιά σε εστιατόρια και καταστήματα στην Ελλάδα και την Ιταλία ενώ τα προσφέρουν στους πελάτες τους και κάνουν μικρές πωλήσεις στο ιστιοπλοϊκό. </a:t>
            </a:r>
            <a:endParaRPr sz="1250">
              <a:solidFill>
                <a:schemeClr val="dk1"/>
              </a:solidFill>
            </a:endParaRPr>
          </a:p>
          <a:p>
            <a:pPr marL="0" lvl="0" indent="0" algn="just" rtl="0">
              <a:spcBef>
                <a:spcPts val="0"/>
              </a:spcBef>
              <a:spcAft>
                <a:spcPts val="0"/>
              </a:spcAft>
              <a:buNone/>
            </a:pPr>
            <a:r>
              <a:rPr lang="el" sz="1250">
                <a:solidFill>
                  <a:schemeClr val="dk1"/>
                </a:solidFill>
              </a:rPr>
              <a:t>Μειώνουν δραματικά την χρήση πετρελαίου, δημιουργώντας μία βιώσιμη εναλλακτική στις θαλάσσιες μiκρο-μεταφορές. Το 2021 μελέτησαν την τοποθέτηση φωτοβολταϊκού πάνελ για την κάλυψη των ενεργειακών αναγκών της μεταφοράς, ενισχύοντας ακόμα περισσότερο το θετικό τους αποτύπωμα στο περιβάλλον.</a:t>
            </a:r>
            <a:endParaRPr sz="1250">
              <a:solidFill>
                <a:schemeClr val="dk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3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Κεντρικές αρχές (1)</a:t>
            </a:r>
            <a:endParaRPr b="1" dirty="0"/>
          </a:p>
        </p:txBody>
      </p:sp>
      <p:sp>
        <p:nvSpPr>
          <p:cNvPr id="193" name="Google Shape;193;p3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el" sz="1550" b="1">
                <a:solidFill>
                  <a:schemeClr val="dk1"/>
                </a:solidFill>
              </a:rPr>
              <a:t>Ποιοι είναι οι πυλώνες που καθορίζουν την ταυτότητα των Κοινωνικών Επιχειρήσεων;</a:t>
            </a:r>
            <a:endParaRPr sz="1550" b="1">
              <a:solidFill>
                <a:schemeClr val="dk1"/>
              </a:solidFill>
            </a:endParaRPr>
          </a:p>
          <a:p>
            <a:pPr marL="0" lvl="0" indent="0" algn="just" rtl="0">
              <a:spcBef>
                <a:spcPts val="600"/>
              </a:spcBef>
              <a:spcAft>
                <a:spcPts val="0"/>
              </a:spcAft>
              <a:buNone/>
            </a:pPr>
            <a:endParaRPr sz="1550" b="1">
              <a:solidFill>
                <a:schemeClr val="dk1"/>
              </a:solidFill>
            </a:endParaRPr>
          </a:p>
          <a:p>
            <a:pPr marL="0" lvl="0" indent="0" algn="just" rtl="0">
              <a:spcBef>
                <a:spcPts val="600"/>
              </a:spcBef>
              <a:spcAft>
                <a:spcPts val="0"/>
              </a:spcAft>
              <a:buNone/>
            </a:pPr>
            <a:r>
              <a:rPr lang="el" sz="1550" b="1">
                <a:solidFill>
                  <a:schemeClr val="dk1"/>
                </a:solidFill>
              </a:rPr>
              <a:t>Κοινωνική Διασταση</a:t>
            </a:r>
            <a:endParaRPr sz="1550" b="1">
              <a:solidFill>
                <a:schemeClr val="dk1"/>
              </a:solidFill>
            </a:endParaRPr>
          </a:p>
          <a:p>
            <a:pPr marL="457200" lvl="0" indent="-327025" algn="just" rtl="0">
              <a:spcBef>
                <a:spcPts val="600"/>
              </a:spcBef>
              <a:spcAft>
                <a:spcPts val="0"/>
              </a:spcAft>
              <a:buClr>
                <a:schemeClr val="dk1"/>
              </a:buClr>
              <a:buSzPts val="1550"/>
              <a:buChar char="●"/>
            </a:pPr>
            <a:r>
              <a:rPr lang="el" sz="1550">
                <a:solidFill>
                  <a:schemeClr val="dk1"/>
                </a:solidFill>
              </a:rPr>
              <a:t>Έχουν σαφή κοινωνικό και περιβαλλοντικό σκοπό που περιγράφεται στα διοικητικά τους έγγραφα</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Τα αποτελέσματα τους καταμετρώνται  κυρίως σε σχέση με την κοινωνική τους αποστολή</a:t>
            </a:r>
            <a:endParaRPr sz="1550" b="1">
              <a:solidFill>
                <a:schemeClr val="dk1"/>
              </a:solidFill>
            </a:endParaRPr>
          </a:p>
          <a:p>
            <a:pPr marL="0" lvl="0" indent="0" algn="just" rtl="0">
              <a:spcBef>
                <a:spcPts val="1000"/>
              </a:spcBef>
              <a:spcAft>
                <a:spcPts val="0"/>
              </a:spcAft>
              <a:buNone/>
            </a:pPr>
            <a:endParaRPr sz="1550">
              <a:solidFill>
                <a:schemeClr val="dk1"/>
              </a:solidFill>
            </a:endParaRPr>
          </a:p>
          <a:p>
            <a:pPr marL="0" lvl="0" indent="0" algn="just" rtl="0">
              <a:spcBef>
                <a:spcPts val="1400"/>
              </a:spcBef>
              <a:spcAft>
                <a:spcPts val="0"/>
              </a:spcAft>
              <a:buNone/>
            </a:pPr>
            <a:endParaRPr sz="1550" b="1">
              <a:solidFill>
                <a:schemeClr val="dk1"/>
              </a:solidFill>
            </a:endParaRPr>
          </a:p>
          <a:p>
            <a:pPr marL="0" lvl="0" indent="0" algn="just" rtl="0">
              <a:spcBef>
                <a:spcPts val="400"/>
              </a:spcBef>
              <a:spcAft>
                <a:spcPts val="0"/>
              </a:spcAft>
              <a:buNone/>
            </a:pP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l" rtl="0">
              <a:spcBef>
                <a:spcPts val="0"/>
              </a:spcBef>
              <a:spcAft>
                <a:spcPts val="0"/>
              </a:spcAft>
              <a:buClr>
                <a:schemeClr val="dk1"/>
              </a:buClr>
              <a:buSzPts val="1100"/>
              <a:buFont typeface="Arial"/>
              <a:buNone/>
            </a:pPr>
            <a:endParaRPr sz="1550">
              <a:solidFill>
                <a:schemeClr val="dk1"/>
              </a:solidFill>
            </a:endParaRPr>
          </a:p>
          <a:p>
            <a:pPr marL="0" marR="0" lvl="0" indent="0" algn="l" rtl="0">
              <a:lnSpc>
                <a:spcPct val="115000"/>
              </a:lnSpc>
              <a:spcBef>
                <a:spcPts val="1200"/>
              </a:spcBef>
              <a:spcAft>
                <a:spcPts val="0"/>
              </a:spcAft>
              <a:buNone/>
            </a:pPr>
            <a:endParaRPr sz="1550">
              <a:solidFill>
                <a:schemeClr val="dk1"/>
              </a:solidFill>
            </a:endParaRPr>
          </a:p>
          <a:p>
            <a:pPr marL="0" lvl="0" indent="0" algn="l" rtl="0">
              <a:spcBef>
                <a:spcPts val="1200"/>
              </a:spcBef>
              <a:spcAft>
                <a:spcPts val="1200"/>
              </a:spcAft>
              <a:buNone/>
            </a:pPr>
            <a:endParaRPr sz="1550">
              <a:solidFill>
                <a:schemeClr val="dk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3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Κεντρικές αρχές (2)</a:t>
            </a:r>
            <a:endParaRPr b="1" dirty="0"/>
          </a:p>
        </p:txBody>
      </p:sp>
      <p:sp>
        <p:nvSpPr>
          <p:cNvPr id="199" name="Google Shape;199;p3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el" sz="1550" b="1">
                <a:solidFill>
                  <a:schemeClr val="dk1"/>
                </a:solidFill>
              </a:rPr>
              <a:t>Ποιοι είναι οι πυλώνες που καθορίζουν την ταυτότητα των Κοινωνικών Επιχειρήσεων;</a:t>
            </a:r>
            <a:endParaRPr sz="1550" b="1">
              <a:solidFill>
                <a:schemeClr val="dk1"/>
              </a:solidFill>
            </a:endParaRPr>
          </a:p>
          <a:p>
            <a:pPr marL="0" lvl="0" indent="0" algn="just" rtl="0">
              <a:spcBef>
                <a:spcPts val="600"/>
              </a:spcBef>
              <a:spcAft>
                <a:spcPts val="0"/>
              </a:spcAft>
              <a:buNone/>
            </a:pPr>
            <a:endParaRPr sz="1550" b="1">
              <a:solidFill>
                <a:schemeClr val="dk1"/>
              </a:solidFill>
            </a:endParaRPr>
          </a:p>
          <a:p>
            <a:pPr marL="0" lvl="0" indent="0" algn="just" rtl="0">
              <a:spcBef>
                <a:spcPts val="600"/>
              </a:spcBef>
              <a:spcAft>
                <a:spcPts val="0"/>
              </a:spcAft>
              <a:buNone/>
            </a:pPr>
            <a:r>
              <a:rPr lang="el" sz="1550" b="1">
                <a:solidFill>
                  <a:schemeClr val="dk1"/>
                </a:solidFill>
              </a:rPr>
              <a:t>Οικονομική Διάσταση </a:t>
            </a:r>
            <a:endParaRPr sz="1550" b="1">
              <a:solidFill>
                <a:schemeClr val="dk1"/>
              </a:solidFill>
            </a:endParaRPr>
          </a:p>
          <a:p>
            <a:pPr marL="457200" lvl="0" indent="-327025" algn="just" rtl="0">
              <a:spcBef>
                <a:spcPts val="600"/>
              </a:spcBef>
              <a:spcAft>
                <a:spcPts val="0"/>
              </a:spcAft>
              <a:buClr>
                <a:schemeClr val="dk1"/>
              </a:buClr>
              <a:buSzPts val="1550"/>
              <a:buChar char="●"/>
            </a:pPr>
            <a:r>
              <a:rPr lang="el" sz="1550">
                <a:solidFill>
                  <a:schemeClr val="dk1"/>
                </a:solidFill>
              </a:rPr>
              <a:t>Δημιουργούν το μεγαλύτερο μέρος του εισοδήματός τους μέσα από εμπορικές δραστηριότητες (προϊόντα ή υπηρεσίες)</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Επανεπενδύουν το μεγαλύτερο μέρος των κερδών τους </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Είναι κατά το δυνατόν ανεξάρτητες από δομές της πολιτείας και του ιδιωτικού τομέα</a:t>
            </a:r>
            <a:endParaRPr sz="1550" b="1">
              <a:solidFill>
                <a:schemeClr val="dk1"/>
              </a:solidFill>
            </a:endParaRPr>
          </a:p>
          <a:p>
            <a:pPr marL="0" lvl="0" indent="0" algn="just" rtl="0">
              <a:spcBef>
                <a:spcPts val="1000"/>
              </a:spcBef>
              <a:spcAft>
                <a:spcPts val="0"/>
              </a:spcAft>
              <a:buNone/>
            </a:pPr>
            <a:endParaRPr sz="1100">
              <a:solidFill>
                <a:schemeClr val="dk1"/>
              </a:solidFill>
            </a:endParaRPr>
          </a:p>
          <a:p>
            <a:pPr marL="0" lvl="0" indent="0" algn="just" rtl="0">
              <a:spcBef>
                <a:spcPts val="1400"/>
              </a:spcBef>
              <a:spcAft>
                <a:spcPts val="0"/>
              </a:spcAft>
              <a:buNone/>
            </a:pPr>
            <a:endParaRPr sz="1100" b="1">
              <a:solidFill>
                <a:schemeClr val="dk1"/>
              </a:solidFill>
            </a:endParaRPr>
          </a:p>
          <a:p>
            <a:pPr marL="0" lvl="0" indent="0" algn="just" rtl="0">
              <a:spcBef>
                <a:spcPts val="400"/>
              </a:spcBef>
              <a:spcAft>
                <a:spcPts val="0"/>
              </a:spcAft>
              <a:buNone/>
            </a:pPr>
            <a:endParaRPr sz="1900">
              <a:solidFill>
                <a:schemeClr val="dk1"/>
              </a:solidFill>
            </a:endParaRPr>
          </a:p>
          <a:p>
            <a:pPr marL="0" lvl="0" indent="0" algn="just" rtl="0">
              <a:spcBef>
                <a:spcPts val="0"/>
              </a:spcBef>
              <a:spcAft>
                <a:spcPts val="0"/>
              </a:spcAft>
              <a:buNone/>
            </a:pPr>
            <a:endParaRPr sz="1900">
              <a:solidFill>
                <a:schemeClr val="dk1"/>
              </a:solidFill>
            </a:endParaRPr>
          </a:p>
          <a:p>
            <a:pPr marL="0" lvl="0" indent="0" algn="just" rtl="0">
              <a:spcBef>
                <a:spcPts val="0"/>
              </a:spcBef>
              <a:spcAft>
                <a:spcPts val="0"/>
              </a:spcAft>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l" rtl="0">
              <a:spcBef>
                <a:spcPts val="0"/>
              </a:spcBef>
              <a:spcAft>
                <a:spcPts val="0"/>
              </a:spcAft>
              <a:buClr>
                <a:schemeClr val="dk1"/>
              </a:buClr>
              <a:buSzPts val="1100"/>
              <a:buFont typeface="Arial"/>
              <a:buNone/>
            </a:pPr>
            <a:endParaRPr sz="1900"/>
          </a:p>
          <a:p>
            <a:pPr marL="0" marR="0" lvl="0" indent="0" algn="l" rtl="0">
              <a:lnSpc>
                <a:spcPct val="115000"/>
              </a:lnSpc>
              <a:spcBef>
                <a:spcPts val="1200"/>
              </a:spcBef>
              <a:spcAft>
                <a:spcPts val="0"/>
              </a:spcAft>
              <a:buNone/>
            </a:pPr>
            <a:endParaRPr sz="1900"/>
          </a:p>
          <a:p>
            <a:pPr marL="0" lvl="0" indent="0" algn="l" rtl="0">
              <a:spcBef>
                <a:spcPts val="1200"/>
              </a:spcBef>
              <a:spcAft>
                <a:spcPts val="1200"/>
              </a:spcAft>
              <a:buNone/>
            </a:pPr>
            <a:endParaRPr sz="19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Κεντρικές αρχές (3)</a:t>
            </a:r>
            <a:endParaRPr b="1" dirty="0"/>
          </a:p>
        </p:txBody>
      </p:sp>
      <p:sp>
        <p:nvSpPr>
          <p:cNvPr id="205" name="Google Shape;205;p3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el" sz="1550" b="1">
                <a:solidFill>
                  <a:schemeClr val="dk1"/>
                </a:solidFill>
              </a:rPr>
              <a:t>Ποιοι είναι οι πυλώνες που καθορίζουν την ταυτότητα των Κοινωνικών Επιχειρήσεων;</a:t>
            </a:r>
            <a:endParaRPr sz="1550" b="1">
              <a:solidFill>
                <a:schemeClr val="dk1"/>
              </a:solidFill>
            </a:endParaRPr>
          </a:p>
          <a:p>
            <a:pPr marL="0" lvl="0" indent="0" algn="just" rtl="0">
              <a:spcBef>
                <a:spcPts val="600"/>
              </a:spcBef>
              <a:spcAft>
                <a:spcPts val="0"/>
              </a:spcAft>
              <a:buNone/>
            </a:pPr>
            <a:endParaRPr sz="1550" b="1">
              <a:solidFill>
                <a:schemeClr val="dk1"/>
              </a:solidFill>
            </a:endParaRPr>
          </a:p>
          <a:p>
            <a:pPr marL="0" lvl="0" indent="0" algn="just" rtl="0">
              <a:spcBef>
                <a:spcPts val="600"/>
              </a:spcBef>
              <a:spcAft>
                <a:spcPts val="0"/>
              </a:spcAft>
              <a:buNone/>
            </a:pPr>
            <a:r>
              <a:rPr lang="el" sz="1550" b="1">
                <a:solidFill>
                  <a:schemeClr val="dk1"/>
                </a:solidFill>
              </a:rPr>
              <a:t>Συμπεριληπτική/Συμμετοχική Διάσταση</a:t>
            </a:r>
            <a:endParaRPr sz="1550" b="1">
              <a:solidFill>
                <a:schemeClr val="dk1"/>
              </a:solidFill>
            </a:endParaRPr>
          </a:p>
          <a:p>
            <a:pPr marL="457200" lvl="0" indent="-327025" algn="just" rtl="0">
              <a:spcBef>
                <a:spcPts val="600"/>
              </a:spcBef>
              <a:spcAft>
                <a:spcPts val="0"/>
              </a:spcAft>
              <a:buClr>
                <a:schemeClr val="dk1"/>
              </a:buClr>
              <a:buSzPts val="1550"/>
              <a:buChar char="●"/>
            </a:pPr>
            <a:r>
              <a:rPr lang="el" sz="1550">
                <a:solidFill>
                  <a:schemeClr val="dk1"/>
                </a:solidFill>
              </a:rPr>
              <a:t>Χρησιμοποιούν συμμετοχικές διαδικασίες και βασίζονται στην ενεργή συμμετοχή τόσο των μελών τους όσο και εκπροσώπων της τοπικής κοινότητας. Τα συμφέροντα όλων των μερών εκπροσωπούνται όλα κατά τη λήψη αποφάσεων.</a:t>
            </a:r>
            <a:endParaRPr sz="1550">
              <a:solidFill>
                <a:schemeClr val="dk1"/>
              </a:solidFill>
            </a:endParaRPr>
          </a:p>
          <a:p>
            <a:pPr marL="457200" lvl="0" indent="-327025" algn="just" rtl="0">
              <a:spcBef>
                <a:spcPts val="1000"/>
              </a:spcBef>
              <a:spcAft>
                <a:spcPts val="1000"/>
              </a:spcAft>
              <a:buClr>
                <a:schemeClr val="dk1"/>
              </a:buClr>
              <a:buSzPts val="1550"/>
              <a:buChar char="●"/>
            </a:pPr>
            <a:r>
              <a:rPr lang="el" sz="1550">
                <a:solidFill>
                  <a:schemeClr val="dk1"/>
                </a:solidFill>
              </a:rPr>
              <a:t>Αναπτύσσουν υπεύθυνες δράσεις, λειτουργούν με διαφάνεια και αλληλοϋποστηρίζονται</a:t>
            </a:r>
            <a:endParaRPr sz="1550">
              <a:solidFill>
                <a:schemeClr val="dk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Οι κοινωνικοί επιχειρηματίες (1)</a:t>
            </a:r>
            <a:endParaRPr b="1" dirty="0"/>
          </a:p>
        </p:txBody>
      </p:sp>
      <p:sp>
        <p:nvSpPr>
          <p:cNvPr id="211" name="Google Shape;211;p3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el" sz="1550" b="1">
                <a:solidFill>
                  <a:schemeClr val="dk1"/>
                </a:solidFill>
              </a:rPr>
              <a:t>Ποια είναι τα κύρια χαρακτηριστικά τους;</a:t>
            </a:r>
            <a:endParaRPr sz="1550" b="1">
              <a:solidFill>
                <a:schemeClr val="dk1"/>
              </a:solidFill>
            </a:endParaRPr>
          </a:p>
          <a:p>
            <a:pPr marL="0" lvl="0" indent="0" algn="just" rtl="0">
              <a:spcBef>
                <a:spcPts val="600"/>
              </a:spcBef>
              <a:spcAft>
                <a:spcPts val="0"/>
              </a:spcAft>
              <a:buNone/>
            </a:pPr>
            <a:endParaRPr sz="1550" b="1">
              <a:solidFill>
                <a:schemeClr val="dk1"/>
              </a:solidFill>
            </a:endParaRPr>
          </a:p>
          <a:p>
            <a:pPr marL="0" lvl="0" indent="0" algn="just" rtl="0">
              <a:spcBef>
                <a:spcPts val="600"/>
              </a:spcBef>
              <a:spcAft>
                <a:spcPts val="0"/>
              </a:spcAft>
              <a:buNone/>
            </a:pPr>
            <a:r>
              <a:rPr lang="el" sz="1550">
                <a:solidFill>
                  <a:schemeClr val="dk1"/>
                </a:solidFill>
              </a:rPr>
              <a:t>Οι κοινωνικοί επιχειρηματίες δεν περιμένουν τη θετική αλλαγή να συμβεί. </a:t>
            </a:r>
            <a:endParaRPr sz="1550">
              <a:solidFill>
                <a:schemeClr val="dk1"/>
              </a:solidFill>
            </a:endParaRPr>
          </a:p>
          <a:p>
            <a:pPr marL="0" lvl="0" indent="0" algn="just" rtl="0">
              <a:spcBef>
                <a:spcPts val="0"/>
              </a:spcBef>
              <a:spcAft>
                <a:spcPts val="0"/>
              </a:spcAft>
              <a:buNone/>
            </a:pPr>
            <a:endParaRPr sz="1550">
              <a:solidFill>
                <a:schemeClr val="dk1"/>
              </a:solidFill>
            </a:endParaRPr>
          </a:p>
          <a:p>
            <a:pPr marL="0" lvl="0" indent="0" algn="just" rtl="0">
              <a:spcBef>
                <a:spcPts val="0"/>
              </a:spcBef>
              <a:spcAft>
                <a:spcPts val="0"/>
              </a:spcAft>
              <a:buNone/>
            </a:pPr>
            <a:r>
              <a:rPr lang="el" sz="1550" b="1">
                <a:solidFill>
                  <a:schemeClr val="dk1"/>
                </a:solidFill>
              </a:rPr>
              <a:t>Είναι εκείνοι που την οδηγούν.</a:t>
            </a:r>
            <a:endParaRPr sz="1550" b="1">
              <a:solidFill>
                <a:schemeClr val="dk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4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Οι κοινωνικοί επιχειρηματίες (2)</a:t>
            </a:r>
            <a:endParaRPr b="1" dirty="0"/>
          </a:p>
        </p:txBody>
      </p:sp>
      <p:sp>
        <p:nvSpPr>
          <p:cNvPr id="217" name="Google Shape;217;p4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el" sz="1550" b="1">
                <a:solidFill>
                  <a:schemeClr val="dk1"/>
                </a:solidFill>
              </a:rPr>
              <a:t>Ποια είναι τα κύρια χαρακτηριστικά τους;</a:t>
            </a:r>
            <a:endParaRPr sz="1550" b="1">
              <a:solidFill>
                <a:schemeClr val="dk1"/>
              </a:solidFill>
            </a:endParaRPr>
          </a:p>
          <a:p>
            <a:pPr marL="0" lvl="0" indent="0" algn="just" rtl="0">
              <a:spcBef>
                <a:spcPts val="600"/>
              </a:spcBef>
              <a:spcAft>
                <a:spcPts val="0"/>
              </a:spcAft>
              <a:buNone/>
            </a:pPr>
            <a:endParaRPr sz="1550" b="1">
              <a:solidFill>
                <a:schemeClr val="dk1"/>
              </a:solidFill>
            </a:endParaRPr>
          </a:p>
          <a:p>
            <a:pPr marL="0" lvl="0" indent="0" algn="just" rtl="0">
              <a:spcBef>
                <a:spcPts val="600"/>
              </a:spcBef>
              <a:spcAft>
                <a:spcPts val="0"/>
              </a:spcAft>
              <a:buClr>
                <a:schemeClr val="dk1"/>
              </a:buClr>
              <a:buSzPts val="1100"/>
              <a:buFont typeface="Arial"/>
              <a:buNone/>
            </a:pPr>
            <a:r>
              <a:rPr lang="el" sz="1550">
                <a:solidFill>
                  <a:schemeClr val="dk1"/>
                </a:solidFill>
              </a:rPr>
              <a:t>Οι </a:t>
            </a:r>
            <a:r>
              <a:rPr lang="el" sz="1550" b="1">
                <a:solidFill>
                  <a:schemeClr val="dk1"/>
                </a:solidFill>
              </a:rPr>
              <a:t>κοινωνικοί επιχειρηματίες</a:t>
            </a:r>
            <a:r>
              <a:rPr lang="el" sz="1550">
                <a:solidFill>
                  <a:schemeClr val="dk1"/>
                </a:solidFill>
              </a:rPr>
              <a:t> λειτουργούν ως καταλύτες, μετασχηματίζοντας διαφορετικούς κλάδους της οικονομίας, οδηγώντας παράλληλα τη κοινωνική καινοτομία.</a:t>
            </a:r>
            <a:endParaRPr sz="1550">
              <a:solidFill>
                <a:schemeClr val="dk1"/>
              </a:solidFill>
            </a:endParaRPr>
          </a:p>
          <a:p>
            <a:pPr marL="0" lvl="0" indent="0" algn="just" rtl="0">
              <a:spcBef>
                <a:spcPts val="500"/>
              </a:spcBef>
              <a:spcAft>
                <a:spcPts val="0"/>
              </a:spcAft>
              <a:buClr>
                <a:schemeClr val="dk1"/>
              </a:buClr>
              <a:buSzPts val="1100"/>
              <a:buFont typeface="Arial"/>
              <a:buNone/>
            </a:pPr>
            <a:endParaRPr sz="1550">
              <a:solidFill>
                <a:schemeClr val="dk1"/>
              </a:solidFill>
            </a:endParaRPr>
          </a:p>
          <a:p>
            <a:pPr marL="457200" lvl="0" indent="-327025" algn="just" rtl="0">
              <a:spcBef>
                <a:spcPts val="500"/>
              </a:spcBef>
              <a:spcAft>
                <a:spcPts val="0"/>
              </a:spcAft>
              <a:buClr>
                <a:schemeClr val="dk1"/>
              </a:buClr>
              <a:buSzPts val="1550"/>
              <a:buChar char="●"/>
            </a:pPr>
            <a:r>
              <a:rPr lang="el" sz="1550">
                <a:solidFill>
                  <a:schemeClr val="dk1"/>
                </a:solidFill>
              </a:rPr>
              <a:t>Δίνουν έμφαση στην αλλαγή μιας δεδομένης κοινωνικής κατάστασης.</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Προσδιορίζουν και εφαρμόζουν πρακτικές λύσεις σε κοινωνικά προβλήματα, συνδυάζοντας την καινοτομία, την επινοητικότητα και τις ευκαιρίες της αγοράς.</a:t>
            </a:r>
            <a:endParaRPr sz="1550">
              <a:solidFill>
                <a:schemeClr val="dk1"/>
              </a:solidFill>
            </a:endParaRPr>
          </a:p>
          <a:p>
            <a:pPr marL="457200" lvl="0" indent="-327025" algn="just" rtl="0">
              <a:spcBef>
                <a:spcPts val="1000"/>
              </a:spcBef>
              <a:spcAft>
                <a:spcPts val="1000"/>
              </a:spcAft>
              <a:buClr>
                <a:schemeClr val="dk1"/>
              </a:buClr>
              <a:buSzPts val="1550"/>
              <a:buChar char="●"/>
            </a:pPr>
            <a:r>
              <a:rPr lang="el" sz="1550">
                <a:solidFill>
                  <a:schemeClr val="dk1"/>
                </a:solidFill>
              </a:rPr>
              <a:t>Καινοτομούν βρίσκοντας ένα νέο προϊόν, μία νέα υπηρεσία, μία νέα προσέγγιση σε ένα κοινωνικό πρόβλημα ή ακόμη και αλλάζοντας τον τρόπο λειτουργίας της αγοράς.</a:t>
            </a:r>
            <a:endParaRPr sz="1550">
              <a:solidFill>
                <a:schemeClr val="dk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4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Οι κοινωνικοί επιχειρηματίες (3)</a:t>
            </a:r>
            <a:endParaRPr b="1" dirty="0"/>
          </a:p>
        </p:txBody>
      </p:sp>
      <p:sp>
        <p:nvSpPr>
          <p:cNvPr id="223" name="Google Shape;223;p4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el" sz="1550" b="1">
                <a:solidFill>
                  <a:schemeClr val="dk1"/>
                </a:solidFill>
              </a:rPr>
              <a:t>Ποια είναι τα κύρια χαρακτηριστικά τους;</a:t>
            </a:r>
            <a:endParaRPr sz="1550" b="1">
              <a:solidFill>
                <a:schemeClr val="dk1"/>
              </a:solidFill>
            </a:endParaRPr>
          </a:p>
          <a:p>
            <a:pPr marL="0" lvl="0" indent="0" algn="just" rtl="0">
              <a:spcBef>
                <a:spcPts val="600"/>
              </a:spcBef>
              <a:spcAft>
                <a:spcPts val="0"/>
              </a:spcAft>
              <a:buNone/>
            </a:pPr>
            <a:endParaRPr sz="1550" b="1">
              <a:solidFill>
                <a:schemeClr val="dk1"/>
              </a:solidFill>
            </a:endParaRPr>
          </a:p>
          <a:p>
            <a:pPr marL="0" lvl="0" indent="0" algn="just" rtl="0">
              <a:spcBef>
                <a:spcPts val="600"/>
              </a:spcBef>
              <a:spcAft>
                <a:spcPts val="0"/>
              </a:spcAft>
              <a:buNone/>
            </a:pPr>
            <a:r>
              <a:rPr lang="el" sz="1550">
                <a:solidFill>
                  <a:schemeClr val="dk1"/>
                </a:solidFill>
              </a:rPr>
              <a:t>Χρησιμοποιώντας </a:t>
            </a:r>
            <a:r>
              <a:rPr lang="el" sz="1550" b="1">
                <a:solidFill>
                  <a:schemeClr val="dk1"/>
                </a:solidFill>
              </a:rPr>
              <a:t>επιχειρηματικές μεθόδους</a:t>
            </a:r>
            <a:r>
              <a:rPr lang="el" sz="1550">
                <a:solidFill>
                  <a:schemeClr val="dk1"/>
                </a:solidFill>
              </a:rPr>
              <a:t> και έχοντας </a:t>
            </a:r>
            <a:r>
              <a:rPr lang="el" sz="1550" b="1">
                <a:solidFill>
                  <a:schemeClr val="dk1"/>
                </a:solidFill>
              </a:rPr>
              <a:t>επιχειρηματικό ζήλο</a:t>
            </a:r>
            <a:r>
              <a:rPr lang="el" sz="1550">
                <a:solidFill>
                  <a:schemeClr val="dk1"/>
                </a:solidFill>
              </a:rPr>
              <a:t> και το </a:t>
            </a:r>
            <a:r>
              <a:rPr lang="el" sz="1550" b="1">
                <a:solidFill>
                  <a:schemeClr val="dk1"/>
                </a:solidFill>
              </a:rPr>
              <a:t>θάρρος</a:t>
            </a:r>
            <a:r>
              <a:rPr lang="el" sz="1550">
                <a:solidFill>
                  <a:schemeClr val="dk1"/>
                </a:solidFill>
              </a:rPr>
              <a:t> να καινοτομούν ξεπερνούν τις παραδοσιακές πρακτικές.</a:t>
            </a:r>
            <a:endParaRPr sz="1550">
              <a:solidFill>
                <a:schemeClr val="dk1"/>
              </a:solidFill>
            </a:endParaRPr>
          </a:p>
          <a:p>
            <a:pPr marL="0" lvl="0" indent="0" algn="just" rtl="0">
              <a:spcBef>
                <a:spcPts val="500"/>
              </a:spcBef>
              <a:spcAft>
                <a:spcPts val="0"/>
              </a:spcAft>
              <a:buNone/>
            </a:pP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Είναι συγκεντρωμένοι στον στόχο τους, ακόμα και σε δυσμενείς συνθήκες.</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Δεν φοβούνται να αναλάβουν το ρίσκο μιας πρωτοβουλίας.</a:t>
            </a:r>
            <a:endParaRPr sz="1550">
              <a:solidFill>
                <a:schemeClr val="dk1"/>
              </a:solidFill>
            </a:endParaRPr>
          </a:p>
          <a:p>
            <a:pPr marL="457200" lvl="0" indent="-327025" algn="just" rtl="0">
              <a:spcBef>
                <a:spcPts val="1000"/>
              </a:spcBef>
              <a:spcAft>
                <a:spcPts val="1000"/>
              </a:spcAft>
              <a:buClr>
                <a:schemeClr val="dk1"/>
              </a:buClr>
              <a:buSzPts val="1550"/>
              <a:buChar char="●"/>
            </a:pPr>
            <a:r>
              <a:rPr lang="el" sz="1550">
                <a:solidFill>
                  <a:schemeClr val="dk1"/>
                </a:solidFill>
              </a:rPr>
              <a:t>Έχουν κάποιο συγκριτικό πλεονέκτημα στον τομέα τους.</a:t>
            </a:r>
            <a:endParaRPr sz="1550">
              <a:solidFill>
                <a:schemeClr val="dk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4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Οι κοινωνικοί επιχειρηματίες (4)</a:t>
            </a:r>
            <a:endParaRPr b="1" dirty="0"/>
          </a:p>
        </p:txBody>
      </p:sp>
      <p:sp>
        <p:nvSpPr>
          <p:cNvPr id="229" name="Google Shape;229;p4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el" sz="1550" b="1">
                <a:solidFill>
                  <a:schemeClr val="dk1"/>
                </a:solidFill>
              </a:rPr>
              <a:t>Ποια είναι τα κύρια χαρακτηριστικά τους;</a:t>
            </a:r>
            <a:endParaRPr sz="1550" b="1">
              <a:solidFill>
                <a:schemeClr val="dk1"/>
              </a:solidFill>
            </a:endParaRPr>
          </a:p>
          <a:p>
            <a:pPr marL="0" lvl="0" indent="0" algn="just" rtl="0">
              <a:spcBef>
                <a:spcPts val="600"/>
              </a:spcBef>
              <a:spcAft>
                <a:spcPts val="0"/>
              </a:spcAft>
              <a:buNone/>
            </a:pPr>
            <a:endParaRPr sz="1550" b="1">
              <a:solidFill>
                <a:schemeClr val="dk1"/>
              </a:solidFill>
            </a:endParaRPr>
          </a:p>
          <a:p>
            <a:pPr marL="0" lvl="0" indent="0" algn="just" rtl="0">
              <a:spcBef>
                <a:spcPts val="600"/>
              </a:spcBef>
              <a:spcAft>
                <a:spcPts val="0"/>
              </a:spcAft>
              <a:buNone/>
            </a:pPr>
            <a:r>
              <a:rPr lang="el" sz="1550">
                <a:solidFill>
                  <a:schemeClr val="dk1"/>
                </a:solidFill>
              </a:rPr>
              <a:t>Ένας κοινωνικός επιχειρηματίας </a:t>
            </a:r>
            <a:r>
              <a:rPr lang="el" sz="1550" b="1">
                <a:solidFill>
                  <a:schemeClr val="dk1"/>
                </a:solidFill>
              </a:rPr>
              <a:t>δημιουργεί ισχυρούς και βιώσιμους οργανισμούς</a:t>
            </a:r>
            <a:r>
              <a:rPr lang="el" sz="1550">
                <a:solidFill>
                  <a:schemeClr val="dk1"/>
                </a:solidFill>
              </a:rPr>
              <a:t>.</a:t>
            </a:r>
            <a:endParaRPr sz="1550">
              <a:solidFill>
                <a:schemeClr val="dk1"/>
              </a:solidFill>
            </a:endParaRPr>
          </a:p>
          <a:p>
            <a:pPr marL="0" lvl="0" indent="0" algn="just" rtl="0">
              <a:spcBef>
                <a:spcPts val="500"/>
              </a:spcBef>
              <a:spcAft>
                <a:spcPts val="0"/>
              </a:spcAft>
              <a:buNone/>
            </a:pPr>
            <a:endParaRPr sz="1550">
              <a:solidFill>
                <a:schemeClr val="dk1"/>
              </a:solidFill>
            </a:endParaRPr>
          </a:p>
          <a:p>
            <a:pPr marL="457200" lvl="0" indent="-327025" algn="just" rtl="0">
              <a:spcBef>
                <a:spcPts val="0"/>
              </a:spcBef>
              <a:spcAft>
                <a:spcPts val="0"/>
              </a:spcAft>
              <a:buClr>
                <a:schemeClr val="dk1"/>
              </a:buClr>
              <a:buSzPts val="1550"/>
              <a:buChar char="●"/>
            </a:pPr>
            <a:r>
              <a:rPr lang="el" sz="1550">
                <a:solidFill>
                  <a:schemeClr val="dk1"/>
                </a:solidFill>
              </a:rPr>
              <a:t>Είναι επίμονοι στον σκοπό τους και πολλές φορές παίρνουν τα ανάλογα ρίσκα για να συνεισφέρουν θετικά στην οικονομική και κοινωνική εξέλιξη.</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Μετρούν και παρακολουθούν τα αποτελέσματα των δράσεών τους.</a:t>
            </a:r>
            <a:endParaRPr sz="1550">
              <a:solidFill>
                <a:schemeClr val="dk1"/>
              </a:solidFill>
            </a:endParaRPr>
          </a:p>
          <a:p>
            <a:pPr marL="457200" lvl="0" indent="-327025" algn="just" rtl="0">
              <a:spcBef>
                <a:spcPts val="1000"/>
              </a:spcBef>
              <a:spcAft>
                <a:spcPts val="0"/>
              </a:spcAft>
              <a:buClr>
                <a:schemeClr val="dk1"/>
              </a:buClr>
              <a:buSzPts val="1550"/>
              <a:buChar char="●"/>
            </a:pPr>
            <a:r>
              <a:rPr lang="el" sz="1550">
                <a:solidFill>
                  <a:schemeClr val="dk1"/>
                </a:solidFill>
              </a:rPr>
              <a:t>Τους χαρακτηρίζει μία υγιής ενεργητικότητα.</a:t>
            </a:r>
            <a:endParaRPr sz="1550">
              <a:solidFill>
                <a:schemeClr val="dk1"/>
              </a:solidFill>
            </a:endParaRPr>
          </a:p>
          <a:p>
            <a:pPr marL="0" lvl="0" indent="0" algn="l" rtl="0">
              <a:spcBef>
                <a:spcPts val="1000"/>
              </a:spcBef>
              <a:spcAft>
                <a:spcPts val="1200"/>
              </a:spcAft>
              <a:buNone/>
            </a:pPr>
            <a:endParaRPr sz="155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3119875" y="2285400"/>
            <a:ext cx="82893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l" sz="2820" b="1" dirty="0"/>
              <a:t>Γνωριμία</a:t>
            </a:r>
            <a:endParaRPr sz="282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4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b="1" dirty="0"/>
              <a:t>Συζήτηση</a:t>
            </a:r>
            <a:endParaRPr b="1" dirty="0"/>
          </a:p>
        </p:txBody>
      </p:sp>
      <p:sp>
        <p:nvSpPr>
          <p:cNvPr id="235" name="Google Shape;235;p4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27025" algn="l" rtl="0">
              <a:spcBef>
                <a:spcPts val="0"/>
              </a:spcBef>
              <a:spcAft>
                <a:spcPts val="0"/>
              </a:spcAft>
              <a:buClr>
                <a:schemeClr val="dk1"/>
              </a:buClr>
              <a:buSzPts val="1550"/>
              <a:buAutoNum type="arabicPeriod"/>
            </a:pPr>
            <a:r>
              <a:rPr lang="el" sz="1550" dirty="0">
                <a:solidFill>
                  <a:schemeClr val="dk1"/>
                </a:solidFill>
              </a:rPr>
              <a:t>Πως μπορούμε να ενισχύσουμε περισσότερο την κοινωνική επιχειρηματικότητα στην Ελλάδα και την Κύπρο σήμερα;</a:t>
            </a:r>
            <a:endParaRPr sz="1550" dirty="0">
              <a:solidFill>
                <a:schemeClr val="dk1"/>
              </a:solidFill>
            </a:endParaRPr>
          </a:p>
          <a:p>
            <a:pPr marL="457200" lvl="0" indent="-327025" algn="l" rtl="0">
              <a:spcBef>
                <a:spcPts val="1000"/>
              </a:spcBef>
              <a:spcAft>
                <a:spcPts val="0"/>
              </a:spcAft>
              <a:buClr>
                <a:schemeClr val="dk1"/>
              </a:buClr>
              <a:buSzPts val="1550"/>
              <a:buAutoNum type="arabicPeriod"/>
            </a:pPr>
            <a:r>
              <a:rPr lang="el" sz="1550" dirty="0">
                <a:solidFill>
                  <a:schemeClr val="dk1"/>
                </a:solidFill>
              </a:rPr>
              <a:t>Τι μπορούμε να κάνουμε ως</a:t>
            </a:r>
            <a:endParaRPr sz="1550" dirty="0">
              <a:solidFill>
                <a:schemeClr val="dk1"/>
              </a:solidFill>
            </a:endParaRPr>
          </a:p>
          <a:p>
            <a:pPr marL="914400" lvl="1" indent="-327025" algn="l" rtl="0">
              <a:spcBef>
                <a:spcPts val="1000"/>
              </a:spcBef>
              <a:spcAft>
                <a:spcPts val="0"/>
              </a:spcAft>
              <a:buClr>
                <a:schemeClr val="dk1"/>
              </a:buClr>
              <a:buSzPts val="1550"/>
              <a:buAutoNum type="alphaLcPeriod"/>
            </a:pPr>
            <a:r>
              <a:rPr lang="el" sz="1550" dirty="0">
                <a:solidFill>
                  <a:schemeClr val="dk1"/>
                </a:solidFill>
              </a:rPr>
              <a:t>πολίτες</a:t>
            </a:r>
            <a:endParaRPr sz="1550" dirty="0">
              <a:solidFill>
                <a:schemeClr val="dk1"/>
              </a:solidFill>
            </a:endParaRPr>
          </a:p>
          <a:p>
            <a:pPr marL="914400" lvl="1" indent="-327025" algn="l" rtl="0">
              <a:spcBef>
                <a:spcPts val="1000"/>
              </a:spcBef>
              <a:spcAft>
                <a:spcPts val="0"/>
              </a:spcAft>
              <a:buClr>
                <a:schemeClr val="dk1"/>
              </a:buClr>
              <a:buSzPts val="1550"/>
              <a:buAutoNum type="alphaLcPeriod"/>
            </a:pPr>
            <a:r>
              <a:rPr lang="el" sz="1550" dirty="0">
                <a:solidFill>
                  <a:schemeClr val="dk1"/>
                </a:solidFill>
              </a:rPr>
              <a:t>επαγγελματίες</a:t>
            </a:r>
            <a:endParaRPr sz="1550" dirty="0">
              <a:solidFill>
                <a:schemeClr val="dk1"/>
              </a:solidFill>
            </a:endParaRPr>
          </a:p>
          <a:p>
            <a:pPr marL="457200" lvl="0" indent="-327025" algn="l" rtl="0">
              <a:spcBef>
                <a:spcPts val="1000"/>
              </a:spcBef>
              <a:spcAft>
                <a:spcPts val="0"/>
              </a:spcAft>
              <a:buClr>
                <a:schemeClr val="dk1"/>
              </a:buClr>
              <a:buSzPts val="1550"/>
              <a:buAutoNum type="arabicPeriod"/>
            </a:pPr>
            <a:r>
              <a:rPr lang="el" sz="1550" dirty="0">
                <a:solidFill>
                  <a:schemeClr val="dk1"/>
                </a:solidFill>
              </a:rPr>
              <a:t>Τι χρειάζομαι για να ξεκινήσω τη δική μου κοινωνική επιχείρηση; Τι με κινητοποιεί και τι εντοπίζω ως πρόκληση;</a:t>
            </a:r>
            <a:endParaRPr sz="1550" dirty="0">
              <a:solidFill>
                <a:schemeClr val="dk1"/>
              </a:solidFill>
            </a:endParaRPr>
          </a:p>
          <a:p>
            <a:pPr marL="457200" lvl="0" indent="0" algn="l" rtl="0">
              <a:spcBef>
                <a:spcPts val="1000"/>
              </a:spcBef>
              <a:spcAft>
                <a:spcPts val="1200"/>
              </a:spcAft>
              <a:buNone/>
            </a:pPr>
            <a:endParaRPr sz="1550" dirty="0">
              <a:solidFill>
                <a:schemeClr val="dk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44"/>
          <p:cNvSpPr txBox="1">
            <a:spLocks noGrp="1"/>
          </p:cNvSpPr>
          <p:nvPr>
            <p:ph type="title"/>
          </p:nvPr>
        </p:nvSpPr>
        <p:spPr>
          <a:xfrm>
            <a:off x="2845500" y="2285400"/>
            <a:ext cx="5986800" cy="572700"/>
          </a:xfrm>
          <a:prstGeom prst="rect">
            <a:avLst/>
          </a:prstGeom>
        </p:spPr>
        <p:txBody>
          <a:bodyPr spcFirstLastPara="1" wrap="square" lIns="91425" tIns="91425" rIns="91425" bIns="91425" anchor="t" anchorCtr="0">
            <a:noAutofit/>
          </a:bodyPr>
          <a:lstStyle/>
          <a:p>
            <a:pPr marL="0" marR="25400" lvl="0" indent="0" algn="just" rtl="0">
              <a:lnSpc>
                <a:spcPct val="115000"/>
              </a:lnSpc>
              <a:spcBef>
                <a:spcPts val="600"/>
              </a:spcBef>
              <a:spcAft>
                <a:spcPts val="600"/>
              </a:spcAft>
              <a:buNone/>
            </a:pPr>
            <a:r>
              <a:rPr lang="el" b="1" dirty="0"/>
              <a:t>Συμπεράσματα</a:t>
            </a:r>
            <a:endParaRPr b="1" dirty="0"/>
          </a:p>
        </p:txBody>
      </p:sp>
      <p:sp>
        <p:nvSpPr>
          <p:cNvPr id="241" name="Google Shape;241;p44" descr="Συμπεράσματα"/>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endParaRPr sz="1100">
              <a:solidFill>
                <a:schemeClr val="dk1"/>
              </a:solidFill>
            </a:endParaRPr>
          </a:p>
          <a:p>
            <a:pPr marL="0" lvl="0" indent="0" algn="just" rtl="0">
              <a:spcBef>
                <a:spcPts val="0"/>
              </a:spcBef>
              <a:spcAft>
                <a:spcPts val="0"/>
              </a:spcAft>
              <a:buNone/>
            </a:pPr>
            <a:endParaRPr sz="1900" b="1">
              <a:solidFill>
                <a:schemeClr val="dk1"/>
              </a:solidFill>
            </a:endParaRPr>
          </a:p>
          <a:p>
            <a:pPr marL="0" lvl="0" indent="0" algn="just" rtl="0">
              <a:spcBef>
                <a:spcPts val="0"/>
              </a:spcBef>
              <a:spcAft>
                <a:spcPts val="0"/>
              </a:spcAft>
              <a:buNone/>
            </a:pPr>
            <a:endParaRPr sz="1900">
              <a:solidFill>
                <a:schemeClr val="dk1"/>
              </a:solidFill>
            </a:endParaRPr>
          </a:p>
          <a:p>
            <a:pPr marL="0" lvl="0" indent="0" algn="just" rtl="0">
              <a:spcBef>
                <a:spcPts val="0"/>
              </a:spcBef>
              <a:spcAft>
                <a:spcPts val="0"/>
              </a:spcAft>
              <a:buNone/>
            </a:pPr>
            <a:endParaRPr sz="1900">
              <a:solidFill>
                <a:schemeClr val="dk1"/>
              </a:solidFill>
            </a:endParaRPr>
          </a:p>
          <a:p>
            <a:pPr marL="0" lvl="0" indent="0" algn="just" rtl="0">
              <a:spcBef>
                <a:spcPts val="0"/>
              </a:spcBef>
              <a:spcAft>
                <a:spcPts val="0"/>
              </a:spcAft>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just" rtl="0">
              <a:spcBef>
                <a:spcPts val="0"/>
              </a:spcBef>
              <a:spcAft>
                <a:spcPts val="0"/>
              </a:spcAft>
              <a:buClr>
                <a:schemeClr val="dk1"/>
              </a:buClr>
              <a:buSzPts val="1100"/>
              <a:buFont typeface="Arial"/>
              <a:buNone/>
            </a:pPr>
            <a:endParaRPr sz="1900">
              <a:solidFill>
                <a:schemeClr val="dk1"/>
              </a:solidFill>
            </a:endParaRPr>
          </a:p>
          <a:p>
            <a:pPr marL="0" lvl="0" indent="0" algn="l" rtl="0">
              <a:spcBef>
                <a:spcPts val="0"/>
              </a:spcBef>
              <a:spcAft>
                <a:spcPts val="0"/>
              </a:spcAft>
              <a:buClr>
                <a:schemeClr val="dk1"/>
              </a:buClr>
              <a:buSzPts val="1100"/>
              <a:buFont typeface="Arial"/>
              <a:buNone/>
            </a:pPr>
            <a:endParaRPr sz="1900"/>
          </a:p>
          <a:p>
            <a:pPr marL="0" marR="0" lvl="0" indent="0" algn="l" rtl="0">
              <a:lnSpc>
                <a:spcPct val="115000"/>
              </a:lnSpc>
              <a:spcBef>
                <a:spcPts val="1200"/>
              </a:spcBef>
              <a:spcAft>
                <a:spcPts val="0"/>
              </a:spcAft>
              <a:buNone/>
            </a:pPr>
            <a:endParaRPr sz="1900"/>
          </a:p>
          <a:p>
            <a:pPr marL="0" lvl="0" indent="0" algn="l" rtl="0">
              <a:spcBef>
                <a:spcPts val="1200"/>
              </a:spcBef>
              <a:spcAft>
                <a:spcPts val="1200"/>
              </a:spcAft>
              <a:buNone/>
            </a:pPr>
            <a:endParaRPr sz="19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45"/>
          <p:cNvSpPr txBox="1">
            <a:spLocks noGrp="1"/>
          </p:cNvSpPr>
          <p:nvPr>
            <p:ph type="title" idx="4294967295"/>
          </p:nvPr>
        </p:nvSpPr>
        <p:spPr>
          <a:xfrm>
            <a:off x="660400" y="595313"/>
            <a:ext cx="7804150" cy="3316287"/>
          </a:xfrm>
          <a:prstGeom prst="rect">
            <a:avLst/>
          </a:prstGeom>
          <a:noFill/>
          <a:ln>
            <a:noFill/>
            <a:prstDash/>
          </a:ln>
          <a:effectLst/>
        </p:spPr>
        <p:txBody>
          <a:bodyPr rot="0" spcFirstLastPara="1" vertOverflow="overflow" horzOverflow="overflow" vert="horz" wrap="square" lIns="32750" tIns="32750" rIns="32750" bIns="3275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0"/>
              </a:spcBef>
              <a:spcAft>
                <a:spcPts val="0"/>
              </a:spcAft>
              <a:buClr>
                <a:srgbClr val="000000"/>
              </a:buClr>
              <a:buSzPts val="2600"/>
              <a:buFont typeface="Nunito"/>
              <a:buNone/>
              <a:tabLst/>
              <a:defRPr/>
            </a:pPr>
            <a:r>
              <a:rPr kumimoji="0" lang="el-GR" sz="2500" b="1" i="0" u="none" strike="noStrike" kern="0" cap="none" spc="0" normalizeH="0" baseline="0" noProof="0" dirty="0">
                <a:ln>
                  <a:noFill/>
                </a:ln>
                <a:solidFill>
                  <a:schemeClr val="dk1"/>
                </a:solidFill>
                <a:effectLst/>
                <a:uLnTx/>
                <a:uFillTx/>
                <a:latin typeface="Arial"/>
                <a:ea typeface="Arial"/>
                <a:cs typeface="Arial"/>
                <a:sym typeface="Arial"/>
              </a:rPr>
              <a:t>Ευχαριστούμε για την προσοχή σας!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l" sz="2820" b="1" dirty="0"/>
              <a:t>Γνωριμία (1)</a:t>
            </a:r>
            <a:endParaRPr sz="2820" b="1" dirty="0"/>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marR="0" lvl="0" indent="0" algn="l" rtl="0">
              <a:lnSpc>
                <a:spcPct val="115000"/>
              </a:lnSpc>
              <a:spcBef>
                <a:spcPts val="0"/>
              </a:spcBef>
              <a:spcAft>
                <a:spcPts val="0"/>
              </a:spcAft>
              <a:buNone/>
            </a:pPr>
            <a:r>
              <a:rPr lang="el" b="1" dirty="0">
                <a:solidFill>
                  <a:schemeClr val="dk1"/>
                </a:solidFill>
              </a:rPr>
              <a:t>Ας συστηθούμε</a:t>
            </a:r>
            <a:endParaRPr b="1" dirty="0">
              <a:solidFill>
                <a:schemeClr val="dk1"/>
              </a:solidFill>
            </a:endParaRPr>
          </a:p>
          <a:p>
            <a:pPr marL="0" marR="0" lvl="0" indent="0" algn="l" rtl="0">
              <a:lnSpc>
                <a:spcPct val="115000"/>
              </a:lnSpc>
              <a:spcBef>
                <a:spcPts val="1200"/>
              </a:spcBef>
              <a:spcAft>
                <a:spcPts val="0"/>
              </a:spcAft>
              <a:buNone/>
            </a:pPr>
            <a:endParaRPr b="1" dirty="0">
              <a:solidFill>
                <a:schemeClr val="dk1"/>
              </a:solidFill>
            </a:endParaRPr>
          </a:p>
          <a:p>
            <a:pPr marL="457200" marR="0" lvl="0" indent="-342900" algn="l" rtl="0">
              <a:lnSpc>
                <a:spcPct val="115000"/>
              </a:lnSpc>
              <a:spcBef>
                <a:spcPts val="1200"/>
              </a:spcBef>
              <a:spcAft>
                <a:spcPts val="0"/>
              </a:spcAft>
              <a:buClr>
                <a:schemeClr val="dk1"/>
              </a:buClr>
              <a:buSzPts val="1800"/>
              <a:buChar char="●"/>
            </a:pPr>
            <a:r>
              <a:rPr lang="el" dirty="0">
                <a:solidFill>
                  <a:schemeClr val="dk1"/>
                </a:solidFill>
              </a:rPr>
              <a:t>Όνομα</a:t>
            </a:r>
            <a:endParaRPr dirty="0">
              <a:solidFill>
                <a:schemeClr val="dk1"/>
              </a:solidFill>
            </a:endParaRPr>
          </a:p>
          <a:p>
            <a:pPr marL="457200" marR="0" lvl="0" indent="-342900" algn="l" rtl="0">
              <a:lnSpc>
                <a:spcPct val="115000"/>
              </a:lnSpc>
              <a:spcBef>
                <a:spcPts val="0"/>
              </a:spcBef>
              <a:spcAft>
                <a:spcPts val="0"/>
              </a:spcAft>
              <a:buClr>
                <a:schemeClr val="dk1"/>
              </a:buClr>
              <a:buSzPts val="1800"/>
              <a:buChar char="●"/>
            </a:pPr>
            <a:r>
              <a:rPr lang="el" dirty="0">
                <a:solidFill>
                  <a:schemeClr val="dk1"/>
                </a:solidFill>
              </a:rPr>
              <a:t>Ιδιότητα</a:t>
            </a:r>
            <a:endParaRPr dirty="0">
              <a:solidFill>
                <a:schemeClr val="dk1"/>
              </a:solidFill>
            </a:endParaRPr>
          </a:p>
          <a:p>
            <a:pPr marL="457200" marR="0" lvl="0" indent="-342900" algn="l" rtl="0">
              <a:lnSpc>
                <a:spcPct val="115000"/>
              </a:lnSpc>
              <a:spcBef>
                <a:spcPts val="0"/>
              </a:spcBef>
              <a:spcAft>
                <a:spcPts val="0"/>
              </a:spcAft>
              <a:buClr>
                <a:schemeClr val="dk1"/>
              </a:buClr>
              <a:buSzPts val="1800"/>
              <a:buChar char="●"/>
            </a:pPr>
            <a:r>
              <a:rPr lang="el" dirty="0">
                <a:solidFill>
                  <a:schemeClr val="dk1"/>
                </a:solidFill>
              </a:rPr>
              <a:t>Ποιο κοινωνικό πρόβλημα πρόκληση με κινητοποιεί; Τι θα άλλαζα αν είχα όλους τους διαθέσιμους πόρους που χρειάζονται;</a:t>
            </a:r>
            <a:endParaRPr dirty="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Google Shape;85;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l" sz="2820" b="1" dirty="0"/>
              <a:t>Γνωριμία (2)</a:t>
            </a:r>
            <a:endParaRPr sz="2820" b="1" dirty="0"/>
          </a:p>
        </p:txBody>
      </p:sp>
      <p:sp>
        <p:nvSpPr>
          <p:cNvPr id="84" name="Google Shape;84;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marR="0" lvl="0" indent="0" algn="l" rtl="0">
              <a:lnSpc>
                <a:spcPct val="115000"/>
              </a:lnSpc>
              <a:spcBef>
                <a:spcPts val="0"/>
              </a:spcBef>
              <a:spcAft>
                <a:spcPts val="1200"/>
              </a:spcAft>
              <a:buNone/>
            </a:pPr>
            <a:r>
              <a:rPr lang="el" dirty="0">
                <a:solidFill>
                  <a:schemeClr val="dk1"/>
                </a:solidFill>
              </a:rPr>
              <a:t>Τι θα ήθελα να μάθω-εξερευνήσω από το σημερινό εργαστήριο;</a:t>
            </a:r>
            <a:endParaRPr dirty="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l" sz="2820" b="1" dirty="0"/>
              <a:t>Τι είναι κοινωνική επιχειρηματικότητα; (1)</a:t>
            </a:r>
            <a:endParaRPr sz="2820" b="1" dirty="0"/>
          </a:p>
        </p:txBody>
      </p:sp>
      <p:sp>
        <p:nvSpPr>
          <p:cNvPr id="91" name="Google Shape;91;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marR="0" lvl="0" indent="0" algn="ctr" rtl="0">
              <a:lnSpc>
                <a:spcPct val="115000"/>
              </a:lnSpc>
              <a:spcBef>
                <a:spcPts val="0"/>
              </a:spcBef>
              <a:spcAft>
                <a:spcPts val="0"/>
              </a:spcAft>
              <a:buNone/>
            </a:pPr>
            <a:endParaRPr dirty="0">
              <a:solidFill>
                <a:schemeClr val="dk1"/>
              </a:solidFill>
            </a:endParaRPr>
          </a:p>
          <a:p>
            <a:pPr marL="0" marR="0" lvl="0" indent="0" algn="ctr" rtl="0">
              <a:lnSpc>
                <a:spcPct val="115000"/>
              </a:lnSpc>
              <a:spcBef>
                <a:spcPts val="1200"/>
              </a:spcBef>
              <a:spcAft>
                <a:spcPts val="0"/>
              </a:spcAft>
              <a:buNone/>
            </a:pPr>
            <a:endParaRPr dirty="0">
              <a:solidFill>
                <a:schemeClr val="dk1"/>
              </a:solidFill>
            </a:endParaRPr>
          </a:p>
          <a:p>
            <a:pPr marL="0" marR="0" lvl="0" indent="0" algn="ctr" rtl="0">
              <a:lnSpc>
                <a:spcPct val="115000"/>
              </a:lnSpc>
              <a:spcBef>
                <a:spcPts val="1200"/>
              </a:spcBef>
              <a:spcAft>
                <a:spcPts val="0"/>
              </a:spcAft>
              <a:buNone/>
            </a:pPr>
            <a:r>
              <a:rPr lang="el" dirty="0">
                <a:solidFill>
                  <a:schemeClr val="dk1"/>
                </a:solidFill>
              </a:rPr>
              <a:t>Γιατί χρειάζεται να δώσουμε το χαρακτηρισμό </a:t>
            </a:r>
            <a:r>
              <a:rPr lang="el" b="1" dirty="0">
                <a:solidFill>
                  <a:schemeClr val="dk1"/>
                </a:solidFill>
              </a:rPr>
              <a:t>κοινωνική</a:t>
            </a:r>
            <a:r>
              <a:rPr lang="el" dirty="0">
                <a:solidFill>
                  <a:schemeClr val="dk1"/>
                </a:solidFill>
              </a:rPr>
              <a:t>;</a:t>
            </a:r>
            <a:endParaRPr dirty="0">
              <a:solidFill>
                <a:schemeClr val="dk1"/>
              </a:solidFill>
            </a:endParaRPr>
          </a:p>
          <a:p>
            <a:pPr marL="0" marR="0" lvl="0" indent="0" algn="ctr" rtl="0">
              <a:lnSpc>
                <a:spcPct val="115000"/>
              </a:lnSpc>
              <a:spcBef>
                <a:spcPts val="1200"/>
              </a:spcBef>
              <a:spcAft>
                <a:spcPts val="0"/>
              </a:spcAft>
              <a:buNone/>
            </a:pPr>
            <a:endParaRPr dirty="0">
              <a:solidFill>
                <a:schemeClr val="dk1"/>
              </a:solidFill>
            </a:endParaRPr>
          </a:p>
          <a:p>
            <a:pPr marL="0" marR="0" lvl="0" indent="0" algn="ctr" rtl="0">
              <a:lnSpc>
                <a:spcPct val="115000"/>
              </a:lnSpc>
              <a:spcBef>
                <a:spcPts val="1200"/>
              </a:spcBef>
              <a:spcAft>
                <a:spcPts val="1200"/>
              </a:spcAft>
              <a:buNone/>
            </a:pPr>
            <a:r>
              <a:rPr lang="el" dirty="0">
                <a:solidFill>
                  <a:schemeClr val="dk1"/>
                </a:solidFill>
              </a:rPr>
              <a:t>Τι </a:t>
            </a:r>
            <a:r>
              <a:rPr lang="el" b="1" dirty="0">
                <a:solidFill>
                  <a:schemeClr val="dk1"/>
                </a:solidFill>
              </a:rPr>
              <a:t>διαχωρίζει την κοινωνική επιχειρηματικότητα </a:t>
            </a:r>
            <a:r>
              <a:rPr lang="el" dirty="0">
                <a:solidFill>
                  <a:schemeClr val="dk1"/>
                </a:solidFill>
              </a:rPr>
              <a:t>από την επιχειρηματικότητα όπως τη γνωρίζουμε;</a:t>
            </a:r>
            <a:endParaRPr dirty="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l" sz="2820" b="1" dirty="0"/>
              <a:t>Τι είναι κοινωνική επιχειρηματικότητα; (2)</a:t>
            </a:r>
            <a:endParaRPr sz="2820" b="1" dirty="0"/>
          </a:p>
        </p:txBody>
      </p:sp>
      <p:sp>
        <p:nvSpPr>
          <p:cNvPr id="97" name="Google Shape;97;p20"/>
          <p:cNvSpPr txBox="1">
            <a:spLocks noGrp="1"/>
          </p:cNvSpPr>
          <p:nvPr>
            <p:ph type="body" idx="1"/>
          </p:nvPr>
        </p:nvSpPr>
        <p:spPr>
          <a:xfrm>
            <a:off x="1986900" y="1170125"/>
            <a:ext cx="5170200" cy="34164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None/>
            </a:pPr>
            <a:endParaRPr sz="2500">
              <a:solidFill>
                <a:schemeClr val="dk1"/>
              </a:solidFill>
            </a:endParaRPr>
          </a:p>
          <a:p>
            <a:pPr marL="0" lvl="0" indent="0" algn="just" rtl="0">
              <a:spcBef>
                <a:spcPts val="0"/>
              </a:spcBef>
              <a:spcAft>
                <a:spcPts val="0"/>
              </a:spcAft>
              <a:buClr>
                <a:schemeClr val="dk1"/>
              </a:buClr>
              <a:buSzPts val="1100"/>
              <a:buFont typeface="Arial"/>
              <a:buNone/>
            </a:pPr>
            <a:r>
              <a:rPr lang="el" sz="2500">
                <a:solidFill>
                  <a:schemeClr val="dk1"/>
                </a:solidFill>
              </a:rPr>
              <a:t>Οι κοινωνικές επιχειρήσεις είναι το </a:t>
            </a:r>
            <a:endParaRPr sz="2500">
              <a:solidFill>
                <a:schemeClr val="dk1"/>
              </a:solidFill>
            </a:endParaRPr>
          </a:p>
          <a:p>
            <a:pPr marL="0" lvl="0" indent="0" algn="just" rtl="0">
              <a:spcBef>
                <a:spcPts val="0"/>
              </a:spcBef>
              <a:spcAft>
                <a:spcPts val="0"/>
              </a:spcAft>
              <a:buNone/>
            </a:pPr>
            <a:r>
              <a:rPr lang="el" sz="2500">
                <a:solidFill>
                  <a:schemeClr val="dk1"/>
                </a:solidFill>
              </a:rPr>
              <a:t>πνεύμα της Επιχειρηματικότητας </a:t>
            </a:r>
            <a:endParaRPr sz="2500">
              <a:solidFill>
                <a:schemeClr val="dk1"/>
              </a:solidFill>
            </a:endParaRPr>
          </a:p>
          <a:p>
            <a:pPr marL="0" lvl="0" indent="0" algn="just" rtl="0">
              <a:spcBef>
                <a:spcPts val="0"/>
              </a:spcBef>
              <a:spcAft>
                <a:spcPts val="0"/>
              </a:spcAft>
              <a:buClr>
                <a:schemeClr val="dk1"/>
              </a:buClr>
              <a:buSzPts val="1100"/>
              <a:buFont typeface="Arial"/>
              <a:buNone/>
            </a:pPr>
            <a:r>
              <a:rPr lang="el" sz="2500">
                <a:solidFill>
                  <a:schemeClr val="dk1"/>
                </a:solidFill>
              </a:rPr>
              <a:t>με την ψυχή του Ακτιβισμού</a:t>
            </a:r>
            <a:endParaRPr sz="2500"/>
          </a:p>
          <a:p>
            <a:pPr marL="0" marR="0" lvl="0" indent="0" algn="ctr" rtl="0">
              <a:lnSpc>
                <a:spcPct val="115000"/>
              </a:lnSpc>
              <a:spcBef>
                <a:spcPts val="0"/>
              </a:spcBef>
              <a:spcAft>
                <a:spcPts val="0"/>
              </a:spcAft>
              <a:buNone/>
            </a:pPr>
            <a:endParaRPr/>
          </a:p>
          <a:p>
            <a:pPr marL="0" marR="0" lvl="0" indent="0" algn="ctr" rtl="0">
              <a:lnSpc>
                <a:spcPct val="115000"/>
              </a:lnSpc>
              <a:spcBef>
                <a:spcPts val="1200"/>
              </a:spcBef>
              <a:spcAft>
                <a:spcPts val="12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l" sz="2820" b="1" dirty="0"/>
              <a:t>Ορισμός</a:t>
            </a:r>
            <a:endParaRPr sz="2820" b="1" dirty="0"/>
          </a:p>
        </p:txBody>
      </p:sp>
      <p:sp>
        <p:nvSpPr>
          <p:cNvPr id="103" name="Google Shape;103;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None/>
            </a:pPr>
            <a:endParaRPr sz="1550" b="1">
              <a:solidFill>
                <a:schemeClr val="dk1"/>
              </a:solidFill>
            </a:endParaRPr>
          </a:p>
          <a:p>
            <a:pPr marL="0" lvl="0" indent="0" algn="just" rtl="0">
              <a:spcBef>
                <a:spcPts val="0"/>
              </a:spcBef>
              <a:spcAft>
                <a:spcPts val="0"/>
              </a:spcAft>
              <a:buNone/>
            </a:pPr>
            <a:endParaRPr sz="1550" b="1">
              <a:solidFill>
                <a:schemeClr val="dk1"/>
              </a:solidFill>
            </a:endParaRPr>
          </a:p>
          <a:p>
            <a:pPr marL="0" lvl="0" indent="0" algn="just" rtl="0">
              <a:spcBef>
                <a:spcPts val="0"/>
              </a:spcBef>
              <a:spcAft>
                <a:spcPts val="0"/>
              </a:spcAft>
              <a:buClr>
                <a:schemeClr val="dk1"/>
              </a:buClr>
              <a:buSzPts val="1100"/>
              <a:buFont typeface="Arial"/>
              <a:buNone/>
            </a:pPr>
            <a:r>
              <a:rPr lang="el" sz="1550">
                <a:solidFill>
                  <a:schemeClr val="dk1"/>
                </a:solidFill>
              </a:rPr>
              <a:t>Οι κοινωνικές επιχειρήσεις μέσα από ευέλικτες και καινοτόμες ενέργειες, ανταποκρίνονται στις μεταβαλλόμενες κοινωνικές και οικονομικές συνθήκες και έχουν σαν στόχο να λύσουν κοινωνικά προβλήματα, να βελτιώσουν το επίπεδο ζωή των εμπλεκόμενων μερών και να έχουν θετικό κοινωνικό αντίκτυπο.</a:t>
            </a:r>
            <a:endParaRPr sz="155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311700" y="445025"/>
            <a:ext cx="82263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600" b="1" dirty="0"/>
              <a:t>Η επίδραση της κοινωνικής επιχειρηματικότητας </a:t>
            </a:r>
            <a:endParaRPr sz="2600" b="1" dirty="0"/>
          </a:p>
        </p:txBody>
      </p:sp>
      <p:sp>
        <p:nvSpPr>
          <p:cNvPr id="109" name="Google Shape;109;p22"/>
          <p:cNvSpPr txBox="1">
            <a:spLocks noGrp="1"/>
          </p:cNvSpPr>
          <p:nvPr>
            <p:ph type="body" idx="1"/>
          </p:nvPr>
        </p:nvSpPr>
        <p:spPr>
          <a:xfrm>
            <a:off x="311700" y="1152475"/>
            <a:ext cx="81186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Clr>
                <a:schemeClr val="dk1"/>
              </a:buClr>
              <a:buSzPts val="1100"/>
              <a:buFont typeface="Arial"/>
              <a:buNone/>
            </a:pPr>
            <a:r>
              <a:rPr lang="el" sz="1550">
                <a:solidFill>
                  <a:schemeClr val="dk1"/>
                </a:solidFill>
              </a:rPr>
              <a:t>Σε ευρωπαϊκό και σε διεθνές επίπεδο, η κοινωνική επιχειρηματικότητα παρουσιάζεται ως βασικός συντελεστής οικονομικής ανάπτυξης και κοινωνικής συνοχής, με επίκεντρο τον άνθρωπο και τον πλανήτη.</a:t>
            </a:r>
            <a:endParaRPr sz="1550">
              <a:solidFill>
                <a:schemeClr val="dk1"/>
              </a:solidFill>
            </a:endParaRPr>
          </a:p>
          <a:p>
            <a:pPr marL="0" lvl="0" indent="0" algn="just" rtl="0">
              <a:spcBef>
                <a:spcPts val="0"/>
              </a:spcBef>
              <a:spcAft>
                <a:spcPts val="0"/>
              </a:spcAft>
              <a:buClr>
                <a:schemeClr val="dk1"/>
              </a:buClr>
              <a:buSzPts val="1100"/>
              <a:buFont typeface="Arial"/>
              <a:buNone/>
            </a:pPr>
            <a:endParaRPr sz="1550">
              <a:solidFill>
                <a:schemeClr val="dk1"/>
              </a:solidFill>
            </a:endParaRPr>
          </a:p>
          <a:p>
            <a:pPr marL="0" lvl="0" indent="0" algn="just" rtl="0">
              <a:spcBef>
                <a:spcPts val="0"/>
              </a:spcBef>
              <a:spcAft>
                <a:spcPts val="0"/>
              </a:spcAft>
              <a:buClr>
                <a:schemeClr val="dk1"/>
              </a:buClr>
              <a:buSzPts val="1100"/>
              <a:buFont typeface="Arial"/>
              <a:buNone/>
            </a:pPr>
            <a:r>
              <a:rPr lang="el" sz="1550">
                <a:solidFill>
                  <a:schemeClr val="dk1"/>
                </a:solidFill>
              </a:rPr>
              <a:t>Οι φορείς κοινωνικής οικονομίας στην Ευρώπη - κυρίως μικρομεσαίες επιχειρήσεις - αντιπροσωπεύουν 2 εκατομμύρια επιχειρήσεις που αντιστοιχούν στο 10% του συνόλου των Ευρωπαϊκών επιχειρήσεων και απασχολούν πάνω από 11 εκατομμύρια υπαλλήλους. Πρόκειται για μη κερδοσκοπικές οργανώσεις, συνεταιρισμούς και επιχειρήσεις που παρέχουν υπηρεσίες και προϊόντα και δραστηριοποιούνται σε διαφόρους κλάδους της οικονομίας (γεωργία, υγεία, τουρισμός, εμπόριο, τραπεζικός και ασφαλιστικός τομέας).</a:t>
            </a:r>
            <a:endParaRPr sz="1550">
              <a:solidFill>
                <a:schemeClr val="dk1"/>
              </a:solidFill>
            </a:endParaRPr>
          </a:p>
          <a:p>
            <a:pPr marL="0" lvl="0" indent="0" algn="l" rtl="0">
              <a:spcBef>
                <a:spcPts val="0"/>
              </a:spcBef>
              <a:spcAft>
                <a:spcPts val="0"/>
              </a:spcAft>
              <a:buClr>
                <a:schemeClr val="dk1"/>
              </a:buClr>
              <a:buSzPts val="1100"/>
              <a:buFont typeface="Arial"/>
              <a:buNone/>
            </a:pPr>
            <a:endParaRPr sz="1550">
              <a:solidFill>
                <a:schemeClr val="dk1"/>
              </a:solidFill>
            </a:endParaRPr>
          </a:p>
          <a:p>
            <a:pPr marL="0" marR="0" lvl="0" indent="0" algn="l" rtl="0">
              <a:lnSpc>
                <a:spcPct val="115000"/>
              </a:lnSpc>
              <a:spcBef>
                <a:spcPts val="1200"/>
              </a:spcBef>
              <a:spcAft>
                <a:spcPts val="0"/>
              </a:spcAft>
              <a:buNone/>
            </a:pPr>
            <a:endParaRPr sz="1550">
              <a:solidFill>
                <a:schemeClr val="dk1"/>
              </a:solidFill>
            </a:endParaRPr>
          </a:p>
          <a:p>
            <a:pPr marL="0" lvl="0" indent="0" algn="l" rtl="0">
              <a:spcBef>
                <a:spcPts val="1200"/>
              </a:spcBef>
              <a:spcAft>
                <a:spcPts val="1200"/>
              </a:spcAft>
              <a:buNone/>
            </a:pPr>
            <a:endParaRPr sz="155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2220</Words>
  <Application>Microsoft Office PowerPoint</Application>
  <PresentationFormat>Προβολή στην οθόνη (16:9)</PresentationFormat>
  <Paragraphs>280</Paragraphs>
  <Slides>32</Slides>
  <Notes>31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32</vt:i4>
      </vt:variant>
    </vt:vector>
  </HeadingPairs>
  <TitlesOfParts>
    <vt:vector size="37" baseType="lpstr">
      <vt:lpstr>Arial</vt:lpstr>
      <vt:lpstr>Calibri</vt:lpstr>
      <vt:lpstr>Libre Franklin</vt:lpstr>
      <vt:lpstr>Nunito</vt:lpstr>
      <vt:lpstr>Simple Light</vt:lpstr>
      <vt:lpstr>Ενότητα 2 Η Κοινωνική επιχειρηματικότητα</vt:lpstr>
      <vt:lpstr>Περιεχόμενα</vt:lpstr>
      <vt:lpstr>Γνωριμία</vt:lpstr>
      <vt:lpstr>Γνωριμία (1)</vt:lpstr>
      <vt:lpstr>Γνωριμία (2)</vt:lpstr>
      <vt:lpstr>Τι είναι κοινωνική επιχειρηματικότητα; (1)</vt:lpstr>
      <vt:lpstr>Τι είναι κοινωνική επιχειρηματικότητα; (2)</vt:lpstr>
      <vt:lpstr>Ορισμός</vt:lpstr>
      <vt:lpstr>Η επίδραση της κοινωνικής επιχειρηματικότητας </vt:lpstr>
      <vt:lpstr>Μια συνεχώς αυξανόμενη τάση </vt:lpstr>
      <vt:lpstr>Στόχευση κοινωνικών επιχειρήσεων (1) </vt:lpstr>
      <vt:lpstr>Στόχευση κοινωνικών επιχειρήσεων (2) </vt:lpstr>
      <vt:lpstr>Στόχευση κοινωνικών επιχειρήσεων (3)</vt:lpstr>
      <vt:lpstr>Μοντέλα κοινωνικής επιχειρηματικότητας (1)</vt:lpstr>
      <vt:lpstr>Μοντέλα κοινωνικής επιχειρηματικότητας (2)</vt:lpstr>
      <vt:lpstr>Μοντέλα κοινωνικής επιχειρηματικότητας (3)</vt:lpstr>
      <vt:lpstr>Μοντέλα κοινωνικής επιχειρηματικότητας (4)</vt:lpstr>
      <vt:lpstr>Μοντέλα κοινωνικής επιχειρηματικότητας (5)</vt:lpstr>
      <vt:lpstr>Μοντέλα κοινωνικής επιχειρηματικότητας (6)</vt:lpstr>
      <vt:lpstr>Μοντέλα κοινωνικής επιχειρηματικότητας (7)</vt:lpstr>
      <vt:lpstr>Μοντέλα κοινωνικής επιχειρηματικότητας (8)</vt:lpstr>
      <vt:lpstr>Μοντέλα κοινωνικής επιχειρηματικότητας (9)</vt:lpstr>
      <vt:lpstr>Κεντρικές αρχές (1)</vt:lpstr>
      <vt:lpstr>Κεντρικές αρχές (2)</vt:lpstr>
      <vt:lpstr>Κεντρικές αρχές (3)</vt:lpstr>
      <vt:lpstr>Οι κοινωνικοί επιχειρηματίες (1)</vt:lpstr>
      <vt:lpstr>Οι κοινωνικοί επιχειρηματίες (2)</vt:lpstr>
      <vt:lpstr>Οι κοινωνικοί επιχειρηματίες (3)</vt:lpstr>
      <vt:lpstr>Οι κοινωνικοί επιχειρηματίες (4)</vt:lpstr>
      <vt:lpstr>Συζήτηση</vt:lpstr>
      <vt:lpstr>Συμπεράσματα</vt:lpstr>
      <vt:lpstr>Ευχαριστούμε για την προσοχή σας!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Ενότητα 2 Η Κοινωνική επιχειρηματικότητα</dc:title>
  <dc:creator>Evgenia</dc:creator>
  <cp:lastModifiedBy>Vanessa</cp:lastModifiedBy>
  <cp:revision>2</cp:revision>
  <dcterms:modified xsi:type="dcterms:W3CDTF">2023-07-20T09:15:37Z</dcterms:modified>
</cp:coreProperties>
</file>