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iyl8vaKWd009QKuqGFw1EyOFzYu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phie Lamprou" initials="" lastIdx="1" clrIdx="0"/>
  <p:cmAuthor id="1" name="maria boli"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6058BC-0690-49CA-80F6-FE2A35E9FC26}" v="5" dt="2023-07-17T17:49:10.523"/>
    <p1510:client id="{DA73254E-DFDB-4D9C-BE97-9691FB75713F}" v="1" dt="2023-07-18T08:45:24.3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41" autoAdjust="0"/>
  </p:normalViewPr>
  <p:slideViewPr>
    <p:cSldViewPr snapToGrid="0">
      <p:cViewPr varScale="1">
        <p:scale>
          <a:sx n="130" d="100"/>
          <a:sy n="130" d="100"/>
        </p:scale>
        <p:origin x="672" y="114"/>
      </p:cViewPr>
      <p:guideLst/>
    </p:cSldViewPr>
  </p:slideViewPr>
  <p:outlineViewPr>
    <p:cViewPr>
      <p:scale>
        <a:sx n="33" d="100"/>
        <a:sy n="33" d="100"/>
      </p:scale>
      <p:origin x="0" y="-85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Ορφανού-Ραυτοπούλου Ευγενία" userId="3e532389-3404-465a-b82a-98c86321939f" providerId="ADAL" clId="{836058BC-0690-49CA-80F6-FE2A35E9FC26}"/>
    <pc:docChg chg="custSel addSld delSld modSld">
      <pc:chgData name="Ορφανού-Ραυτοπούλου Ευγενία" userId="3e532389-3404-465a-b82a-98c86321939f" providerId="ADAL" clId="{836058BC-0690-49CA-80F6-FE2A35E9FC26}" dt="2023-07-17T17:49:10.507" v="106" actId="20577"/>
      <pc:docMkLst>
        <pc:docMk/>
      </pc:docMkLst>
      <pc:sldChg chg="del">
        <pc:chgData name="Ορφανού-Ραυτοπούλου Ευγενία" userId="3e532389-3404-465a-b82a-98c86321939f" providerId="ADAL" clId="{836058BC-0690-49CA-80F6-FE2A35E9FC26}" dt="2023-07-13T13:39:00.117" v="89" actId="2696"/>
        <pc:sldMkLst>
          <pc:docMk/>
          <pc:sldMk cId="0" sldId="256"/>
        </pc:sldMkLst>
      </pc:sldChg>
      <pc:sldChg chg="modSp mod">
        <pc:chgData name="Ορφανού-Ραυτοπούλου Ευγενία" userId="3e532389-3404-465a-b82a-98c86321939f" providerId="ADAL" clId="{836058BC-0690-49CA-80F6-FE2A35E9FC26}" dt="2023-07-13T13:36:24.922" v="1" actId="27636"/>
        <pc:sldMkLst>
          <pc:docMk/>
          <pc:sldMk cId="0" sldId="257"/>
        </pc:sldMkLst>
        <pc:spChg chg="mod">
          <ac:chgData name="Ορφανού-Ραυτοπούλου Ευγενία" userId="3e532389-3404-465a-b82a-98c86321939f" providerId="ADAL" clId="{836058BC-0690-49CA-80F6-FE2A35E9FC26}" dt="2023-07-13T13:36:24.922" v="1" actId="27636"/>
          <ac:spMkLst>
            <pc:docMk/>
            <pc:sldMk cId="0" sldId="257"/>
            <ac:spMk id="100" creationId="{00000000-0000-0000-0000-000000000000}"/>
          </ac:spMkLst>
        </pc:spChg>
      </pc:sldChg>
      <pc:sldChg chg="addSp delSp modSp mod chgLayout modNotesTx">
        <pc:chgData name="Ορφανού-Ραυτοπούλου Ευγενία" userId="3e532389-3404-465a-b82a-98c86321939f" providerId="ADAL" clId="{836058BC-0690-49CA-80F6-FE2A35E9FC26}" dt="2023-07-17T09:12:50.705" v="90" actId="20577"/>
        <pc:sldMkLst>
          <pc:docMk/>
          <pc:sldMk cId="0" sldId="258"/>
        </pc:sldMkLst>
        <pc:spChg chg="add mod ord">
          <ac:chgData name="Ορφανού-Ραυτοπούλου Ευγενία" userId="3e532389-3404-465a-b82a-98c86321939f" providerId="ADAL" clId="{836058BC-0690-49CA-80F6-FE2A35E9FC26}" dt="2023-07-13T13:38:53.606" v="88" actId="20577"/>
          <ac:spMkLst>
            <pc:docMk/>
            <pc:sldMk cId="0" sldId="258"/>
            <ac:spMk id="2" creationId="{A2BE7256-C98E-538C-B01E-CD881BBB0FFC}"/>
          </ac:spMkLst>
        </pc:spChg>
        <pc:spChg chg="del mod">
          <ac:chgData name="Ορφανού-Ραυτοπούλου Ευγενία" userId="3e532389-3404-465a-b82a-98c86321939f" providerId="ADAL" clId="{836058BC-0690-49CA-80F6-FE2A35E9FC26}" dt="2023-07-13T13:38:03.419" v="80" actId="478"/>
          <ac:spMkLst>
            <pc:docMk/>
            <pc:sldMk cId="0" sldId="258"/>
            <ac:spMk id="107" creationId="{00000000-0000-0000-0000-000000000000}"/>
          </ac:spMkLst>
        </pc:spChg>
        <pc:spChg chg="mod ord">
          <ac:chgData name="Ορφανού-Ραυτοπούλου Ευγενία" userId="3e532389-3404-465a-b82a-98c86321939f" providerId="ADAL" clId="{836058BC-0690-49CA-80F6-FE2A35E9FC26}" dt="2023-07-13T13:38:49.770" v="82" actId="700"/>
          <ac:spMkLst>
            <pc:docMk/>
            <pc:sldMk cId="0" sldId="258"/>
            <ac:spMk id="108" creationId="{00000000-0000-0000-0000-000000000000}"/>
          </ac:spMkLst>
        </pc:spChg>
        <pc:spChg chg="mod ord">
          <ac:chgData name="Ορφανού-Ραυτοπούλου Ευγενία" userId="3e532389-3404-465a-b82a-98c86321939f" providerId="ADAL" clId="{836058BC-0690-49CA-80F6-FE2A35E9FC26}" dt="2023-07-13T13:38:49.770" v="82" actId="700"/>
          <ac:spMkLst>
            <pc:docMk/>
            <pc:sldMk cId="0" sldId="258"/>
            <ac:spMk id="109" creationId="{00000000-0000-0000-0000-000000000000}"/>
          </ac:spMkLst>
        </pc:spChg>
      </pc:sldChg>
      <pc:sldChg chg="modNotesTx">
        <pc:chgData name="Ορφανού-Ραυτοπούλου Ευγενία" userId="3e532389-3404-465a-b82a-98c86321939f" providerId="ADAL" clId="{836058BC-0690-49CA-80F6-FE2A35E9FC26}" dt="2023-07-17T09:13:00.505" v="91" actId="20577"/>
        <pc:sldMkLst>
          <pc:docMk/>
          <pc:sldMk cId="0" sldId="259"/>
        </pc:sldMkLst>
      </pc:sldChg>
      <pc:sldChg chg="modNotesTx">
        <pc:chgData name="Ορφανού-Ραυτοπούλου Ευγενία" userId="3e532389-3404-465a-b82a-98c86321939f" providerId="ADAL" clId="{836058BC-0690-49CA-80F6-FE2A35E9FC26}" dt="2023-07-17T09:13:11.703" v="92" actId="20577"/>
        <pc:sldMkLst>
          <pc:docMk/>
          <pc:sldMk cId="0" sldId="260"/>
        </pc:sldMkLst>
      </pc:sldChg>
      <pc:sldChg chg="modNotesTx">
        <pc:chgData name="Ορφανού-Ραυτοπούλου Ευγενία" userId="3e532389-3404-465a-b82a-98c86321939f" providerId="ADAL" clId="{836058BC-0690-49CA-80F6-FE2A35E9FC26}" dt="2023-07-17T09:13:17.274" v="93" actId="20577"/>
        <pc:sldMkLst>
          <pc:docMk/>
          <pc:sldMk cId="0" sldId="262"/>
        </pc:sldMkLst>
      </pc:sldChg>
      <pc:sldChg chg="modNotesTx">
        <pc:chgData name="Ορφανού-Ραυτοπούλου Ευγενία" userId="3e532389-3404-465a-b82a-98c86321939f" providerId="ADAL" clId="{836058BC-0690-49CA-80F6-FE2A35E9FC26}" dt="2023-07-17T09:13:33.663" v="94" actId="20577"/>
        <pc:sldMkLst>
          <pc:docMk/>
          <pc:sldMk cId="0" sldId="263"/>
        </pc:sldMkLst>
      </pc:sldChg>
      <pc:sldChg chg="modSp mod modNotesTx">
        <pc:chgData name="Ορφανού-Ραυτοπούλου Ευγενία" userId="3e532389-3404-465a-b82a-98c86321939f" providerId="ADAL" clId="{836058BC-0690-49CA-80F6-FE2A35E9FC26}" dt="2023-07-17T09:13:43.664" v="95" actId="20577"/>
        <pc:sldMkLst>
          <pc:docMk/>
          <pc:sldMk cId="0" sldId="264"/>
        </pc:sldMkLst>
        <pc:spChg chg="mod">
          <ac:chgData name="Ορφανού-Ραυτοπούλου Ευγενία" userId="3e532389-3404-465a-b82a-98c86321939f" providerId="ADAL" clId="{836058BC-0690-49CA-80F6-FE2A35E9FC26}" dt="2023-07-13T13:36:24.938" v="2" actId="27636"/>
          <ac:spMkLst>
            <pc:docMk/>
            <pc:sldMk cId="0" sldId="264"/>
            <ac:spMk id="151" creationId="{00000000-0000-0000-0000-000000000000}"/>
          </ac:spMkLst>
        </pc:spChg>
      </pc:sldChg>
      <pc:sldChg chg="modNotesTx">
        <pc:chgData name="Ορφανού-Ραυτοπούλου Ευγενία" userId="3e532389-3404-465a-b82a-98c86321939f" providerId="ADAL" clId="{836058BC-0690-49CA-80F6-FE2A35E9FC26}" dt="2023-07-17T09:13:48.726" v="96" actId="20577"/>
        <pc:sldMkLst>
          <pc:docMk/>
          <pc:sldMk cId="0" sldId="265"/>
        </pc:sldMkLst>
      </pc:sldChg>
      <pc:sldChg chg="modNotesTx">
        <pc:chgData name="Ορφανού-Ραυτοπούλου Ευγενία" userId="3e532389-3404-465a-b82a-98c86321939f" providerId="ADAL" clId="{836058BC-0690-49CA-80F6-FE2A35E9FC26}" dt="2023-07-17T09:13:52.710" v="97" actId="20577"/>
        <pc:sldMkLst>
          <pc:docMk/>
          <pc:sldMk cId="0" sldId="266"/>
        </pc:sldMkLst>
      </pc:sldChg>
      <pc:sldChg chg="modNotesTx">
        <pc:chgData name="Ορφανού-Ραυτοπούλου Ευγενία" userId="3e532389-3404-465a-b82a-98c86321939f" providerId="ADAL" clId="{836058BC-0690-49CA-80F6-FE2A35E9FC26}" dt="2023-07-17T09:14:08.425" v="98" actId="20577"/>
        <pc:sldMkLst>
          <pc:docMk/>
          <pc:sldMk cId="0" sldId="267"/>
        </pc:sldMkLst>
      </pc:sldChg>
      <pc:sldChg chg="modSp modNotesTx">
        <pc:chgData name="Ορφανού-Ραυτοπούλου Ευγενία" userId="3e532389-3404-465a-b82a-98c86321939f" providerId="ADAL" clId="{836058BC-0690-49CA-80F6-FE2A35E9FC26}" dt="2023-07-17T17:49:10.507" v="106" actId="20577"/>
        <pc:sldMkLst>
          <pc:docMk/>
          <pc:sldMk cId="0" sldId="268"/>
        </pc:sldMkLst>
        <pc:spChg chg="mod">
          <ac:chgData name="Ορφανού-Ραυτοπούλου Ευγενία" userId="3e532389-3404-465a-b82a-98c86321939f" providerId="ADAL" clId="{836058BC-0690-49CA-80F6-FE2A35E9FC26}" dt="2023-07-17T17:49:10.507" v="106" actId="20577"/>
          <ac:spMkLst>
            <pc:docMk/>
            <pc:sldMk cId="0" sldId="268"/>
            <ac:spMk id="178" creationId="{00000000-0000-0000-0000-000000000000}"/>
          </ac:spMkLst>
        </pc:spChg>
      </pc:sldChg>
      <pc:sldChg chg="modNotesTx">
        <pc:chgData name="Ορφανού-Ραυτοπούλου Ευγενία" userId="3e532389-3404-465a-b82a-98c86321939f" providerId="ADAL" clId="{836058BC-0690-49CA-80F6-FE2A35E9FC26}" dt="2023-07-17T09:14:21.619" v="100" actId="20577"/>
        <pc:sldMkLst>
          <pc:docMk/>
          <pc:sldMk cId="0" sldId="269"/>
        </pc:sldMkLst>
      </pc:sldChg>
      <pc:sldChg chg="modNotesTx">
        <pc:chgData name="Ορφανού-Ραυτοπούλου Ευγενία" userId="3e532389-3404-465a-b82a-98c86321939f" providerId="ADAL" clId="{836058BC-0690-49CA-80F6-FE2A35E9FC26}" dt="2023-07-17T09:14:38.182" v="101" actId="20577"/>
        <pc:sldMkLst>
          <pc:docMk/>
          <pc:sldMk cId="0" sldId="270"/>
        </pc:sldMkLst>
      </pc:sldChg>
      <pc:sldChg chg="modSp mod">
        <pc:chgData name="Ορφανού-Ραυτοπούλου Ευγενία" userId="3e532389-3404-465a-b82a-98c86321939f" providerId="ADAL" clId="{836058BC-0690-49CA-80F6-FE2A35E9FC26}" dt="2023-07-17T17:49:01.858" v="102" actId="33553"/>
        <pc:sldMkLst>
          <pc:docMk/>
          <pc:sldMk cId="0" sldId="271"/>
        </pc:sldMkLst>
        <pc:spChg chg="mod">
          <ac:chgData name="Ορφανού-Ραυτοπούλου Ευγενία" userId="3e532389-3404-465a-b82a-98c86321939f" providerId="ADAL" clId="{836058BC-0690-49CA-80F6-FE2A35E9FC26}" dt="2023-07-17T17:49:01.858" v="102" actId="33553"/>
          <ac:spMkLst>
            <pc:docMk/>
            <pc:sldMk cId="0" sldId="271"/>
            <ac:spMk id="198" creationId="{00000000-0000-0000-0000-000000000000}"/>
          </ac:spMkLst>
        </pc:spChg>
      </pc:sldChg>
      <pc:sldChg chg="modSp add mod">
        <pc:chgData name="Ορφανού-Ραυτοπούλου Ευγενία" userId="3e532389-3404-465a-b82a-98c86321939f" providerId="ADAL" clId="{836058BC-0690-49CA-80F6-FE2A35E9FC26}" dt="2023-07-13T13:36:51.982" v="49" actId="20577"/>
        <pc:sldMkLst>
          <pc:docMk/>
          <pc:sldMk cId="725158568" sldId="272"/>
        </pc:sldMkLst>
        <pc:spChg chg="mod">
          <ac:chgData name="Ορφανού-Ραυτοπούλου Ευγενία" userId="3e532389-3404-465a-b82a-98c86321939f" providerId="ADAL" clId="{836058BC-0690-49CA-80F6-FE2A35E9FC26}" dt="2023-07-13T13:36:51.982" v="49" actId="20577"/>
          <ac:spMkLst>
            <pc:docMk/>
            <pc:sldMk cId="725158568" sldId="272"/>
            <ac:spMk id="2" creationId="{2D486816-068D-5908-7AED-C3177630B5AA}"/>
          </ac:spMkLst>
        </pc:spChg>
      </pc:sldChg>
    </pc:docChg>
  </pc:docChgLst>
  <pc:docChgLst>
    <pc:chgData name="Ορφανού-Ραυτοπούλου Ευγενία" userId="3e532389-3404-465a-b82a-98c86321939f" providerId="ADAL" clId="{DA73254E-DFDB-4D9C-BE97-9691FB75713F}"/>
    <pc:docChg chg="modSld">
      <pc:chgData name="Ορφανού-Ραυτοπούλου Ευγενία" userId="3e532389-3404-465a-b82a-98c86321939f" providerId="ADAL" clId="{DA73254E-DFDB-4D9C-BE97-9691FB75713F}" dt="2023-07-18T08:45:56.127" v="13" actId="1076"/>
      <pc:docMkLst>
        <pc:docMk/>
      </pc:docMkLst>
      <pc:sldChg chg="addSp modSp mod">
        <pc:chgData name="Ορφανού-Ραυτοπούλου Ευγενία" userId="3e532389-3404-465a-b82a-98c86321939f" providerId="ADAL" clId="{DA73254E-DFDB-4D9C-BE97-9691FB75713F}" dt="2023-07-18T08:45:56.127" v="13" actId="1076"/>
        <pc:sldMkLst>
          <pc:docMk/>
          <pc:sldMk cId="725158568" sldId="272"/>
        </pc:sldMkLst>
        <pc:spChg chg="mod">
          <ac:chgData name="Ορφανού-Ραυτοπούλου Ευγενία" userId="3e532389-3404-465a-b82a-98c86321939f" providerId="ADAL" clId="{DA73254E-DFDB-4D9C-BE97-9691FB75713F}" dt="2023-07-18T08:45:51.494" v="12" actId="113"/>
          <ac:spMkLst>
            <pc:docMk/>
            <pc:sldMk cId="725158568" sldId="272"/>
            <ac:spMk id="2" creationId="{2D486816-068D-5908-7AED-C3177630B5AA}"/>
          </ac:spMkLst>
        </pc:spChg>
        <pc:spChg chg="add mod">
          <ac:chgData name="Ορφανού-Ραυτοπούλου Ευγενία" userId="3e532389-3404-465a-b82a-98c86321939f" providerId="ADAL" clId="{DA73254E-DFDB-4D9C-BE97-9691FB75713F}" dt="2023-07-18T08:45:56.127" v="13" actId="1076"/>
          <ac:spMkLst>
            <pc:docMk/>
            <pc:sldMk cId="725158568" sldId="272"/>
            <ac:spMk id="10" creationId="{03711C18-1669-CB26-1197-20A881586B61}"/>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0" dt="2023-07-07T20:37:39.976" idx="1">
    <p:pos x="6000" y="0"/>
    <p:text>@mariaboli8@gmail.com Μαράκι μπορείς να μου βάλεις εδώ τα βασικά σημεία/ροή του εργαστηρίου για να ξέρουν οι συμμετέχοντες τι να περιμένουν;
_Reassigned to maria boli_</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0c0AZe4"/>
      </p:ext>
    </p:extLst>
  </p:cm>
  <p:cm authorId="1" dt="2023-07-07T20:37:39.976" idx="1">
    <p:pos x="6000" y="0"/>
    <p:text>ok @sophie.lamprou@gmail.com</p:text>
    <p:extLst>
      <p:ext uri="{C676402C-5697-4E1C-873F-D02D1690AC5C}">
        <p15:threadingInfo xmlns:p15="http://schemas.microsoft.com/office/powerpoint/2012/main" timeZoneBias="0">
          <p15:parentCm authorId="0" idx="1"/>
        </p15:threadingInfo>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0d-F7IQ"/>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l-G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57b1800d8f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g257b1800d8f_0_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g257b1800d8f_0_2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2" name="Google Shape;16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9" name="Google Shape;169;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12</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257d1ac1b5b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g257d1ac1b5b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6" name="Google Shape;176;g257d1ac1b5b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3" name="Google Shape;18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14</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0" name="Google Shape;19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57d1ac1b5b_0_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g257d1ac1b5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57b1800d8f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g257b1800d8f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5" name="Google Shape;105;g257b1800d8f_0_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7b1800d8f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g257b1800d8f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3" name="Google Shape;113;g257b1800d8f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57b1800d8f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g257b1800d8f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000" b="0" dirty="0"/>
          </a:p>
        </p:txBody>
      </p:sp>
      <p:sp>
        <p:nvSpPr>
          <p:cNvPr id="120" name="Google Shape;120;g257b1800d8f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57b1800c60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g257b1800c60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g257b1800c60_1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34" name="Google Shape;13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1" name="Google Shape;14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8" name="Google Shape;14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5" name="Google Shape;15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15"/>
        <p:cNvGrpSpPr/>
        <p:nvPr/>
      </p:nvGrpSpPr>
      <p:grpSpPr>
        <a:xfrm>
          <a:off x="0" y="0"/>
          <a:ext cx="0" cy="0"/>
          <a:chOff x="0" y="0"/>
          <a:chExt cx="0" cy="0"/>
        </a:xfrm>
      </p:grpSpPr>
      <p:sp>
        <p:nvSpPr>
          <p:cNvPr id="16" name="Google Shape;16;p11"/>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17" name="Google Shape;17;p11"/>
          <p:cNvSpPr txBox="1">
            <a:spLocks noGrp="1"/>
          </p:cNvSpPr>
          <p:nvPr>
            <p:ph type="subTitle" idx="1"/>
          </p:nvPr>
        </p:nvSpPr>
        <p:spPr>
          <a:xfrm>
            <a:off x="1143000" y="2701529"/>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18" name="Google Shape;18;p1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9" name="Google Shape;19;p1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0" name="Google Shape;20;p1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72"/>
        <p:cNvGrpSpPr/>
        <p:nvPr/>
      </p:nvGrpSpPr>
      <p:grpSpPr>
        <a:xfrm>
          <a:off x="0" y="0"/>
          <a:ext cx="0" cy="0"/>
          <a:chOff x="0" y="0"/>
          <a:chExt cx="0" cy="0"/>
        </a:xfrm>
      </p:grpSpPr>
      <p:sp>
        <p:nvSpPr>
          <p:cNvPr id="73" name="Google Shape;73;p20"/>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4" name="Google Shape;74;p20"/>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5" name="Google Shape;75;p2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6" name="Google Shape;76;p2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7" name="Google Shape;77;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78"/>
        <p:cNvGrpSpPr/>
        <p:nvPr/>
      </p:nvGrpSpPr>
      <p:grpSpPr>
        <a:xfrm>
          <a:off x="0" y="0"/>
          <a:ext cx="0" cy="0"/>
          <a:chOff x="0" y="0"/>
          <a:chExt cx="0" cy="0"/>
        </a:xfrm>
      </p:grpSpPr>
      <p:sp>
        <p:nvSpPr>
          <p:cNvPr id="79" name="Google Shape;79;p21"/>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80" name="Google Shape;80;p21"/>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81" name="Google Shape;81;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2" name="Google Shape;82;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3" name="Google Shape;83;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sp>
        <p:nvSpPr>
          <p:cNvPr id="85" name="Google Shape;85;g257d1ac1b5b_0_61"/>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rmAutofit/>
          </a:bodyPr>
          <a:lstStyle>
            <a:lvl1pPr lvl="0" rtl="0">
              <a:spcBef>
                <a:spcPts val="0"/>
              </a:spcBef>
              <a:spcAft>
                <a:spcPts val="0"/>
              </a:spcAft>
              <a:buSzPts val="33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6" name="Google Shape;86;g257d1ac1b5b_0_61"/>
          <p:cNvSpPr txBox="1">
            <a:spLocks noGrp="1"/>
          </p:cNvSpPr>
          <p:nvPr>
            <p:ph type="body" idx="1"/>
          </p:nvPr>
        </p:nvSpPr>
        <p:spPr>
          <a:xfrm>
            <a:off x="311700" y="1152475"/>
            <a:ext cx="8520600" cy="3416400"/>
          </a:xfrm>
          <a:prstGeom prst="rect">
            <a:avLst/>
          </a:prstGeom>
        </p:spPr>
        <p:txBody>
          <a:bodyPr spcFirstLastPara="1" wrap="square" lIns="68575" tIns="34275" rIns="68575" bIns="34275" anchor="t" anchorCtr="0">
            <a:normAutofit/>
          </a:bodyPr>
          <a:lstStyle>
            <a:lvl1pPr marL="457200" lvl="0" indent="-361950" rtl="0">
              <a:spcBef>
                <a:spcPts val="800"/>
              </a:spcBef>
              <a:spcAft>
                <a:spcPts val="0"/>
              </a:spcAft>
              <a:buSzPts val="2100"/>
              <a:buChar char="•"/>
              <a:defRPr/>
            </a:lvl1pPr>
            <a:lvl2pPr marL="914400" lvl="1" indent="-342900" rtl="0">
              <a:spcBef>
                <a:spcPts val="400"/>
              </a:spcBef>
              <a:spcAft>
                <a:spcPts val="0"/>
              </a:spcAft>
              <a:buSzPts val="1800"/>
              <a:buChar char="•"/>
              <a:defRPr/>
            </a:lvl2pPr>
            <a:lvl3pPr marL="1371600" lvl="2" indent="-323850" rtl="0">
              <a:spcBef>
                <a:spcPts val="400"/>
              </a:spcBef>
              <a:spcAft>
                <a:spcPts val="0"/>
              </a:spcAft>
              <a:buSzPts val="15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
        <p:nvSpPr>
          <p:cNvPr id="87" name="Google Shape;87;g257d1ac1b5b_0_61"/>
          <p:cNvSpPr txBox="1">
            <a:spLocks noGrp="1"/>
          </p:cNvSpPr>
          <p:nvPr>
            <p:ph type="sldNum" idx="12"/>
          </p:nvPr>
        </p:nvSpPr>
        <p:spPr>
          <a:xfrm>
            <a:off x="8472458" y="4663217"/>
            <a:ext cx="548700" cy="393600"/>
          </a:xfrm>
          <a:prstGeom prst="rect">
            <a:avLst/>
          </a:prstGeom>
        </p:spPr>
        <p:txBody>
          <a:bodyPr spcFirstLastPara="1" wrap="square" lIns="68575" tIns="34275" rIns="68575" bIns="342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3" name="Google Shape;23;p12"/>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4" name="Google Shape;24;p1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5" name="Google Shape;25;p1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6" name="Google Shape;26;p1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9" name="Google Shape;29;p13"/>
          <p:cNvSpPr txBox="1">
            <a:spLocks noGrp="1"/>
          </p:cNvSpPr>
          <p:nvPr>
            <p:ph type="body" idx="1"/>
          </p:nvPr>
        </p:nvSpPr>
        <p:spPr>
          <a:xfrm>
            <a:off x="623888" y="3442097"/>
            <a:ext cx="7886700" cy="1125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rgbClr val="888888"/>
              </a:buClr>
              <a:buSzPts val="1800"/>
              <a:buNone/>
              <a:defRPr sz="1800">
                <a:solidFill>
                  <a:srgbClr val="888888"/>
                </a:solidFill>
              </a:defRPr>
            </a:lvl1pPr>
            <a:lvl2pPr marL="914400" lvl="1" indent="-228600" algn="l">
              <a:lnSpc>
                <a:spcPct val="90000"/>
              </a:lnSpc>
              <a:spcBef>
                <a:spcPts val="400"/>
              </a:spcBef>
              <a:spcAft>
                <a:spcPts val="0"/>
              </a:spcAft>
              <a:buClr>
                <a:srgbClr val="888888"/>
              </a:buClr>
              <a:buSzPts val="1500"/>
              <a:buNone/>
              <a:defRPr sz="1500">
                <a:solidFill>
                  <a:srgbClr val="888888"/>
                </a:solidFill>
              </a:defRPr>
            </a:lvl2pPr>
            <a:lvl3pPr marL="1371600" lvl="2" indent="-228600" algn="l">
              <a:lnSpc>
                <a:spcPct val="90000"/>
              </a:lnSpc>
              <a:spcBef>
                <a:spcPts val="400"/>
              </a:spcBef>
              <a:spcAft>
                <a:spcPts val="0"/>
              </a:spcAft>
              <a:buClr>
                <a:srgbClr val="888888"/>
              </a:buClr>
              <a:buSzPts val="1400"/>
              <a:buNone/>
              <a:defRPr sz="1400">
                <a:solidFill>
                  <a:srgbClr val="888888"/>
                </a:solidFill>
              </a:defRPr>
            </a:lvl3pPr>
            <a:lvl4pPr marL="1828800" lvl="3" indent="-228600" algn="l">
              <a:lnSpc>
                <a:spcPct val="90000"/>
              </a:lnSpc>
              <a:spcBef>
                <a:spcPts val="400"/>
              </a:spcBef>
              <a:spcAft>
                <a:spcPts val="0"/>
              </a:spcAft>
              <a:buClr>
                <a:srgbClr val="888888"/>
              </a:buClr>
              <a:buSzPts val="1200"/>
              <a:buNone/>
              <a:defRPr sz="1200">
                <a:solidFill>
                  <a:srgbClr val="888888"/>
                </a:solidFill>
              </a:defRPr>
            </a:lvl4pPr>
            <a:lvl5pPr marL="2286000" lvl="4" indent="-228600" algn="l">
              <a:lnSpc>
                <a:spcPct val="90000"/>
              </a:lnSpc>
              <a:spcBef>
                <a:spcPts val="400"/>
              </a:spcBef>
              <a:spcAft>
                <a:spcPts val="0"/>
              </a:spcAft>
              <a:buClr>
                <a:srgbClr val="888888"/>
              </a:buClr>
              <a:buSzPts val="1200"/>
              <a:buNone/>
              <a:defRPr sz="1200">
                <a:solidFill>
                  <a:srgbClr val="888888"/>
                </a:solidFill>
              </a:defRPr>
            </a:lvl5pPr>
            <a:lvl6pPr marL="2743200" lvl="5" indent="-228600" algn="l">
              <a:lnSpc>
                <a:spcPct val="90000"/>
              </a:lnSpc>
              <a:spcBef>
                <a:spcPts val="400"/>
              </a:spcBef>
              <a:spcAft>
                <a:spcPts val="0"/>
              </a:spcAft>
              <a:buClr>
                <a:srgbClr val="888888"/>
              </a:buClr>
              <a:buSzPts val="1200"/>
              <a:buNone/>
              <a:defRPr sz="1200">
                <a:solidFill>
                  <a:srgbClr val="888888"/>
                </a:solidFill>
              </a:defRPr>
            </a:lvl6pPr>
            <a:lvl7pPr marL="3200400" lvl="6" indent="-228600" algn="l">
              <a:lnSpc>
                <a:spcPct val="90000"/>
              </a:lnSpc>
              <a:spcBef>
                <a:spcPts val="400"/>
              </a:spcBef>
              <a:spcAft>
                <a:spcPts val="0"/>
              </a:spcAft>
              <a:buClr>
                <a:srgbClr val="888888"/>
              </a:buClr>
              <a:buSzPts val="1200"/>
              <a:buNone/>
              <a:defRPr sz="1200">
                <a:solidFill>
                  <a:srgbClr val="888888"/>
                </a:solidFill>
              </a:defRPr>
            </a:lvl7pPr>
            <a:lvl8pPr marL="3657600" lvl="7" indent="-228600" algn="l">
              <a:lnSpc>
                <a:spcPct val="90000"/>
              </a:lnSpc>
              <a:spcBef>
                <a:spcPts val="400"/>
              </a:spcBef>
              <a:spcAft>
                <a:spcPts val="0"/>
              </a:spcAft>
              <a:buClr>
                <a:srgbClr val="888888"/>
              </a:buClr>
              <a:buSzPts val="1200"/>
              <a:buNone/>
              <a:defRPr sz="1200">
                <a:solidFill>
                  <a:srgbClr val="888888"/>
                </a:solidFill>
              </a:defRPr>
            </a:lvl8pPr>
            <a:lvl9pPr marL="4114800" lvl="8" indent="-228600" algn="l">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30" name="Google Shape;30;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1" name="Google Shape;31;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2" name="Google Shape;32;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35" name="Google Shape;35;p14"/>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 name="Google Shape;36;p14"/>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7" name="Google Shape;37;p1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8" name="Google Shape;38;p1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9" name="Google Shape;39;p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42" name="Google Shape;42;p15"/>
          <p:cNvSpPr txBox="1">
            <a:spLocks noGrp="1"/>
          </p:cNvSpPr>
          <p:nvPr>
            <p:ph type="body" idx="1"/>
          </p:nvPr>
        </p:nvSpPr>
        <p:spPr>
          <a:xfrm>
            <a:off x="629841" y="1260872"/>
            <a:ext cx="38682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3" name="Google Shape;43;p15"/>
          <p:cNvSpPr txBox="1">
            <a:spLocks noGrp="1"/>
          </p:cNvSpPr>
          <p:nvPr>
            <p:ph type="body" idx="2"/>
          </p:nvPr>
        </p:nvSpPr>
        <p:spPr>
          <a:xfrm>
            <a:off x="629841" y="1878806"/>
            <a:ext cx="3868200" cy="27633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4" name="Google Shape;44;p15"/>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5" name="Google Shape;45;p15"/>
          <p:cNvSpPr txBox="1">
            <a:spLocks noGrp="1"/>
          </p:cNvSpPr>
          <p:nvPr>
            <p:ph type="body" idx="4"/>
          </p:nvPr>
        </p:nvSpPr>
        <p:spPr>
          <a:xfrm>
            <a:off x="4629150" y="1878806"/>
            <a:ext cx="3887400" cy="27633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6" name="Google Shape;46;p1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7" name="Google Shape;47;p1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8" name="Google Shape;48;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51" name="Google Shape;51;p1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2" name="Google Shape;52;p1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3" name="Google Shape;53;p1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54"/>
        <p:cNvGrpSpPr/>
        <p:nvPr/>
      </p:nvGrpSpPr>
      <p:grpSpPr>
        <a:xfrm>
          <a:off x="0" y="0"/>
          <a:ext cx="0" cy="0"/>
          <a:chOff x="0" y="0"/>
          <a:chExt cx="0" cy="0"/>
        </a:xfrm>
      </p:grpSpPr>
      <p:sp>
        <p:nvSpPr>
          <p:cNvPr id="55" name="Google Shape;55;p1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6" name="Google Shape;56;p1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7" name="Google Shape;57;p1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629841" y="342900"/>
            <a:ext cx="2949300" cy="12003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0" name="Google Shape;60;p18"/>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a:lnSpc>
                <a:spcPct val="90000"/>
              </a:lnSpc>
              <a:spcBef>
                <a:spcPts val="800"/>
              </a:spcBef>
              <a:spcAft>
                <a:spcPts val="0"/>
              </a:spcAft>
              <a:buClr>
                <a:schemeClr val="dk1"/>
              </a:buClr>
              <a:buSzPts val="2400"/>
              <a:buChar char="•"/>
              <a:defRPr sz="2400"/>
            </a:lvl1pPr>
            <a:lvl2pPr marL="914400" lvl="1" indent="-361950" algn="l">
              <a:lnSpc>
                <a:spcPct val="90000"/>
              </a:lnSpc>
              <a:spcBef>
                <a:spcPts val="400"/>
              </a:spcBef>
              <a:spcAft>
                <a:spcPts val="0"/>
              </a:spcAft>
              <a:buClr>
                <a:schemeClr val="dk1"/>
              </a:buClr>
              <a:buSzPts val="2100"/>
              <a:buChar char="•"/>
              <a:defRPr sz="2100"/>
            </a:lvl2pPr>
            <a:lvl3pPr marL="1371600" lvl="2" indent="-342900" algn="l">
              <a:lnSpc>
                <a:spcPct val="90000"/>
              </a:lnSpc>
              <a:spcBef>
                <a:spcPts val="400"/>
              </a:spcBef>
              <a:spcAft>
                <a:spcPts val="0"/>
              </a:spcAft>
              <a:buClr>
                <a:schemeClr val="dk1"/>
              </a:buClr>
              <a:buSzPts val="1800"/>
              <a:buChar char="•"/>
              <a:defRPr sz="1800"/>
            </a:lvl3pPr>
            <a:lvl4pPr marL="1828800" lvl="3" indent="-323850" algn="l">
              <a:lnSpc>
                <a:spcPct val="90000"/>
              </a:lnSpc>
              <a:spcBef>
                <a:spcPts val="400"/>
              </a:spcBef>
              <a:spcAft>
                <a:spcPts val="0"/>
              </a:spcAft>
              <a:buClr>
                <a:schemeClr val="dk1"/>
              </a:buClr>
              <a:buSzPts val="1500"/>
              <a:buChar char="•"/>
              <a:defRPr sz="1500"/>
            </a:lvl4pPr>
            <a:lvl5pPr marL="2286000" lvl="4" indent="-323850" algn="l">
              <a:lnSpc>
                <a:spcPct val="90000"/>
              </a:lnSpc>
              <a:spcBef>
                <a:spcPts val="400"/>
              </a:spcBef>
              <a:spcAft>
                <a:spcPts val="0"/>
              </a:spcAft>
              <a:buClr>
                <a:schemeClr val="dk1"/>
              </a:buClr>
              <a:buSzPts val="1500"/>
              <a:buChar char="•"/>
              <a:defRPr sz="15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61" name="Google Shape;61;p18"/>
          <p:cNvSpPr txBox="1">
            <a:spLocks noGrp="1"/>
          </p:cNvSpPr>
          <p:nvPr>
            <p:ph type="body" idx="2"/>
          </p:nvPr>
        </p:nvSpPr>
        <p:spPr>
          <a:xfrm>
            <a:off x="629841" y="1543050"/>
            <a:ext cx="2949300" cy="28587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2" name="Google Shape;62;p1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3" name="Google Shape;63;p1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4" name="Google Shape;64;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5"/>
        <p:cNvGrpSpPr/>
        <p:nvPr/>
      </p:nvGrpSpPr>
      <p:grpSpPr>
        <a:xfrm>
          <a:off x="0" y="0"/>
          <a:ext cx="0" cy="0"/>
          <a:chOff x="0" y="0"/>
          <a:chExt cx="0" cy="0"/>
        </a:xfrm>
      </p:grpSpPr>
      <p:sp>
        <p:nvSpPr>
          <p:cNvPr id="66" name="Google Shape;66;p19"/>
          <p:cNvSpPr txBox="1">
            <a:spLocks noGrp="1"/>
          </p:cNvSpPr>
          <p:nvPr>
            <p:ph type="title"/>
          </p:nvPr>
        </p:nvSpPr>
        <p:spPr>
          <a:xfrm>
            <a:off x="629841" y="342900"/>
            <a:ext cx="2949300" cy="12003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7" name="Google Shape;67;p19"/>
          <p:cNvSpPr>
            <a:spLocks noGrp="1"/>
          </p:cNvSpPr>
          <p:nvPr>
            <p:ph type="pic" idx="2"/>
          </p:nvPr>
        </p:nvSpPr>
        <p:spPr>
          <a:xfrm>
            <a:off x="3887391" y="740569"/>
            <a:ext cx="4629300" cy="3655200"/>
          </a:xfrm>
          <a:prstGeom prst="rect">
            <a:avLst/>
          </a:prstGeom>
          <a:noFill/>
          <a:ln>
            <a:noFill/>
          </a:ln>
        </p:spPr>
      </p:sp>
      <p:sp>
        <p:nvSpPr>
          <p:cNvPr id="68" name="Google Shape;68;p19"/>
          <p:cNvSpPr txBox="1">
            <a:spLocks noGrp="1"/>
          </p:cNvSpPr>
          <p:nvPr>
            <p:ph type="body" idx="1"/>
          </p:nvPr>
        </p:nvSpPr>
        <p:spPr>
          <a:xfrm>
            <a:off x="629841" y="1543050"/>
            <a:ext cx="2949300" cy="28587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9" name="Google Shape;69;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0" name="Google Shape;70;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1" name="Google Shape;71;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1" name="Google Shape;11;p10"/>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 name="Google Shape;12;p1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3" name="Google Shape;13;p1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4" name="Google Shape;14;p1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l-G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miros-project.aegean.gr/" TargetMode="External"/><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86816-068D-5908-7AED-C3177630B5AA}"/>
              </a:ext>
            </a:extLst>
          </p:cNvPr>
          <p:cNvSpPr>
            <a:spLocks noGrp="1"/>
          </p:cNvSpPr>
          <p:nvPr>
            <p:ph type="title"/>
          </p:nvPr>
        </p:nvSpPr>
        <p:spPr>
          <a:xfrm>
            <a:off x="2031718" y="1970957"/>
            <a:ext cx="6683765" cy="960668"/>
          </a:xfrm>
        </p:spPr>
        <p:txBody>
          <a:bodyPr>
            <a:normAutofit/>
          </a:bodyPr>
          <a:lstStyle/>
          <a:p>
            <a:r>
              <a:rPr lang="el-GR" sz="2625" b="1" dirty="0"/>
              <a:t>Εργαστήριο 1</a:t>
            </a:r>
            <a:br>
              <a:rPr lang="el-GR" sz="2625" dirty="0"/>
            </a:br>
            <a:r>
              <a:rPr lang="el-GR" sz="2625" dirty="0"/>
              <a:t>Ζωντανή Βιβλιοθήκη</a:t>
            </a:r>
            <a:endParaRPr lang="el-GR" sz="2625" dirty="0">
              <a:latin typeface="Arial" panose="020B0604020202020204" pitchFamily="34" charset="0"/>
            </a:endParaRPr>
          </a:p>
        </p:txBody>
      </p:sp>
      <p:pic>
        <p:nvPicPr>
          <p:cNvPr id="7" name="Picture 6" descr="Λογότυπο προγράμματος Όμηρος">
            <a:extLst>
              <a:ext uri="{FF2B5EF4-FFF2-40B4-BE49-F238E27FC236}">
                <a16:creationId xmlns:a16="http://schemas.microsoft.com/office/drawing/2014/main" id="{C6D9B908-E926-E120-BBFA-FC97D8E925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1718" y="3895054"/>
            <a:ext cx="6464924" cy="1140869"/>
          </a:xfrm>
          <a:prstGeom prst="rect">
            <a:avLst/>
          </a:prstGeom>
        </p:spPr>
      </p:pic>
      <p:grpSp>
        <p:nvGrpSpPr>
          <p:cNvPr id="3" name="Ομάδα 2" descr="Λογότυπα του Πανεπιστημίου Αιγαίου, της Βιβλιοθήκης Πανεπιστημίου Κύπρου, του Εθνικού Μετσόβιου Πολυτεχνείου, της Παγκύπριας Οργάνωσης Τυφλών, και του Δήμου Μυκόνου">
            <a:extLst>
              <a:ext uri="{FF2B5EF4-FFF2-40B4-BE49-F238E27FC236}">
                <a16:creationId xmlns:a16="http://schemas.microsoft.com/office/drawing/2014/main" id="{58035CF4-5AC6-10BC-A206-F81D684DF7DB}"/>
              </a:ext>
            </a:extLst>
          </p:cNvPr>
          <p:cNvGrpSpPr/>
          <p:nvPr/>
        </p:nvGrpSpPr>
        <p:grpSpPr>
          <a:xfrm>
            <a:off x="1883246" y="375178"/>
            <a:ext cx="6328668" cy="632351"/>
            <a:chOff x="661387" y="3572329"/>
            <a:chExt cx="6853468" cy="662076"/>
          </a:xfrm>
        </p:grpSpPr>
        <p:pic>
          <p:nvPicPr>
            <p:cNvPr id="4" name="Εικόνα 3">
              <a:extLst>
                <a:ext uri="{FF2B5EF4-FFF2-40B4-BE49-F238E27FC236}">
                  <a16:creationId xmlns:a16="http://schemas.microsoft.com/office/drawing/2014/main" id="{4071238B-CB9C-126C-9D3F-E2B10E8733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387" y="3629795"/>
              <a:ext cx="1256190" cy="523414"/>
            </a:xfrm>
            <a:prstGeom prst="rect">
              <a:avLst/>
            </a:prstGeom>
          </p:spPr>
        </p:pic>
        <p:pic>
          <p:nvPicPr>
            <p:cNvPr id="5" name="Εικόνα 4">
              <a:extLst>
                <a:ext uri="{FF2B5EF4-FFF2-40B4-BE49-F238E27FC236}">
                  <a16:creationId xmlns:a16="http://schemas.microsoft.com/office/drawing/2014/main" id="{F561278A-1918-2657-055B-0CEE46068A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965" y="3572329"/>
              <a:ext cx="925890" cy="593519"/>
            </a:xfrm>
            <a:prstGeom prst="rect">
              <a:avLst/>
            </a:prstGeom>
          </p:spPr>
        </p:pic>
        <p:pic>
          <p:nvPicPr>
            <p:cNvPr id="6" name="Εικόνα 5">
              <a:extLst>
                <a:ext uri="{FF2B5EF4-FFF2-40B4-BE49-F238E27FC236}">
                  <a16:creationId xmlns:a16="http://schemas.microsoft.com/office/drawing/2014/main" id="{BDBAD71C-B4BB-54AB-396B-1773EABE030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6155" y="3589863"/>
              <a:ext cx="925890" cy="644542"/>
            </a:xfrm>
            <a:prstGeom prst="rect">
              <a:avLst/>
            </a:prstGeom>
          </p:spPr>
        </p:pic>
        <p:pic>
          <p:nvPicPr>
            <p:cNvPr id="8" name="Εικόνα 7">
              <a:extLst>
                <a:ext uri="{FF2B5EF4-FFF2-40B4-BE49-F238E27FC236}">
                  <a16:creationId xmlns:a16="http://schemas.microsoft.com/office/drawing/2014/main" id="{9DFCD4D3-5F29-C0B5-AC65-CA2311A66459}"/>
                </a:ext>
              </a:extLst>
            </p:cNvPr>
            <p:cNvPicPr>
              <a:picLocks noChangeAspect="1"/>
            </p:cNvPicPr>
            <p:nvPr/>
          </p:nvPicPr>
          <p:blipFill>
            <a:blip r:embed="rId6"/>
            <a:stretch>
              <a:fillRect/>
            </a:stretch>
          </p:blipFill>
          <p:spPr>
            <a:xfrm>
              <a:off x="3587518" y="3684510"/>
              <a:ext cx="1998637" cy="483187"/>
            </a:xfrm>
            <a:prstGeom prst="rect">
              <a:avLst/>
            </a:prstGeom>
          </p:spPr>
        </p:pic>
        <p:pic>
          <p:nvPicPr>
            <p:cNvPr id="9" name="Εικόνα 9">
              <a:extLst>
                <a:ext uri="{FF2B5EF4-FFF2-40B4-BE49-F238E27FC236}">
                  <a16:creationId xmlns:a16="http://schemas.microsoft.com/office/drawing/2014/main" id="{CF7731C9-FB5C-FAF4-8B21-051D39A725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94497" y="3642434"/>
              <a:ext cx="1735529" cy="523414"/>
            </a:xfrm>
            <a:prstGeom prst="rect">
              <a:avLst/>
            </a:prstGeom>
          </p:spPr>
        </p:pic>
      </p:grpSp>
      <p:sp>
        <p:nvSpPr>
          <p:cNvPr id="10" name="TextBox 9">
            <a:extLst>
              <a:ext uri="{FF2B5EF4-FFF2-40B4-BE49-F238E27FC236}">
                <a16:creationId xmlns:a16="http://schemas.microsoft.com/office/drawing/2014/main" id="{03711C18-1669-CB26-1197-20A881586B61}"/>
              </a:ext>
            </a:extLst>
          </p:cNvPr>
          <p:cNvSpPr txBox="1"/>
          <p:nvPr/>
        </p:nvSpPr>
        <p:spPr>
          <a:xfrm>
            <a:off x="1980098" y="2981880"/>
            <a:ext cx="6180196" cy="791883"/>
          </a:xfrm>
          <a:prstGeom prst="rect">
            <a:avLst/>
          </a:prstGeom>
          <a:noFill/>
        </p:spPr>
        <p:txBody>
          <a:bodyPr wrap="square" rtlCol="0">
            <a:spAutoFit/>
          </a:bodyPr>
          <a:lstStyle/>
          <a:p>
            <a:pPr>
              <a:lnSpc>
                <a:spcPct val="107000"/>
              </a:lnSpc>
            </a:pPr>
            <a:r>
              <a:rPr lang="en-001" sz="700" dirty="0">
                <a:effectLst/>
                <a:latin typeface="Calibri" panose="020F0502020204030204" pitchFamily="34" charset="0"/>
                <a:ea typeface="Calibri" panose="020F0502020204030204" pitchFamily="34" charset="0"/>
                <a:cs typeface="Times New Roman" panose="02020603050405020304" pitchFamily="18" charset="0"/>
              </a:rPr>
              <a:t>Disclaimer: </a:t>
            </a:r>
            <a:r>
              <a:rPr lang="el-GR" sz="700" dirty="0">
                <a:effectLst/>
                <a:latin typeface="Calibri" panose="020F0502020204030204" pitchFamily="34" charset="0"/>
                <a:ea typeface="Calibri" panose="020F0502020204030204" pitchFamily="34" charset="0"/>
                <a:cs typeface="Times New Roman" panose="02020603050405020304" pitchFamily="18" charset="0"/>
              </a:rPr>
              <a:t>Το Πανεπιστήμιο Αιγαίου και η Βιβλιοθήκη του Πανεπιστημίου Κύπρου αναγνωρίζει ότι το παραγόμενο έργο, τα εργαλεία και η μεθοδολογία αποτελεί πνευματική ιδιοκτησία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Impact Hub Athens</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αποδέκτης του παραγόμενου έργου είναι αποκλειστικά μέλη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XXX</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των συνεργατών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consortium</a:t>
            </a:r>
            <a:r>
              <a:rPr lang="el-GR" sz="700" dirty="0">
                <a:effectLst/>
                <a:latin typeface="Calibri" panose="020F0502020204030204" pitchFamily="34" charset="0"/>
                <a:ea typeface="Calibri" panose="020F0502020204030204" pitchFamily="34" charset="0"/>
                <a:cs typeface="Times New Roman" panose="02020603050405020304" pitchFamily="18" charset="0"/>
              </a:rPr>
              <a:t> για χρήση σχετικά με την υλοποίηση του έργου</a:t>
            </a:r>
            <a:r>
              <a:rPr lang="en-US" sz="700" dirty="0">
                <a:effectLst/>
                <a:latin typeface="Calibri" panose="020F0502020204030204" pitchFamily="34" charset="0"/>
                <a:ea typeface="Calibri" panose="020F0502020204030204" pitchFamily="34" charset="0"/>
                <a:cs typeface="Times New Roman" panose="02020603050405020304" pitchFamily="18" charset="0"/>
              </a:rPr>
              <a:t> Interreg V</a:t>
            </a:r>
            <a:r>
              <a:rPr lang="el-GR" sz="700" dirty="0">
                <a:effectLst/>
                <a:latin typeface="Calibri" panose="020F0502020204030204" pitchFamily="34" charset="0"/>
                <a:ea typeface="Calibri" panose="020F0502020204030204" pitchFamily="34" charset="0"/>
                <a:cs typeface="Times New Roman" panose="02020603050405020304" pitchFamily="18" charset="0"/>
              </a:rPr>
              <a:t>-</a:t>
            </a:r>
            <a:r>
              <a:rPr lang="en-US" sz="700" dirty="0">
                <a:effectLst/>
                <a:latin typeface="Calibri" panose="020F0502020204030204" pitchFamily="34" charset="0"/>
                <a:ea typeface="Calibri" panose="020F0502020204030204" pitchFamily="34" charset="0"/>
                <a:cs typeface="Times New Roman" panose="02020603050405020304" pitchFamily="18" charset="0"/>
              </a:rPr>
              <a:t>A</a:t>
            </a:r>
            <a:r>
              <a:rPr lang="el-GR" sz="700" dirty="0">
                <a:effectLst/>
                <a:latin typeface="Calibri" panose="020F0502020204030204" pitchFamily="34" charset="0"/>
                <a:ea typeface="Calibri" panose="020F0502020204030204" pitchFamily="34" charset="0"/>
                <a:cs typeface="Times New Roman" panose="02020603050405020304" pitchFamily="18" charset="0"/>
              </a:rPr>
              <a:t> Ελλάδα-Κύπρος 2014-2020 με τίτλο «</a:t>
            </a:r>
            <a:r>
              <a:rPr lang="el-GR" sz="7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Διασυνοριακό δίκτυο προώθησης της επιχειρηματικότητας σε </a:t>
            </a:r>
            <a:r>
              <a:rPr lang="el-GR" sz="700" u="none" strike="noStrike"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εντυπο</a:t>
            </a:r>
            <a:r>
              <a:rPr lang="el-GR" sz="7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-ανάπηρα άτομα με χρήση έξυπνων εργαλείων πρόσβασης στις βιβλιοθήκες</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ακρωνύμιο «ΟΜΗΡΟΣ»</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r>
              <a:rPr lang="el-GR" sz="700" dirty="0">
                <a:effectLst/>
                <a:latin typeface="Calibri" panose="020F0502020204030204" pitchFamily="34" charset="0"/>
                <a:ea typeface="Calibri" panose="020F0502020204030204" pitchFamily="34" charset="0"/>
                <a:cs typeface="Times New Roman" panose="02020603050405020304" pitchFamily="18" charset="0"/>
              </a:rPr>
              <a:t>και του φοιτητικού τους κοινού.</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l-GR" sz="700" dirty="0">
                <a:effectLst/>
                <a:latin typeface="Calibri" panose="020F0502020204030204" pitchFamily="34" charset="0"/>
                <a:ea typeface="Calibri" panose="020F0502020204030204" pitchFamily="34" charset="0"/>
                <a:cs typeface="Times New Roman" panose="02020603050405020304" pitchFamily="18" charset="0"/>
              </a:rPr>
              <a:t>Η χρήση πέραν των συμφωνημένων σκοπών και ατόμων</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r>
              <a:rPr lang="el-GR" sz="700" dirty="0">
                <a:effectLst/>
                <a:latin typeface="Calibri" panose="020F0502020204030204" pitchFamily="34" charset="0"/>
                <a:ea typeface="Calibri" panose="020F0502020204030204" pitchFamily="34" charset="0"/>
                <a:cs typeface="Times New Roman" panose="02020603050405020304" pitchFamily="18" charset="0"/>
              </a:rPr>
              <a:t> δεν επιτρέπεται χωρίς τη σύμφωνη γνώμη της</a:t>
            </a:r>
            <a:r>
              <a:rPr lang="en-US" sz="700" dirty="0">
                <a:effectLst/>
                <a:latin typeface="Calibri" panose="020F0502020204030204" pitchFamily="34" charset="0"/>
                <a:ea typeface="Calibri" panose="020F0502020204030204" pitchFamily="34" charset="0"/>
                <a:cs typeface="Times New Roman" panose="02020603050405020304" pitchFamily="18" charset="0"/>
              </a:rPr>
              <a:t> Impact Hub Athens</a:t>
            </a:r>
            <a:r>
              <a:rPr lang="el-GR" sz="700" dirty="0">
                <a:effectLst/>
                <a:latin typeface="Calibri" panose="020F0502020204030204" pitchFamily="34" charset="0"/>
                <a:ea typeface="Calibri" panose="020F0502020204030204" pitchFamily="34" charset="0"/>
                <a:cs typeface="Times New Roman" panose="02020603050405020304" pitchFamily="18" charset="0"/>
              </a:rPr>
              <a:t>.</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800" dirty="0"/>
          </a:p>
        </p:txBody>
      </p:sp>
    </p:spTree>
    <p:extLst>
      <p:ext uri="{BB962C8B-B14F-4D97-AF65-F5344CB8AC3E}">
        <p14:creationId xmlns:p14="http://schemas.microsoft.com/office/powerpoint/2010/main" val="72515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5"/>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Μύθοι  </a:t>
            </a:r>
            <a:endParaRPr sz="2800" b="1">
              <a:latin typeface="Arial"/>
              <a:ea typeface="Arial"/>
              <a:cs typeface="Arial"/>
              <a:sym typeface="Arial"/>
            </a:endParaRPr>
          </a:p>
        </p:txBody>
      </p:sp>
      <p:sp>
        <p:nvSpPr>
          <p:cNvPr id="158" name="Google Shape;158;p5"/>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177800" lvl="0" indent="-174625" algn="l" rtl="0">
              <a:lnSpc>
                <a:spcPct val="115000"/>
              </a:lnSpc>
              <a:spcBef>
                <a:spcPts val="0"/>
              </a:spcBef>
              <a:spcAft>
                <a:spcPts val="0"/>
              </a:spcAft>
              <a:buClr>
                <a:schemeClr val="dk1"/>
              </a:buClr>
              <a:buSzPts val="1550"/>
              <a:buChar char="•"/>
            </a:pPr>
            <a:r>
              <a:rPr lang="el-GR" sz="1550">
                <a:latin typeface="Arial"/>
                <a:ea typeface="Arial"/>
                <a:cs typeface="Arial"/>
                <a:sym typeface="Arial"/>
              </a:rPr>
              <a:t>Έλλειψη ικανοτήτων</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Εξάρτηση από άλλους</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Περιορισμένες ευκαιρίες αγοράς</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Έλλειψη ανθεκτικότητας</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Οίκτος ή μοναδική εστίαση στην αναπηρία, παραβλέποντας δεξιότητες και επιτεύγματα </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Δυσκολία στην ανάληψη ρίσκου </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Στίγμα ή μεροληψία (σύνδεση αναπηρίας με ανικανότητα)</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Έλλειψη υποστήριξης</a:t>
            </a:r>
            <a:endParaRPr sz="155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6"/>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700" b="1">
                <a:latin typeface="Arial"/>
                <a:ea typeface="Arial"/>
                <a:cs typeface="Arial"/>
                <a:sym typeface="Arial"/>
              </a:rPr>
              <a:t>Προσωπικό Εμπόδιο</a:t>
            </a:r>
            <a:endParaRPr sz="2700" b="1">
              <a:latin typeface="Arial"/>
              <a:ea typeface="Arial"/>
              <a:cs typeface="Arial"/>
              <a:sym typeface="Arial"/>
            </a:endParaRPr>
          </a:p>
        </p:txBody>
      </p:sp>
      <p:sp>
        <p:nvSpPr>
          <p:cNvPr id="165" name="Google Shape;165;p6"/>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Πάρτε λίγο χρόνο και αφουγκραστείτε τα όσα έχουμε πει μέχρι τώρα. </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b="1">
                <a:latin typeface="Arial"/>
                <a:ea typeface="Arial"/>
                <a:cs typeface="Arial"/>
                <a:sym typeface="Arial"/>
              </a:rPr>
              <a:t>Σκεφτείτε </a:t>
            </a:r>
            <a:r>
              <a:rPr lang="el-GR" sz="1550">
                <a:latin typeface="Arial"/>
                <a:ea typeface="Arial"/>
                <a:cs typeface="Arial"/>
                <a:sym typeface="Arial"/>
              </a:rPr>
              <a:t>τουλάχιστον </a:t>
            </a:r>
            <a:r>
              <a:rPr lang="el-GR" sz="1550" b="1">
                <a:latin typeface="Arial"/>
                <a:ea typeface="Arial"/>
                <a:cs typeface="Arial"/>
                <a:sym typeface="Arial"/>
              </a:rPr>
              <a:t>ένα προσωπικό εμπόδιο </a:t>
            </a:r>
            <a:r>
              <a:rPr lang="el-GR" sz="1550">
                <a:latin typeface="Arial"/>
                <a:ea typeface="Arial"/>
                <a:cs typeface="Arial"/>
                <a:sym typeface="Arial"/>
              </a:rPr>
              <a:t>που σας δυσκολεύει από το να ξεκινήσετε μια δική σας επιχείρηση. Το εμπόδιο αυτό μπορεί να είναι πρακτικό, όπως ‘’δεν γνωρίζω αγγλικά’’ ή προσωπικό, όπως ‘’δεν πιστεύω ότι μπορώ να τα καταφέρω’’ ή ‘’ δεν ξέρω με τι θα μου άρεσε να ασχοληθώ’’.</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Στη συνέχεια </a:t>
            </a:r>
            <a:r>
              <a:rPr lang="el-GR" sz="1550" b="1">
                <a:latin typeface="Arial"/>
                <a:ea typeface="Arial"/>
                <a:cs typeface="Arial"/>
                <a:sym typeface="Arial"/>
              </a:rPr>
              <a:t>μετατρέψτε</a:t>
            </a:r>
            <a:r>
              <a:rPr lang="el-GR" sz="1550">
                <a:latin typeface="Arial"/>
                <a:ea typeface="Arial"/>
                <a:cs typeface="Arial"/>
                <a:sym typeface="Arial"/>
              </a:rPr>
              <a:t> αυτό το εμπόδιο </a:t>
            </a:r>
            <a:r>
              <a:rPr lang="el-GR" sz="1550" b="1">
                <a:latin typeface="Arial"/>
                <a:ea typeface="Arial"/>
                <a:cs typeface="Arial"/>
                <a:sym typeface="Arial"/>
              </a:rPr>
              <a:t>σε ερώτηση. ‘’Πως μπορώ να …’’</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Θα </a:t>
            </a:r>
            <a:r>
              <a:rPr lang="el-GR" sz="1550" b="1">
                <a:latin typeface="Arial"/>
                <a:ea typeface="Arial"/>
                <a:cs typeface="Arial"/>
                <a:sym typeface="Arial"/>
              </a:rPr>
              <a:t>παίξουμε</a:t>
            </a:r>
            <a:r>
              <a:rPr lang="el-GR" sz="1550">
                <a:latin typeface="Arial"/>
                <a:ea typeface="Arial"/>
                <a:cs typeface="Arial"/>
                <a:sym typeface="Arial"/>
              </a:rPr>
              <a:t> μια άσκηση που λέγεται </a:t>
            </a:r>
            <a:r>
              <a:rPr lang="el-GR" sz="1550" b="1">
                <a:latin typeface="Arial"/>
                <a:ea typeface="Arial"/>
                <a:cs typeface="Arial"/>
                <a:sym typeface="Arial"/>
              </a:rPr>
              <a:t>Πυθία</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b="1">
              <a:latin typeface="Arial"/>
              <a:ea typeface="Arial"/>
              <a:cs typeface="Arial"/>
              <a:sym typeface="Arial"/>
            </a:endParaRPr>
          </a:p>
          <a:p>
            <a:pPr marL="177800" lvl="0" indent="-76200" algn="l" rtl="0">
              <a:lnSpc>
                <a:spcPct val="115000"/>
              </a:lnSpc>
              <a:spcBef>
                <a:spcPts val="800"/>
              </a:spcBef>
              <a:spcAft>
                <a:spcPts val="0"/>
              </a:spcAft>
              <a:buClr>
                <a:schemeClr val="dk1"/>
              </a:buClr>
              <a:buSzPts val="1500"/>
              <a:buNone/>
            </a:pPr>
            <a:endParaRPr sz="1550" b="1">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7"/>
          <p:cNvSpPr txBox="1">
            <a:spLocks noGrp="1"/>
          </p:cNvSpPr>
          <p:nvPr>
            <p:ph type="title"/>
          </p:nvPr>
        </p:nvSpPr>
        <p:spPr>
          <a:xfrm>
            <a:off x="628650" y="1976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H Πυθία</a:t>
            </a:r>
            <a:endParaRPr sz="2800" b="1">
              <a:latin typeface="Arial"/>
              <a:ea typeface="Arial"/>
              <a:cs typeface="Arial"/>
              <a:sym typeface="Arial"/>
            </a:endParaRPr>
          </a:p>
        </p:txBody>
      </p:sp>
      <p:sp>
        <p:nvSpPr>
          <p:cNvPr id="172" name="Google Shape;172;p7"/>
          <p:cNvSpPr txBox="1">
            <a:spLocks noGrp="1"/>
          </p:cNvSpPr>
          <p:nvPr>
            <p:ph type="body" idx="1"/>
          </p:nvPr>
        </p:nvSpPr>
        <p:spPr>
          <a:xfrm>
            <a:off x="628650" y="9882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Σε αυτήν την άσκηση καλούμαστε να γίνομαι Πυθίες για τους άλλους.</a:t>
            </a:r>
            <a:endParaRPr sz="1550"/>
          </a:p>
          <a:p>
            <a:pPr marL="177800" lvl="0" indent="-187325" algn="l" rtl="0">
              <a:lnSpc>
                <a:spcPct val="115000"/>
              </a:lnSpc>
              <a:spcBef>
                <a:spcPts val="800"/>
              </a:spcBef>
              <a:spcAft>
                <a:spcPts val="0"/>
              </a:spcAft>
              <a:buClr>
                <a:schemeClr val="dk1"/>
              </a:buClr>
              <a:buSzPts val="1550"/>
              <a:buChar char="•"/>
            </a:pPr>
            <a:r>
              <a:rPr lang="el-GR" sz="1550" b="1">
                <a:latin typeface="Arial"/>
                <a:ea typeface="Arial"/>
                <a:cs typeface="Arial"/>
                <a:sym typeface="Arial"/>
              </a:rPr>
              <a:t>Βρισκόμαστε </a:t>
            </a:r>
            <a:r>
              <a:rPr lang="el-GR" sz="1550">
                <a:latin typeface="Arial"/>
                <a:ea typeface="Arial"/>
                <a:cs typeface="Arial"/>
                <a:sym typeface="Arial"/>
              </a:rPr>
              <a:t>πάλι με τις </a:t>
            </a:r>
            <a:r>
              <a:rPr lang="el-GR" sz="1550" b="1">
                <a:latin typeface="Arial"/>
                <a:ea typeface="Arial"/>
                <a:cs typeface="Arial"/>
                <a:sym typeface="Arial"/>
              </a:rPr>
              <a:t>4άδες </a:t>
            </a:r>
            <a:r>
              <a:rPr lang="el-GR" sz="1550">
                <a:latin typeface="Arial"/>
                <a:ea typeface="Arial"/>
                <a:cs typeface="Arial"/>
                <a:sym typeface="Arial"/>
              </a:rPr>
              <a:t>μας </a:t>
            </a:r>
            <a:endParaRPr sz="1550"/>
          </a:p>
          <a:p>
            <a:pPr marL="177800" lvl="0" indent="-1873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Κάθε ένας </a:t>
            </a:r>
            <a:r>
              <a:rPr lang="el-GR" sz="1550" b="1">
                <a:latin typeface="Arial"/>
                <a:ea typeface="Arial"/>
                <a:cs typeface="Arial"/>
                <a:sym typeface="Arial"/>
              </a:rPr>
              <a:t>θέτει το ερώτημα </a:t>
            </a:r>
            <a:r>
              <a:rPr lang="el-GR" sz="1550">
                <a:latin typeface="Arial"/>
                <a:ea typeface="Arial"/>
                <a:cs typeface="Arial"/>
                <a:sym typeface="Arial"/>
              </a:rPr>
              <a:t>του στην ομάδα και </a:t>
            </a:r>
            <a:r>
              <a:rPr lang="el-GR" sz="1550" b="1">
                <a:latin typeface="Arial"/>
                <a:ea typeface="Arial"/>
                <a:cs typeface="Arial"/>
                <a:sym typeface="Arial"/>
              </a:rPr>
              <a:t>οι υπόλοιποι</a:t>
            </a:r>
            <a:r>
              <a:rPr lang="el-GR" sz="1550">
                <a:latin typeface="Arial"/>
                <a:ea typeface="Arial"/>
                <a:cs typeface="Arial"/>
                <a:sym typeface="Arial"/>
              </a:rPr>
              <a:t> καλούνται να του κάνουν </a:t>
            </a:r>
            <a:r>
              <a:rPr lang="el-GR" sz="1550" b="1">
                <a:latin typeface="Arial"/>
                <a:ea typeface="Arial"/>
                <a:cs typeface="Arial"/>
                <a:sym typeface="Arial"/>
              </a:rPr>
              <a:t>ερωτήσεις</a:t>
            </a:r>
            <a:r>
              <a:rPr lang="el-GR" sz="1550">
                <a:latin typeface="Arial"/>
                <a:ea typeface="Arial"/>
                <a:cs typeface="Arial"/>
                <a:sym typeface="Arial"/>
              </a:rPr>
              <a:t> με σκοπό να διευρύνει τον τρόπο που βλέπει το θέμα </a:t>
            </a:r>
            <a:r>
              <a:rPr lang="el-GR" sz="1550" b="1">
                <a:latin typeface="Arial"/>
                <a:ea typeface="Arial"/>
                <a:cs typeface="Arial"/>
                <a:sym typeface="Arial"/>
              </a:rPr>
              <a:t>για 3 λεπτά</a:t>
            </a:r>
            <a:endParaRPr sz="1550"/>
          </a:p>
          <a:p>
            <a:pPr marL="177800" lvl="0" indent="-1873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Μέσα σε αυτά τα 3 λεπτά που αντιστοιχούν στον καθένα, η ομάδα κάνει ερωτήσεις συνεχόμενα χωρίς σταματημό. Όταν ολοκληρωθεί ο χρόνος, ο επόμενος θέτει το ερώτημα του και η ομάδα ξεκινάει εκ νέου τις ερωτήσεις της.</a:t>
            </a:r>
            <a:endParaRPr sz="155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g257d1ac1b5b_0_0"/>
          <p:cNvSpPr txBox="1">
            <a:spLocks noGrp="1"/>
          </p:cNvSpPr>
          <p:nvPr>
            <p:ph type="title"/>
          </p:nvPr>
        </p:nvSpPr>
        <p:spPr>
          <a:xfrm>
            <a:off x="628650" y="1976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H Πυθία (1)</a:t>
            </a:r>
            <a:endParaRPr sz="2800" b="1" dirty="0">
              <a:latin typeface="Arial"/>
              <a:ea typeface="Arial"/>
              <a:cs typeface="Arial"/>
              <a:sym typeface="Arial"/>
            </a:endParaRPr>
          </a:p>
        </p:txBody>
      </p:sp>
      <p:sp>
        <p:nvSpPr>
          <p:cNvPr id="179" name="Google Shape;179;g257d1ac1b5b_0_0"/>
          <p:cNvSpPr txBox="1">
            <a:spLocks noGrp="1"/>
          </p:cNvSpPr>
          <p:nvPr>
            <p:ph type="body" idx="1"/>
          </p:nvPr>
        </p:nvSpPr>
        <p:spPr>
          <a:xfrm>
            <a:off x="628650" y="11406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800"/>
              </a:spcBef>
              <a:spcAft>
                <a:spcPts val="0"/>
              </a:spcAft>
              <a:buClr>
                <a:schemeClr val="dk1"/>
              </a:buClr>
              <a:buSzPts val="1500"/>
              <a:buNone/>
            </a:pPr>
            <a:r>
              <a:rPr lang="el-GR" sz="2050" b="1" dirty="0">
                <a:latin typeface="Arial"/>
                <a:ea typeface="Arial"/>
                <a:cs typeface="Arial"/>
                <a:sym typeface="Arial"/>
              </a:rPr>
              <a:t>Προσοχή:</a:t>
            </a:r>
            <a:endParaRPr sz="2050" b="1" dirty="0"/>
          </a:p>
          <a:p>
            <a:pPr marL="177800" lvl="0" indent="-187325" algn="l" rtl="0">
              <a:lnSpc>
                <a:spcPct val="115000"/>
              </a:lnSpc>
              <a:spcBef>
                <a:spcPts val="800"/>
              </a:spcBef>
              <a:spcAft>
                <a:spcPts val="0"/>
              </a:spcAft>
              <a:buClr>
                <a:schemeClr val="dk1"/>
              </a:buClr>
              <a:buSzPts val="1550"/>
              <a:buFont typeface="Noto Sans Symbols"/>
              <a:buChar char="✔"/>
            </a:pPr>
            <a:r>
              <a:rPr lang="el-GR" sz="1550" dirty="0">
                <a:latin typeface="Arial"/>
                <a:ea typeface="Arial"/>
                <a:cs typeface="Arial"/>
                <a:sym typeface="Arial"/>
              </a:rPr>
              <a:t>Δεν επιτρέπεται κανένα είδους συμβουλής ή σχολιασμού ή εξιστόρησης προσωπικής εμπειρίας, πάρα μόνο ερωτήσεις που αντίστοιχα μπορούν να είναι είτε πρακτικές, είτε προσωπικές/</a:t>
            </a:r>
            <a:r>
              <a:rPr lang="el-GR" sz="1550" dirty="0" err="1">
                <a:latin typeface="Arial"/>
                <a:ea typeface="Arial"/>
                <a:cs typeface="Arial"/>
                <a:sym typeface="Arial"/>
              </a:rPr>
              <a:t>αυτογνωσιακές</a:t>
            </a:r>
            <a:r>
              <a:rPr lang="el-GR" sz="1550" dirty="0">
                <a:latin typeface="Arial"/>
                <a:ea typeface="Arial"/>
                <a:cs typeface="Arial"/>
                <a:sym typeface="Arial"/>
              </a:rPr>
              <a:t>.</a:t>
            </a:r>
            <a:endParaRPr sz="1550" dirty="0">
              <a:latin typeface="Arial"/>
              <a:ea typeface="Arial"/>
              <a:cs typeface="Arial"/>
              <a:sym typeface="Arial"/>
            </a:endParaRPr>
          </a:p>
          <a:p>
            <a:pPr marL="177800" lvl="0" indent="-187325" algn="l" rtl="0">
              <a:lnSpc>
                <a:spcPct val="115000"/>
              </a:lnSpc>
              <a:spcBef>
                <a:spcPts val="800"/>
              </a:spcBef>
              <a:spcAft>
                <a:spcPts val="0"/>
              </a:spcAft>
              <a:buClr>
                <a:schemeClr val="dk1"/>
              </a:buClr>
              <a:buSzPts val="1550"/>
              <a:buFont typeface="Noto Sans Symbols"/>
              <a:buChar char="✔"/>
            </a:pPr>
            <a:r>
              <a:rPr lang="el-GR" sz="1550" dirty="0">
                <a:latin typeface="Arial"/>
                <a:ea typeface="Arial"/>
                <a:cs typeface="Arial"/>
                <a:sym typeface="Arial"/>
              </a:rPr>
              <a:t>Αν δεν υπάρχει έμπνευση μεταξύ των ερωτήσεων δεν μιλάμε μεταξύ μας, μένουμε στη σιωπή, έως  ότου κάποιος να σκεφτεί κάτι που θέλει να ρωτήσει.</a:t>
            </a:r>
            <a:endParaRPr sz="1550" dirty="0"/>
          </a:p>
          <a:p>
            <a:pPr marL="177800" lvl="0" indent="-187325" algn="l" rtl="0">
              <a:lnSpc>
                <a:spcPct val="115000"/>
              </a:lnSpc>
              <a:spcBef>
                <a:spcPts val="800"/>
              </a:spcBef>
              <a:spcAft>
                <a:spcPts val="0"/>
              </a:spcAft>
              <a:buClr>
                <a:schemeClr val="dk1"/>
              </a:buClr>
              <a:buSzPts val="1550"/>
              <a:buFont typeface="Noto Sans Symbols"/>
              <a:buChar char="✔"/>
            </a:pPr>
            <a:r>
              <a:rPr lang="el-GR" sz="1550" dirty="0">
                <a:latin typeface="Arial"/>
                <a:ea typeface="Arial"/>
                <a:cs typeface="Arial"/>
                <a:sym typeface="Arial"/>
              </a:rPr>
              <a:t>Οι ερωτήσεις δεν γίνονται με τη σειρά, αλλά με βάση την έμπνευση.</a:t>
            </a:r>
            <a:endParaRPr sz="1550" dirty="0"/>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8"/>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Πηγές Δύναμης</a:t>
            </a:r>
            <a:endParaRPr sz="2800" b="1">
              <a:latin typeface="Arial"/>
              <a:ea typeface="Arial"/>
              <a:cs typeface="Arial"/>
              <a:sym typeface="Arial"/>
            </a:endParaRPr>
          </a:p>
        </p:txBody>
      </p:sp>
      <p:sp>
        <p:nvSpPr>
          <p:cNvPr id="186" name="Google Shape;186;p8"/>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177800" lvl="0" indent="-174625" algn="l" rtl="0">
              <a:lnSpc>
                <a:spcPct val="115000"/>
              </a:lnSpc>
              <a:spcBef>
                <a:spcPts val="0"/>
              </a:spcBef>
              <a:spcAft>
                <a:spcPts val="0"/>
              </a:spcAft>
              <a:buClr>
                <a:schemeClr val="dk1"/>
              </a:buClr>
              <a:buSzPts val="1550"/>
              <a:buChar char="•"/>
            </a:pPr>
            <a:r>
              <a:rPr lang="el-GR" sz="1550">
                <a:latin typeface="Arial"/>
                <a:ea typeface="Arial"/>
                <a:cs typeface="Arial"/>
                <a:sym typeface="Arial"/>
              </a:rPr>
              <a:t>Κάτσε αναπαυτικά στην καρεκλά σου, κλείσε τα μάτια σου και </a:t>
            </a:r>
            <a:r>
              <a:rPr lang="el-GR" sz="1550" b="1">
                <a:latin typeface="Arial"/>
                <a:ea typeface="Arial"/>
                <a:cs typeface="Arial"/>
                <a:sym typeface="Arial"/>
              </a:rPr>
              <a:t>προσπάθησε να αφουγκραστείς τα όσα συμβαίνουν γύρω σου αυτή τη στιγμή.</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Κάθε ένας από εμάς έχει τις πηγές δύναμης του. Είναι αυτές που μας έφεραν εδώ σήμερα, που μας βοηθούν να ξεπεράσουμε τις δυσκολίες μας και τα εμπόδια που εμφανίζονται στη ζωή μας.</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o"/>
            </a:pPr>
            <a:r>
              <a:rPr lang="el-GR" sz="1550" b="1">
                <a:latin typeface="Arial"/>
                <a:ea typeface="Arial"/>
                <a:cs typeface="Arial"/>
                <a:sym typeface="Arial"/>
              </a:rPr>
              <a:t>Εσένα ποιες είναι οι πηγές δύναμης σου; </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o"/>
            </a:pPr>
            <a:r>
              <a:rPr lang="el-GR" sz="1550">
                <a:latin typeface="Arial"/>
                <a:ea typeface="Arial"/>
                <a:cs typeface="Arial"/>
                <a:sym typeface="Arial"/>
              </a:rPr>
              <a:t>Πως σε έχουν στηρίξει μέχρι τώρα;</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Νιώσε αυτές τις πηγές δύναμης μέσα σου και μόλις είσαι έτοιμος άνοιξε τα μάτια σου</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Κλείσιμο </a:t>
            </a:r>
            <a:endParaRPr sz="2800" b="1">
              <a:latin typeface="Arial"/>
              <a:ea typeface="Arial"/>
              <a:cs typeface="Arial"/>
              <a:sym typeface="Arial"/>
            </a:endParaRPr>
          </a:p>
        </p:txBody>
      </p:sp>
      <p:sp>
        <p:nvSpPr>
          <p:cNvPr id="193" name="Google Shape;193;p9"/>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Αναλογίσου ότι κάναμε μαζί σήμερα, το πως ήρθες εδώ στην αρχή, την προσδοκία σου από αυτή τη συνάντηση και το πως φεύγεις αυτή τη στιγμή.</a:t>
            </a:r>
            <a:endParaRPr sz="1550">
              <a:latin typeface="Arial"/>
              <a:ea typeface="Arial"/>
              <a:cs typeface="Arial"/>
              <a:sym typeface="Arial"/>
            </a:endParaRPr>
          </a:p>
          <a:p>
            <a:pPr marL="0" lvl="0" indent="0" algn="l" rtl="0">
              <a:lnSpc>
                <a:spcPct val="115000"/>
              </a:lnSpc>
              <a:spcBef>
                <a:spcPts val="0"/>
              </a:spcBef>
              <a:spcAft>
                <a:spcPts val="0"/>
              </a:spcAft>
              <a:buClr>
                <a:schemeClr val="dk1"/>
              </a:buClr>
              <a:buSzPts val="1500"/>
              <a:buNone/>
            </a:pP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b="1">
                <a:latin typeface="Arial"/>
                <a:ea typeface="Arial"/>
                <a:cs typeface="Arial"/>
                <a:sym typeface="Arial"/>
              </a:rPr>
              <a:t>Τι παίρνεις μαζί σου φεύγοντας;</a:t>
            </a:r>
            <a:endParaRPr sz="1550" b="1">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257d1ac1b5b_0_6"/>
          <p:cNvSpPr txBox="1">
            <a:spLocks noGrp="1"/>
          </p:cNvSpPr>
          <p:nvPr>
            <p:ph type="title" idx="4294967295"/>
          </p:nvPr>
        </p:nvSpPr>
        <p:spPr>
          <a:xfrm>
            <a:off x="660400" y="595313"/>
            <a:ext cx="7804150" cy="3316287"/>
          </a:xfrm>
          <a:prstGeom prst="rect">
            <a:avLst/>
          </a:prstGeom>
          <a:noFill/>
          <a:ln>
            <a:noFill/>
            <a:prstDash/>
          </a:ln>
          <a:effectLst/>
        </p:spPr>
        <p:txBody>
          <a:bodyPr rot="0" spcFirstLastPara="1" vertOverflow="overflow" horzOverflow="overflow" vert="horz" wrap="square" lIns="32750" tIns="32750" rIns="32750" bIns="32750" numCol="1" spcCol="0" rtlCol="0" fromWordArt="0" anchor="ctr" anchorCtr="0" forceAA="0" compatLnSpc="1">
            <a:prstTxWarp prst="textNoShape">
              <a:avLst/>
            </a:prstTxWarp>
            <a:normAutofit/>
          </a:bodyPr>
          <a:lstStyle/>
          <a:p>
            <a:pPr marL="0" marR="0" lvl="0" indent="0" algn="ctr" defTabSz="914400" rtl="0" eaLnBrk="1" fontAlgn="auto" latinLnBrk="0" hangingPunct="1">
              <a:lnSpc>
                <a:spcPct val="90000"/>
              </a:lnSpc>
              <a:spcBef>
                <a:spcPts val="0"/>
              </a:spcBef>
              <a:spcAft>
                <a:spcPts val="0"/>
              </a:spcAft>
              <a:buClr>
                <a:srgbClr val="000000"/>
              </a:buClr>
              <a:buSzPts val="2600"/>
              <a:buFont typeface="Nunito"/>
              <a:buNone/>
              <a:tabLst/>
              <a:defRPr/>
            </a:pPr>
            <a:r>
              <a:rPr kumimoji="0" lang="el-GR" sz="2500" b="1" i="0" u="none" strike="noStrike" kern="0" cap="none" spc="0" normalizeH="0" baseline="0" noProof="0" dirty="0">
                <a:ln>
                  <a:noFill/>
                </a:ln>
                <a:solidFill>
                  <a:schemeClr val="dk1"/>
                </a:solidFill>
                <a:effectLst/>
                <a:uLnTx/>
                <a:uFillTx/>
                <a:latin typeface="Arial"/>
                <a:ea typeface="Arial"/>
                <a:cs typeface="Arial"/>
                <a:sym typeface="Arial"/>
              </a:rPr>
              <a:t>Ευχαριστούμε για την προσοχή σας!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257b1800d8f_0_25"/>
          <p:cNvSpPr txBox="1">
            <a:spLocks noGrp="1"/>
          </p:cNvSpPr>
          <p:nvPr>
            <p:ph type="title"/>
          </p:nvPr>
        </p:nvSpPr>
        <p:spPr>
          <a:xfrm>
            <a:off x="1028700" y="514350"/>
            <a:ext cx="7200900" cy="650400"/>
          </a:xfrm>
          <a:prstGeom prst="rect">
            <a:avLst/>
          </a:prstGeom>
          <a:noFill/>
          <a:ln>
            <a:noFill/>
          </a:ln>
        </p:spPr>
        <p:txBody>
          <a:bodyPr spcFirstLastPara="1" wrap="square" lIns="68575" tIns="34275" rIns="68575" bIns="34275" anchor="t" anchorCtr="0">
            <a:normAutofit/>
          </a:bodyPr>
          <a:lstStyle/>
          <a:p>
            <a:pPr marL="0" lvl="0" indent="0" algn="l" rtl="0">
              <a:lnSpc>
                <a:spcPct val="89000"/>
              </a:lnSpc>
              <a:spcBef>
                <a:spcPts val="0"/>
              </a:spcBef>
              <a:spcAft>
                <a:spcPts val="0"/>
              </a:spcAft>
              <a:buClr>
                <a:schemeClr val="dk2"/>
              </a:buClr>
              <a:buSzPts val="3300"/>
              <a:buFont typeface="Libre Franklin"/>
              <a:buNone/>
            </a:pPr>
            <a:r>
              <a:rPr lang="el-GR" b="1">
                <a:latin typeface="Arial"/>
                <a:ea typeface="Arial"/>
                <a:cs typeface="Arial"/>
                <a:sym typeface="Arial"/>
              </a:rPr>
              <a:t>Στόχοι</a:t>
            </a:r>
            <a:endParaRPr b="1">
              <a:latin typeface="Arial"/>
              <a:ea typeface="Arial"/>
              <a:cs typeface="Arial"/>
              <a:sym typeface="Arial"/>
            </a:endParaRPr>
          </a:p>
        </p:txBody>
      </p:sp>
      <p:sp>
        <p:nvSpPr>
          <p:cNvPr id="100" name="Google Shape;100;g257b1800d8f_0_25"/>
          <p:cNvSpPr txBox="1">
            <a:spLocks noGrp="1"/>
          </p:cNvSpPr>
          <p:nvPr>
            <p:ph type="body" idx="1"/>
          </p:nvPr>
        </p:nvSpPr>
        <p:spPr>
          <a:xfrm>
            <a:off x="1028700" y="1314450"/>
            <a:ext cx="7200900" cy="2686200"/>
          </a:xfrm>
          <a:prstGeom prst="rect">
            <a:avLst/>
          </a:prstGeom>
          <a:noFill/>
          <a:ln>
            <a:noFill/>
          </a:ln>
        </p:spPr>
        <p:txBody>
          <a:bodyPr spcFirstLastPara="1" wrap="square" lIns="68575" tIns="34275" rIns="68575" bIns="34275" anchor="t" anchorCtr="0">
            <a:normAutofit lnSpcReduction="10000"/>
          </a:bodyPr>
          <a:lstStyle/>
          <a:p>
            <a:pPr marL="457200" lvl="0" indent="-317500" algn="l" rtl="0">
              <a:lnSpc>
                <a:spcPct val="115000"/>
              </a:lnSpc>
              <a:spcBef>
                <a:spcPts val="900"/>
              </a:spcBef>
              <a:spcAft>
                <a:spcPts val="0"/>
              </a:spcAft>
              <a:buClr>
                <a:schemeClr val="dk1"/>
              </a:buClr>
              <a:buSzPts val="1400"/>
              <a:buFont typeface="Arial"/>
              <a:buChar char="•"/>
            </a:pPr>
            <a:r>
              <a:rPr lang="el-GR">
                <a:latin typeface="Arial"/>
                <a:ea typeface="Arial"/>
                <a:cs typeface="Arial"/>
                <a:sym typeface="Arial"/>
              </a:rPr>
              <a:t>Να γνωρίσουμε πραγματικά παραδείγματα επιτυχημένων επιχειρηματιών</a:t>
            </a:r>
            <a:endParaRPr>
              <a:latin typeface="Arial"/>
              <a:ea typeface="Arial"/>
              <a:cs typeface="Arial"/>
              <a:sym typeface="Arial"/>
            </a:endParaRPr>
          </a:p>
          <a:p>
            <a:pPr marL="457200" lvl="0" indent="-317500" algn="l" rtl="0">
              <a:lnSpc>
                <a:spcPct val="115000"/>
              </a:lnSpc>
              <a:spcBef>
                <a:spcPts val="0"/>
              </a:spcBef>
              <a:spcAft>
                <a:spcPts val="0"/>
              </a:spcAft>
              <a:buSzPts val="1400"/>
              <a:buFont typeface="Arial"/>
              <a:buChar char="•"/>
            </a:pPr>
            <a:r>
              <a:rPr lang="el-GR">
                <a:latin typeface="Arial"/>
                <a:ea typeface="Arial"/>
                <a:cs typeface="Arial"/>
                <a:sym typeface="Arial"/>
              </a:rPr>
              <a:t>Να καταλάβουμε πώς αντιμετώπισαν εμπόδια, τι συνέβαλε στην επιτυχία τους</a:t>
            </a:r>
            <a:endParaRPr>
              <a:latin typeface="Arial"/>
              <a:ea typeface="Arial"/>
              <a:cs typeface="Arial"/>
              <a:sym typeface="Arial"/>
            </a:endParaRPr>
          </a:p>
          <a:p>
            <a:pPr marL="457200" lvl="0" indent="-317500" algn="l" rtl="0">
              <a:lnSpc>
                <a:spcPct val="115000"/>
              </a:lnSpc>
              <a:spcBef>
                <a:spcPts val="0"/>
              </a:spcBef>
              <a:spcAft>
                <a:spcPts val="0"/>
              </a:spcAft>
              <a:buSzPts val="1400"/>
              <a:buFont typeface="Arial"/>
              <a:buChar char="•"/>
            </a:pPr>
            <a:r>
              <a:rPr lang="el-GR">
                <a:latin typeface="Arial"/>
                <a:ea typeface="Arial"/>
                <a:cs typeface="Arial"/>
                <a:sym typeface="Arial"/>
              </a:rPr>
              <a:t>Να πάρουμε συμβουλές από τους ανθρώπους που πραγματικά επιχειρούν (δοκιμάζουν) και τα καταφέρνουν</a:t>
            </a:r>
            <a:endParaRPr>
              <a:latin typeface="Arial"/>
              <a:ea typeface="Arial"/>
              <a:cs typeface="Arial"/>
              <a:sym typeface="Arial"/>
            </a:endParaRPr>
          </a:p>
        </p:txBody>
      </p:sp>
      <p:sp>
        <p:nvSpPr>
          <p:cNvPr id="101" name="Google Shape;101;g257b1800d8f_0_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el-G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2" name="Title 1">
            <a:extLst>
              <a:ext uri="{FF2B5EF4-FFF2-40B4-BE49-F238E27FC236}">
                <a16:creationId xmlns:a16="http://schemas.microsoft.com/office/drawing/2014/main" id="{A2BE7256-C98E-538C-B01E-CD881BBB0FFC}"/>
              </a:ext>
            </a:extLst>
          </p:cNvPr>
          <p:cNvSpPr>
            <a:spLocks noGrp="1"/>
          </p:cNvSpPr>
          <p:nvPr>
            <p:ph type="title"/>
          </p:nvPr>
        </p:nvSpPr>
        <p:spPr/>
        <p:txBody>
          <a:bodyPr/>
          <a:lstStyle/>
          <a:p>
            <a:r>
              <a:rPr lang="el-GR" dirty="0"/>
              <a:t>Άσκηση</a:t>
            </a:r>
            <a:endParaRPr lang="en-US" dirty="0"/>
          </a:p>
        </p:txBody>
      </p:sp>
      <p:sp>
        <p:nvSpPr>
          <p:cNvPr id="108" name="Google Shape;108;g257b1800d8f_0_11"/>
          <p:cNvSpPr txBox="1">
            <a:spLocks noGrp="1"/>
          </p:cNvSpPr>
          <p:nvPr>
            <p:ph type="body" idx="1"/>
          </p:nvPr>
        </p:nvSpPr>
        <p:spPr>
          <a:prstGeom prst="rect">
            <a:avLst/>
          </a:prstGeom>
          <a:noFill/>
          <a:ln>
            <a:noFill/>
          </a:ln>
        </p:spPr>
        <p:txBody>
          <a:bodyPr spcFirstLastPara="1" wrap="square" lIns="68575" tIns="34275" rIns="68575" bIns="34275" anchor="t" anchorCtr="0">
            <a:normAutofit/>
          </a:bodyPr>
          <a:lstStyle/>
          <a:p>
            <a:pPr marL="0" lvl="0" indent="0" algn="l" rtl="0">
              <a:lnSpc>
                <a:spcPct val="94000"/>
              </a:lnSpc>
              <a:spcBef>
                <a:spcPts val="900"/>
              </a:spcBef>
              <a:spcAft>
                <a:spcPts val="0"/>
              </a:spcAft>
              <a:buNone/>
            </a:pPr>
            <a:endParaRPr lang="el-GR" dirty="0">
              <a:latin typeface="Arial"/>
              <a:ea typeface="Arial"/>
              <a:cs typeface="Arial"/>
              <a:sym typeface="Arial"/>
            </a:endParaRPr>
          </a:p>
          <a:p>
            <a:pPr marL="0" lvl="0" indent="0" algn="l" rtl="0">
              <a:lnSpc>
                <a:spcPct val="94000"/>
              </a:lnSpc>
              <a:spcBef>
                <a:spcPts val="900"/>
              </a:spcBef>
              <a:spcAft>
                <a:spcPts val="0"/>
              </a:spcAft>
              <a:buNone/>
            </a:pPr>
            <a:r>
              <a:rPr lang="el-GR" dirty="0">
                <a:latin typeface="Arial"/>
                <a:ea typeface="Arial"/>
                <a:cs typeface="Arial"/>
                <a:sym typeface="Arial"/>
              </a:rPr>
              <a:t>Όνομα επιχειρηματία</a:t>
            </a:r>
          </a:p>
          <a:p>
            <a:pPr marL="0" lvl="0" indent="0" algn="l" rtl="0">
              <a:lnSpc>
                <a:spcPct val="94000"/>
              </a:lnSpc>
              <a:spcBef>
                <a:spcPts val="900"/>
              </a:spcBef>
              <a:spcAft>
                <a:spcPts val="0"/>
              </a:spcAft>
              <a:buNone/>
            </a:pPr>
            <a:r>
              <a:rPr lang="el-GR" dirty="0">
                <a:latin typeface="Arial"/>
                <a:ea typeface="Arial"/>
                <a:cs typeface="Arial"/>
                <a:sym typeface="Arial"/>
              </a:rPr>
              <a:t>Τίτλος επιχείρησης</a:t>
            </a:r>
            <a:endParaRPr dirty="0">
              <a:latin typeface="Arial"/>
              <a:ea typeface="Arial"/>
              <a:cs typeface="Arial"/>
              <a:sym typeface="Arial"/>
            </a:endParaRPr>
          </a:p>
          <a:p>
            <a:pPr marL="0" lvl="0" indent="0" algn="l" rtl="0">
              <a:lnSpc>
                <a:spcPct val="94000"/>
              </a:lnSpc>
              <a:spcBef>
                <a:spcPts val="900"/>
              </a:spcBef>
              <a:spcAft>
                <a:spcPts val="0"/>
              </a:spcAft>
              <a:buNone/>
            </a:pPr>
            <a:r>
              <a:rPr lang="el-GR" dirty="0">
                <a:latin typeface="Arial"/>
                <a:ea typeface="Arial"/>
                <a:cs typeface="Arial"/>
                <a:sym typeface="Arial"/>
              </a:rPr>
              <a:t>Περιγραφή: 2 προτάσεις</a:t>
            </a:r>
            <a:endParaRPr dirty="0">
              <a:latin typeface="Arial"/>
              <a:ea typeface="Arial"/>
              <a:cs typeface="Arial"/>
              <a:sym typeface="Arial"/>
            </a:endParaRPr>
          </a:p>
        </p:txBody>
      </p:sp>
      <p:sp>
        <p:nvSpPr>
          <p:cNvPr id="109" name="Google Shape;109;g257b1800d8f_0_11"/>
          <p:cNvSpPr txBox="1">
            <a:spLocks noGrp="1"/>
          </p:cNvSpPr>
          <p:nvPr>
            <p:ph type="sldNum" idx="12"/>
          </p:nvPr>
        </p:nvSpPr>
        <p:spPr>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el-G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257b1800d8f_0_18"/>
          <p:cNvSpPr txBox="1">
            <a:spLocks noGrp="1"/>
          </p:cNvSpPr>
          <p:nvPr>
            <p:ph type="title"/>
          </p:nvPr>
        </p:nvSpPr>
        <p:spPr>
          <a:xfrm>
            <a:off x="3143400" y="2246550"/>
            <a:ext cx="2857200" cy="650400"/>
          </a:xfrm>
          <a:prstGeom prst="rect">
            <a:avLst/>
          </a:prstGeom>
          <a:noFill/>
          <a:ln>
            <a:noFill/>
          </a:ln>
        </p:spPr>
        <p:txBody>
          <a:bodyPr spcFirstLastPara="1" wrap="square" lIns="68575" tIns="34275" rIns="68575" bIns="34275" anchor="t" anchorCtr="0">
            <a:normAutofit/>
          </a:bodyPr>
          <a:lstStyle/>
          <a:p>
            <a:pPr marL="0" lvl="0" indent="0" algn="l" rtl="0">
              <a:lnSpc>
                <a:spcPct val="89000"/>
              </a:lnSpc>
              <a:spcBef>
                <a:spcPts val="0"/>
              </a:spcBef>
              <a:spcAft>
                <a:spcPts val="0"/>
              </a:spcAft>
              <a:buClr>
                <a:schemeClr val="dk2"/>
              </a:buClr>
              <a:buSzPts val="3300"/>
              <a:buFont typeface="Libre Franklin"/>
              <a:buNone/>
            </a:pPr>
            <a:r>
              <a:rPr lang="el-GR" b="1">
                <a:latin typeface="Arial"/>
                <a:ea typeface="Arial"/>
                <a:cs typeface="Arial"/>
                <a:sym typeface="Arial"/>
              </a:rPr>
              <a:t>Ερωτήσεις</a:t>
            </a:r>
            <a:endParaRPr b="1">
              <a:latin typeface="Arial"/>
              <a:ea typeface="Arial"/>
              <a:cs typeface="Arial"/>
              <a:sym typeface="Arial"/>
            </a:endParaRPr>
          </a:p>
        </p:txBody>
      </p:sp>
      <p:sp>
        <p:nvSpPr>
          <p:cNvPr id="116" name="Google Shape;116;g257b1800d8f_0_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el-G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57b1800d8f_0_6"/>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dk1"/>
              </a:buClr>
              <a:buSzPts val="4500"/>
              <a:buFont typeface="Calibri"/>
              <a:buNone/>
            </a:pPr>
            <a:r>
              <a:rPr lang="el-GR" sz="4300">
                <a:latin typeface="Arial"/>
                <a:ea typeface="Arial"/>
                <a:cs typeface="Arial"/>
                <a:sym typeface="Arial"/>
              </a:rPr>
              <a:t>Εργαστήριο 1</a:t>
            </a:r>
            <a:endParaRPr sz="4300">
              <a:latin typeface="Arial"/>
              <a:ea typeface="Arial"/>
              <a:cs typeface="Arial"/>
              <a:sym typeface="Arial"/>
            </a:endParaRPr>
          </a:p>
          <a:p>
            <a:pPr marL="0" lvl="0" indent="0" algn="ctr" rtl="0">
              <a:lnSpc>
                <a:spcPct val="90000"/>
              </a:lnSpc>
              <a:spcBef>
                <a:spcPts val="0"/>
              </a:spcBef>
              <a:spcAft>
                <a:spcPts val="0"/>
              </a:spcAft>
              <a:buClr>
                <a:schemeClr val="dk1"/>
              </a:buClr>
              <a:buSzPts val="4500"/>
              <a:buFont typeface="Calibri"/>
              <a:buNone/>
            </a:pPr>
            <a:r>
              <a:rPr lang="el-GR" b="1">
                <a:latin typeface="Arial"/>
                <a:ea typeface="Arial"/>
                <a:cs typeface="Arial"/>
                <a:sym typeface="Arial"/>
              </a:rPr>
              <a:t>Ενδυνάμωση</a:t>
            </a:r>
            <a:endParaRPr b="1">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57b1800c60_1_0"/>
          <p:cNvSpPr txBox="1">
            <a:spLocks noGrp="1"/>
          </p:cNvSpPr>
          <p:nvPr>
            <p:ph type="title"/>
          </p:nvPr>
        </p:nvSpPr>
        <p:spPr>
          <a:xfrm>
            <a:off x="1028700" y="514350"/>
            <a:ext cx="7200900" cy="650400"/>
          </a:xfrm>
          <a:prstGeom prst="rect">
            <a:avLst/>
          </a:prstGeom>
          <a:noFill/>
          <a:ln>
            <a:noFill/>
          </a:ln>
        </p:spPr>
        <p:txBody>
          <a:bodyPr spcFirstLastPara="1" wrap="square" lIns="68575" tIns="34275" rIns="68575" bIns="34275" anchor="t" anchorCtr="0">
            <a:normAutofit/>
          </a:bodyPr>
          <a:lstStyle/>
          <a:p>
            <a:pPr marL="0" lvl="0" indent="0" algn="l" rtl="0">
              <a:lnSpc>
                <a:spcPct val="89000"/>
              </a:lnSpc>
              <a:spcBef>
                <a:spcPts val="0"/>
              </a:spcBef>
              <a:spcAft>
                <a:spcPts val="0"/>
              </a:spcAft>
              <a:buClr>
                <a:schemeClr val="dk2"/>
              </a:buClr>
              <a:buSzPts val="3300"/>
              <a:buFont typeface="Libre Franklin"/>
              <a:buNone/>
            </a:pPr>
            <a:r>
              <a:rPr lang="el-GR" b="1">
                <a:latin typeface="Arial"/>
                <a:ea typeface="Arial"/>
                <a:cs typeface="Arial"/>
                <a:sym typeface="Arial"/>
              </a:rPr>
              <a:t>Περιεχόμενα</a:t>
            </a:r>
            <a:endParaRPr b="1">
              <a:latin typeface="Arial"/>
              <a:ea typeface="Arial"/>
              <a:cs typeface="Arial"/>
              <a:sym typeface="Arial"/>
            </a:endParaRPr>
          </a:p>
        </p:txBody>
      </p:sp>
      <p:sp>
        <p:nvSpPr>
          <p:cNvPr id="129" name="Google Shape;129;g257b1800c60_1_0"/>
          <p:cNvSpPr txBox="1">
            <a:spLocks noGrp="1"/>
          </p:cNvSpPr>
          <p:nvPr>
            <p:ph type="body" idx="1"/>
          </p:nvPr>
        </p:nvSpPr>
        <p:spPr>
          <a:xfrm>
            <a:off x="1028700" y="1314450"/>
            <a:ext cx="7200900" cy="2686200"/>
          </a:xfrm>
          <a:prstGeom prst="rect">
            <a:avLst/>
          </a:prstGeom>
          <a:noFill/>
          <a:ln>
            <a:noFill/>
          </a:ln>
        </p:spPr>
        <p:txBody>
          <a:bodyPr spcFirstLastPara="1" wrap="square" lIns="68575" tIns="34275" rIns="68575" bIns="34275" anchor="t" anchorCtr="0">
            <a:normAutofit/>
          </a:bodyPr>
          <a:lstStyle/>
          <a:p>
            <a:pPr marL="457200" lvl="0" indent="-349250" algn="l" rtl="0">
              <a:lnSpc>
                <a:spcPct val="94000"/>
              </a:lnSpc>
              <a:spcBef>
                <a:spcPts val="900"/>
              </a:spcBef>
              <a:spcAft>
                <a:spcPts val="0"/>
              </a:spcAft>
              <a:buSzPts val="1900"/>
              <a:buFont typeface="Arial"/>
              <a:buChar char="•"/>
            </a:pPr>
            <a:r>
              <a:rPr lang="el-GR" sz="1900">
                <a:latin typeface="Arial"/>
                <a:ea typeface="Arial"/>
                <a:cs typeface="Arial"/>
                <a:sym typeface="Arial"/>
              </a:rPr>
              <a:t>Άσκηση γνωριμίας </a:t>
            </a:r>
            <a:endParaRPr sz="1900">
              <a:latin typeface="Arial"/>
              <a:ea typeface="Arial"/>
              <a:cs typeface="Arial"/>
              <a:sym typeface="Arial"/>
            </a:endParaRPr>
          </a:p>
          <a:p>
            <a:pPr marL="457200" lvl="0" indent="-349250" algn="l" rtl="0">
              <a:lnSpc>
                <a:spcPct val="94000"/>
              </a:lnSpc>
              <a:spcBef>
                <a:spcPts val="0"/>
              </a:spcBef>
              <a:spcAft>
                <a:spcPts val="0"/>
              </a:spcAft>
              <a:buSzPts val="1900"/>
              <a:buFont typeface="Arial"/>
              <a:buChar char="•"/>
            </a:pPr>
            <a:r>
              <a:rPr lang="el-GR" sz="1900">
                <a:latin typeface="Arial"/>
                <a:ea typeface="Arial"/>
                <a:cs typeface="Arial"/>
                <a:sym typeface="Arial"/>
              </a:rPr>
              <a:t>Ας γίνουμε ομάδες</a:t>
            </a:r>
            <a:endParaRPr sz="1900">
              <a:latin typeface="Arial"/>
              <a:ea typeface="Arial"/>
              <a:cs typeface="Arial"/>
              <a:sym typeface="Arial"/>
            </a:endParaRPr>
          </a:p>
          <a:p>
            <a:pPr marL="457200" lvl="0" indent="-349250" algn="l" rtl="0">
              <a:lnSpc>
                <a:spcPct val="94000"/>
              </a:lnSpc>
              <a:spcBef>
                <a:spcPts val="0"/>
              </a:spcBef>
              <a:spcAft>
                <a:spcPts val="0"/>
              </a:spcAft>
              <a:buSzPts val="1900"/>
              <a:buFont typeface="Arial"/>
              <a:buChar char="•"/>
            </a:pPr>
            <a:r>
              <a:rPr lang="el-GR" sz="1900">
                <a:latin typeface="Arial"/>
                <a:ea typeface="Arial"/>
                <a:cs typeface="Arial"/>
                <a:sym typeface="Arial"/>
              </a:rPr>
              <a:t>Μύθοι γύρω από την αναπηρία και την επιχειρηματικότητα</a:t>
            </a:r>
            <a:endParaRPr sz="1900">
              <a:latin typeface="Arial"/>
              <a:ea typeface="Arial"/>
              <a:cs typeface="Arial"/>
              <a:sym typeface="Arial"/>
            </a:endParaRPr>
          </a:p>
          <a:p>
            <a:pPr marL="457200" lvl="0" indent="-349250" algn="l" rtl="0">
              <a:lnSpc>
                <a:spcPct val="94000"/>
              </a:lnSpc>
              <a:spcBef>
                <a:spcPts val="0"/>
              </a:spcBef>
              <a:spcAft>
                <a:spcPts val="0"/>
              </a:spcAft>
              <a:buSzPts val="1900"/>
              <a:buFont typeface="Arial"/>
              <a:buChar char="•"/>
            </a:pPr>
            <a:r>
              <a:rPr lang="el-GR" sz="1900">
                <a:latin typeface="Arial"/>
                <a:ea typeface="Arial"/>
                <a:cs typeface="Arial"/>
                <a:sym typeface="Arial"/>
              </a:rPr>
              <a:t>Το δικό μου προσωπικό εμπόδιο</a:t>
            </a:r>
            <a:endParaRPr sz="1900">
              <a:latin typeface="Arial"/>
              <a:ea typeface="Arial"/>
              <a:cs typeface="Arial"/>
              <a:sym typeface="Arial"/>
            </a:endParaRPr>
          </a:p>
          <a:p>
            <a:pPr marL="457200" lvl="0" indent="-349250" algn="l" rtl="0">
              <a:lnSpc>
                <a:spcPct val="94000"/>
              </a:lnSpc>
              <a:spcBef>
                <a:spcPts val="0"/>
              </a:spcBef>
              <a:spcAft>
                <a:spcPts val="0"/>
              </a:spcAft>
              <a:buSzPts val="1900"/>
              <a:buFont typeface="Arial"/>
              <a:buChar char="•"/>
            </a:pPr>
            <a:r>
              <a:rPr lang="el-GR" sz="1900">
                <a:latin typeface="Arial"/>
                <a:ea typeface="Arial"/>
                <a:cs typeface="Arial"/>
                <a:sym typeface="Arial"/>
              </a:rPr>
              <a:t>Η Πυθία: Γινόμαστε η Πυθία για τους άλλους</a:t>
            </a:r>
            <a:endParaRPr sz="1900">
              <a:latin typeface="Arial"/>
              <a:ea typeface="Arial"/>
              <a:cs typeface="Arial"/>
              <a:sym typeface="Arial"/>
            </a:endParaRPr>
          </a:p>
          <a:p>
            <a:pPr marL="457200" lvl="0" indent="-349250" algn="l" rtl="0">
              <a:lnSpc>
                <a:spcPct val="94000"/>
              </a:lnSpc>
              <a:spcBef>
                <a:spcPts val="0"/>
              </a:spcBef>
              <a:spcAft>
                <a:spcPts val="0"/>
              </a:spcAft>
              <a:buSzPts val="1900"/>
              <a:buFont typeface="Arial"/>
              <a:buChar char="•"/>
            </a:pPr>
            <a:r>
              <a:rPr lang="el-GR" sz="1900">
                <a:latin typeface="Arial"/>
                <a:ea typeface="Arial"/>
                <a:cs typeface="Arial"/>
                <a:sym typeface="Arial"/>
              </a:rPr>
              <a:t>Πηγές δύναμης</a:t>
            </a:r>
            <a:endParaRPr sz="1900">
              <a:latin typeface="Arial"/>
              <a:ea typeface="Arial"/>
              <a:cs typeface="Arial"/>
              <a:sym typeface="Arial"/>
            </a:endParaRPr>
          </a:p>
          <a:p>
            <a:pPr marL="457200" lvl="0" indent="-349250" algn="l" rtl="0">
              <a:lnSpc>
                <a:spcPct val="94000"/>
              </a:lnSpc>
              <a:spcBef>
                <a:spcPts val="0"/>
              </a:spcBef>
              <a:spcAft>
                <a:spcPts val="0"/>
              </a:spcAft>
              <a:buSzPts val="1900"/>
              <a:buFont typeface="Arial"/>
              <a:buChar char="•"/>
            </a:pPr>
            <a:r>
              <a:rPr lang="el-GR" sz="1900">
                <a:latin typeface="Arial"/>
                <a:ea typeface="Arial"/>
                <a:cs typeface="Arial"/>
                <a:sym typeface="Arial"/>
              </a:rPr>
              <a:t>Κλεισιμο</a:t>
            </a:r>
            <a:endParaRPr sz="1900">
              <a:latin typeface="Arial"/>
              <a:ea typeface="Arial"/>
              <a:cs typeface="Arial"/>
              <a:sym typeface="Arial"/>
            </a:endParaRPr>
          </a:p>
        </p:txBody>
      </p:sp>
      <p:sp>
        <p:nvSpPr>
          <p:cNvPr id="130" name="Google Shape;130;g257b1800c60_1_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el-G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Ας γνωριστούμε </a:t>
            </a:r>
            <a:endParaRPr sz="2800" b="1">
              <a:latin typeface="Arial"/>
              <a:ea typeface="Arial"/>
              <a:cs typeface="Arial"/>
              <a:sym typeface="Arial"/>
            </a:endParaRPr>
          </a:p>
        </p:txBody>
      </p:sp>
      <p:sp>
        <p:nvSpPr>
          <p:cNvPr id="137" name="Google Shape;137;p2"/>
          <p:cNvSpPr txBox="1">
            <a:spLocks noGrp="1"/>
          </p:cNvSpPr>
          <p:nvPr>
            <p:ph type="body" idx="1"/>
          </p:nvPr>
        </p:nvSpPr>
        <p:spPr>
          <a:xfrm>
            <a:off x="628650" y="12168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50000"/>
              </a:lnSpc>
              <a:spcBef>
                <a:spcPts val="0"/>
              </a:spcBef>
              <a:spcAft>
                <a:spcPts val="0"/>
              </a:spcAft>
              <a:buClr>
                <a:schemeClr val="dk1"/>
              </a:buClr>
              <a:buSzPts val="1500"/>
              <a:buNone/>
            </a:pPr>
            <a:r>
              <a:rPr lang="el-GR" sz="1350">
                <a:latin typeface="Arial"/>
                <a:ea typeface="Arial"/>
                <a:cs typeface="Arial"/>
                <a:sym typeface="Arial"/>
              </a:rPr>
              <a:t>Θα παίξουμε ένα παιχνίδι που λέγεται </a:t>
            </a:r>
            <a:r>
              <a:rPr lang="el-GR" sz="1350" b="1">
                <a:latin typeface="Arial"/>
                <a:ea typeface="Arial"/>
                <a:cs typeface="Arial"/>
                <a:sym typeface="Arial"/>
              </a:rPr>
              <a:t>‘’Η Ιστορία του Ονόματος μου’’</a:t>
            </a:r>
            <a:r>
              <a:rPr lang="el-GR" sz="1350">
                <a:latin typeface="Arial"/>
                <a:ea typeface="Arial"/>
                <a:cs typeface="Arial"/>
                <a:sym typeface="Arial"/>
              </a:rPr>
              <a:t>.</a:t>
            </a:r>
            <a:endParaRPr sz="1350">
              <a:latin typeface="Arial"/>
              <a:ea typeface="Arial"/>
              <a:cs typeface="Arial"/>
              <a:sym typeface="Arial"/>
            </a:endParaRPr>
          </a:p>
          <a:p>
            <a:pPr marL="0" lvl="0" indent="0" algn="l" rtl="0">
              <a:lnSpc>
                <a:spcPct val="150000"/>
              </a:lnSpc>
              <a:spcBef>
                <a:spcPts val="800"/>
              </a:spcBef>
              <a:spcAft>
                <a:spcPts val="0"/>
              </a:spcAft>
              <a:buClr>
                <a:schemeClr val="dk1"/>
              </a:buClr>
              <a:buSzPts val="1500"/>
              <a:buNone/>
            </a:pPr>
            <a:r>
              <a:rPr lang="el-GR" sz="1350">
                <a:latin typeface="Arial"/>
                <a:ea typeface="Arial"/>
                <a:cs typeface="Arial"/>
                <a:sym typeface="Arial"/>
              </a:rPr>
              <a:t>Ένας ένας αφηγείται πώς του δόθηκε το όνομά του και ότι γνωρίζει για την ιστορία του επιθέτου του.</a:t>
            </a:r>
            <a:endParaRPr sz="1350">
              <a:latin typeface="Arial"/>
              <a:ea typeface="Arial"/>
              <a:cs typeface="Arial"/>
              <a:sym typeface="Arial"/>
            </a:endParaRPr>
          </a:p>
          <a:p>
            <a:pPr marL="0" lvl="0" indent="0" algn="l" rtl="0">
              <a:lnSpc>
                <a:spcPct val="150000"/>
              </a:lnSpc>
              <a:spcBef>
                <a:spcPts val="800"/>
              </a:spcBef>
              <a:spcAft>
                <a:spcPts val="0"/>
              </a:spcAft>
              <a:buClr>
                <a:schemeClr val="dk1"/>
              </a:buClr>
              <a:buSzPts val="1200"/>
              <a:buNone/>
            </a:pPr>
            <a:r>
              <a:rPr lang="el-GR" sz="1350">
                <a:latin typeface="Arial"/>
                <a:ea typeface="Arial"/>
                <a:cs typeface="Arial"/>
                <a:sym typeface="Arial"/>
              </a:rPr>
              <a:t>Ενδεικτικές ερωτήσεις:</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Ποιος/-α το διάλεξε και γιατί;</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Σου αρέσει το όνομά σου;</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Πώς θα σου άρεσε να σε φωνάζουν;</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Πώς σε φωνάζουν οι συγγενείς και οι φίλοι/-ες σου;</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Από που προέρχεται το επίθετο σου;</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Γνωρίζεις αν σημαίνει κάτι;</a:t>
            </a:r>
            <a:endParaRPr sz="1350">
              <a:latin typeface="Arial"/>
              <a:ea typeface="Arial"/>
              <a:cs typeface="Arial"/>
              <a:sym typeface="Arial"/>
            </a:endParaRPr>
          </a:p>
          <a:p>
            <a:pPr marL="520700" lvl="1" indent="-187325" algn="l" rtl="0">
              <a:lnSpc>
                <a:spcPct val="150000"/>
              </a:lnSpc>
              <a:spcBef>
                <a:spcPts val="400"/>
              </a:spcBef>
              <a:spcAft>
                <a:spcPts val="0"/>
              </a:spcAft>
              <a:buClr>
                <a:schemeClr val="dk1"/>
              </a:buClr>
              <a:buSzPts val="1350"/>
              <a:buChar char="•"/>
            </a:pPr>
            <a:r>
              <a:rPr lang="el-GR" sz="1350">
                <a:latin typeface="Arial"/>
                <a:ea typeface="Arial"/>
                <a:cs typeface="Arial"/>
                <a:sym typeface="Arial"/>
              </a:rPr>
              <a:t>Υπάρχει κάποια ιστορία που συνδέεται με αυτό και θα ήθελες να μοιραστείς;</a:t>
            </a:r>
            <a:endParaRPr sz="135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3"/>
          <p:cNvSpPr txBox="1">
            <a:spLocks noGrp="1"/>
          </p:cNvSpPr>
          <p:nvPr>
            <p:ph type="title"/>
          </p:nvPr>
        </p:nvSpPr>
        <p:spPr>
          <a:xfrm>
            <a:off x="628650" y="1214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Γινόμαστε Ομάδες</a:t>
            </a:r>
            <a:endParaRPr sz="2800" b="1">
              <a:latin typeface="Arial"/>
              <a:ea typeface="Arial"/>
              <a:cs typeface="Arial"/>
              <a:sym typeface="Arial"/>
            </a:endParaRPr>
          </a:p>
        </p:txBody>
      </p:sp>
      <p:sp>
        <p:nvSpPr>
          <p:cNvPr id="144" name="Google Shape;144;p3"/>
          <p:cNvSpPr txBox="1">
            <a:spLocks noGrp="1"/>
          </p:cNvSpPr>
          <p:nvPr>
            <p:ph type="body" idx="1"/>
          </p:nvPr>
        </p:nvSpPr>
        <p:spPr>
          <a:xfrm>
            <a:off x="628650" y="10644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Θα δημιουργήσουμε ομάδες, ακολουθώντας την εξής διαδικασία:</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400"/>
              <a:buNone/>
            </a:pPr>
            <a:r>
              <a:rPr lang="el-GR" sz="1550">
                <a:latin typeface="Arial"/>
                <a:ea typeface="Arial"/>
                <a:cs typeface="Arial"/>
                <a:sym typeface="Arial"/>
              </a:rPr>
              <a:t> Α φάση: Βρες κάποιον στο χώρο που δεν γνωρίζεις και </a:t>
            </a:r>
            <a:r>
              <a:rPr lang="el-GR" sz="1550" b="1">
                <a:latin typeface="Arial"/>
                <a:ea typeface="Arial"/>
                <a:cs typeface="Arial"/>
                <a:sym typeface="Arial"/>
              </a:rPr>
              <a:t>κάνε μια δυάδα </a:t>
            </a:r>
            <a:r>
              <a:rPr lang="el-GR" sz="1550">
                <a:latin typeface="Arial"/>
                <a:ea typeface="Arial"/>
                <a:cs typeface="Arial"/>
                <a:sym typeface="Arial"/>
              </a:rPr>
              <a:t>μαζί του. </a:t>
            </a:r>
            <a:r>
              <a:rPr lang="el-GR" sz="1550" b="1">
                <a:latin typeface="Arial"/>
                <a:ea typeface="Arial"/>
                <a:cs typeface="Arial"/>
                <a:sym typeface="Arial"/>
              </a:rPr>
              <a:t>Μοιράσου μαζί του την τωρινή επαγγελματική σου κατάσταση, το τι σε φέρνει εδώ σήμερα και τι θα ήθελες να κερδίσεις από εδώ.</a:t>
            </a:r>
            <a:endParaRPr sz="1550">
              <a:latin typeface="Arial"/>
              <a:ea typeface="Arial"/>
              <a:cs typeface="Arial"/>
              <a:sym typeface="Arial"/>
            </a:endParaRPr>
          </a:p>
          <a:p>
            <a:pPr marL="177800" lvl="0" indent="-1873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Β φάση: Μόλις ακούσετε τον ήχο βρες με το ζευγάρι σου μια ακόμα δυάδα, δημιουργήστε έτσι μια τετράδα και ανταλλάξτε τις ίδιες πληροφορίες, μόνο που αυτήν τη φορά, </a:t>
            </a:r>
            <a:r>
              <a:rPr lang="el-GR" sz="1550" b="1">
                <a:latin typeface="Arial"/>
                <a:ea typeface="Arial"/>
                <a:cs typeface="Arial"/>
                <a:sym typeface="Arial"/>
              </a:rPr>
              <a:t>ο καθένας θα παρουσιάσει το ταίρι του και όχι τον εαυτό του.</a:t>
            </a:r>
            <a:endParaRPr sz="1550">
              <a:latin typeface="Arial"/>
              <a:ea typeface="Arial"/>
              <a:cs typeface="Arial"/>
              <a:sym typeface="Arial"/>
            </a:endParaRPr>
          </a:p>
          <a:p>
            <a:pPr marL="177800" lvl="0" indent="-1873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Γ φάση: Μόλις ακούσετε πάλι τον ήχο βρείτε με την τετράδα σας μια ακόμα τετράδα και δημιουργήστε μια μεγαλύτερη ομάδα, όπου </a:t>
            </a:r>
            <a:r>
              <a:rPr lang="el-GR" sz="1550" b="1">
                <a:latin typeface="Arial"/>
                <a:ea typeface="Arial"/>
                <a:cs typeface="Arial"/>
                <a:sym typeface="Arial"/>
              </a:rPr>
              <a:t>ο καθένας θα παρουσιάσει τις πληροφορίες αυτού που κάθεται στα αριστερά του ή απέναντι του ή ότι άλλο θέλετε εσείς. </a:t>
            </a:r>
            <a:endParaRPr sz="1550">
              <a:latin typeface="Arial"/>
              <a:ea typeface="Arial"/>
              <a:cs typeface="Arial"/>
              <a:sym typeface="Arial"/>
            </a:endParaRPr>
          </a:p>
          <a:p>
            <a:pPr marL="177800" lvl="0" indent="-1873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Στο τέλος επιστρέψετε στην ολομέλεια.</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2100"/>
              <a:buNone/>
            </a:pPr>
            <a:endParaRPr sz="155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Μύθοι γύρω από την Αναπηρία και την  Επιχειρηματικότητα</a:t>
            </a:r>
            <a:endParaRPr sz="2800" b="1">
              <a:latin typeface="Arial"/>
              <a:ea typeface="Arial"/>
              <a:cs typeface="Arial"/>
              <a:sym typeface="Arial"/>
            </a:endParaRPr>
          </a:p>
        </p:txBody>
      </p:sp>
      <p:sp>
        <p:nvSpPr>
          <p:cNvPr id="151" name="Google Shape;151;p4"/>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Σε τετράδες αναφέρετε όσους περισσότερους </a:t>
            </a:r>
            <a:r>
              <a:rPr lang="el-GR" sz="1550" b="1">
                <a:latin typeface="Arial"/>
                <a:ea typeface="Arial"/>
                <a:cs typeface="Arial"/>
                <a:sym typeface="Arial"/>
              </a:rPr>
              <a:t>μύθους/ στερεότυπα </a:t>
            </a:r>
            <a:r>
              <a:rPr lang="el-GR" sz="1550">
                <a:latin typeface="Arial"/>
                <a:ea typeface="Arial"/>
                <a:cs typeface="Arial"/>
                <a:sym typeface="Arial"/>
              </a:rPr>
              <a:t>σας έρχονται στο μυαλό </a:t>
            </a:r>
            <a:r>
              <a:rPr lang="el-GR" sz="1550" b="1">
                <a:latin typeface="Arial"/>
                <a:ea typeface="Arial"/>
                <a:cs typeface="Arial"/>
                <a:sym typeface="Arial"/>
              </a:rPr>
              <a:t>γύρω από την αναπηρία και την επιχειρηματικότητα</a:t>
            </a:r>
            <a:r>
              <a:rPr lang="el-GR" sz="1550">
                <a:latin typeface="Arial"/>
                <a:ea typeface="Arial"/>
                <a:cs typeface="Arial"/>
                <a:sym typeface="Arial"/>
              </a:rPr>
              <a:t>.</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r>
              <a:rPr lang="el-GR" sz="1550">
                <a:latin typeface="Arial"/>
                <a:ea typeface="Arial"/>
                <a:cs typeface="Arial"/>
                <a:sym typeface="Arial"/>
              </a:rPr>
              <a:t>Στη συνέχεια ένα μέλος από κάθε ομάδα μας παρουσιάζει τα όσα συζητήθηκαν.</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r>
              <a:rPr lang="el-GR" sz="1550">
                <a:latin typeface="Arial"/>
                <a:ea typeface="Arial"/>
                <a:cs typeface="Arial"/>
                <a:sym typeface="Arial"/>
              </a:rPr>
              <a:t>Στην ολομέλεια συζητάμε: </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Πώς επηρεάζουν αυτοί οι μύθοι τη ζωή μου;</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Πόσους από αυτούς τους μύθους ενστερνίζομαι;</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Μπορούν οι μύθοι μου να συγκρούονται μεταξύ τους;</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Ποιοι από αυτούς νιώθετε ότι είναι πραγματικά εμπόδια;</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954</Words>
  <Application>Microsoft Office PowerPoint</Application>
  <PresentationFormat>Προβολή στην οθόνη (16:9)</PresentationFormat>
  <Paragraphs>102</Paragraphs>
  <Slides>16</Slides>
  <Notes>15</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Calibri</vt:lpstr>
      <vt:lpstr>Libre Franklin</vt:lpstr>
      <vt:lpstr>Noto Sans Symbols</vt:lpstr>
      <vt:lpstr>Nunito</vt:lpstr>
      <vt:lpstr>Θέμα του Office</vt:lpstr>
      <vt:lpstr>Εργαστήριο 1 Ζωντανή Βιβλιοθήκη</vt:lpstr>
      <vt:lpstr>Στόχοι</vt:lpstr>
      <vt:lpstr>Άσκηση</vt:lpstr>
      <vt:lpstr>Ερωτήσεις</vt:lpstr>
      <vt:lpstr>Εργαστήριο 1 Ενδυνάμωση</vt:lpstr>
      <vt:lpstr>Περιεχόμενα</vt:lpstr>
      <vt:lpstr>Ας γνωριστούμε </vt:lpstr>
      <vt:lpstr>Γινόμαστε Ομάδες</vt:lpstr>
      <vt:lpstr>Μύθοι γύρω από την Αναπηρία και την  Επιχειρηματικότητα</vt:lpstr>
      <vt:lpstr>Μύθοι  </vt:lpstr>
      <vt:lpstr>Προσωπικό Εμπόδιο</vt:lpstr>
      <vt:lpstr>H Πυθία</vt:lpstr>
      <vt:lpstr>H Πυθία (1)</vt:lpstr>
      <vt:lpstr>Πηγές Δύναμης</vt:lpstr>
      <vt:lpstr>Κλείσιμο </vt:lpstr>
      <vt:lpstr>Ευχαριστούμε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Εργαστήριο 1 Ζωντανή Βιβλιοθήκη</dc:title>
  <dc:creator>mariaboli8@gmail.com</dc:creator>
  <cp:lastModifiedBy>Ορφανού-Ραυτοπούλου Ευγενία</cp:lastModifiedBy>
  <cp:revision>1</cp:revision>
  <dcterms:created xsi:type="dcterms:W3CDTF">2023-06-30T11:34:26Z</dcterms:created>
  <dcterms:modified xsi:type="dcterms:W3CDTF">2023-07-18T08:46:25Z</dcterms:modified>
</cp:coreProperties>
</file>