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18"/>
  </p:notesMasterIdLst>
  <p:sldIdLst>
    <p:sldId id="261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Μηλιτσοπούλου Χρυσάνθη" initials="ΜΧ" lastIdx="1" clrIdx="0">
    <p:extLst>
      <p:ext uri="{19B8F6BF-5375-455C-9EA6-DF929625EA0E}">
        <p15:presenceInfo xmlns:p15="http://schemas.microsoft.com/office/powerpoint/2012/main" userId="Μηλιτσοπούλου Χρυσάνθη" providerId="None"/>
      </p:ext>
    </p:extLst>
  </p:cmAuthor>
  <p:cmAuthor id="2" name="Sophie Lamprou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9088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57" autoAdjust="0"/>
    <p:restoredTop sz="86410" autoAdjust="0"/>
  </p:normalViewPr>
  <p:slideViewPr>
    <p:cSldViewPr snapToGrid="0">
      <p:cViewPr varScale="1">
        <p:scale>
          <a:sx n="108" d="100"/>
          <a:sy n="108" d="100"/>
        </p:scale>
        <p:origin x="802" y="77"/>
      </p:cViewPr>
      <p:guideLst/>
    </p:cSldViewPr>
  </p:slideViewPr>
  <p:outlineViewPr>
    <p:cViewPr>
      <p:scale>
        <a:sx n="33" d="100"/>
        <a:sy n="33" d="100"/>
      </p:scale>
      <p:origin x="0" y="-851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F8770B-D572-4571-8AA3-AE95C2B45ACB}" type="datetimeFigureOut">
              <a:rPr lang="en-US" smtClean="0"/>
              <a:t>10/28/2023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F7DD5-44AB-4999-BB4B-7C1FEB6463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437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581e89fd2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2581e89fd2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581e89fd27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581e89fd27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581e89fd27_0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2581e89fd27_0_1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581e89fd27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2581e89fd27_0_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Μοιράζονται σε κύκλο όλοι οι συμμετέχοντες, ένας ένας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581e89fd27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2581e89fd27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581e89fd27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2581e89fd27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581e89fd27_0_2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g2581e89fd27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581e89fd2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2581e89fd27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Σε κάθε κλίκ, ζητάνε από τους συμμετέχοντες να μοιραστούν 1-3 άτομα μαξ, κάτι που τους έμεινε- μία ανάμνηση, κάτι που είπε κάποιος και τους έκανε εντύπωση, πώς ένιωσαν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581e89fd27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581e89fd27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581e89fd27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581e89fd27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Παρουσιάζουμε στην ομήγυρη τις παρακάτω ερωτήσεις.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Ο εκπαιδευτής, διαβάζει τις διαφάνειες, και δίνει 3 λεπτά για προσωπική σκέψη στους συμμετέχοντες.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Δεν συζητάμε ακόμα- είναι μία καθοδηγούμενη διαδικασία reflection.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581e89fd27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581e89fd27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581e89fd27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581e89fd27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581e89fd27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581e89fd27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581e89fd27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581e89fd27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581e89fd27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2581e89fd27_0_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781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16041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367511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10/28/2023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5503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10/28/2023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094184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10/28/2023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2006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6673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7630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049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193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79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10/28/2023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92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10/28/2023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633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10/28/2023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576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10/28/2023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387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10/28/2023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13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10/28/2023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973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E42E8-8B57-452D-A122-4DCE9AC771EF}" type="datetime1">
              <a:rPr lang="en-US" smtClean="0"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96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BrcSoUhkkCAsQL4E7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86816-068D-5908-7AED-C3177630B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3061" y="1697661"/>
            <a:ext cx="8911687" cy="1280890"/>
          </a:xfrm>
        </p:spPr>
        <p:txBody>
          <a:bodyPr>
            <a:normAutofit/>
          </a:bodyPr>
          <a:lstStyle/>
          <a:p>
            <a:r>
              <a:rPr lang="el-GR" sz="3500" dirty="0"/>
              <a:t>Ενότητα 9</a:t>
            </a:r>
            <a:br>
              <a:rPr lang="el-GR" sz="3500" dirty="0"/>
            </a:br>
            <a:r>
              <a:rPr lang="el-GR" sz="3500" dirty="0"/>
              <a:t>Ο δρόμος προς την επιχειρηματικότητα</a:t>
            </a:r>
            <a:endParaRPr lang="el-GR" sz="3500" dirty="0">
              <a:latin typeface="Arial" panose="020B0604020202020204" pitchFamily="34" charset="0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17A64C3B-9A5B-358A-77C6-4D3DF582846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2563061" y="3191914"/>
            <a:ext cx="9151167" cy="16927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300" dirty="0">
                <a:effectLst/>
              </a:rPr>
              <a:t>Το Πανεπιστήμιο Αιγαίου και η Βιβλιοθήκη του Πανεπιστημίου Κύπρου αναγνωρίζει ότι το παραγόμενο έργο, τα εργαλεία και η μεθοδολογία αποτελεί πνευματική ιδιοκτησία του </a:t>
            </a:r>
            <a:r>
              <a:rPr lang="el-GR" sz="1300" dirty="0" err="1">
                <a:effectLst/>
              </a:rPr>
              <a:t>Impact</a:t>
            </a:r>
            <a:r>
              <a:rPr lang="el-GR" sz="1300" dirty="0">
                <a:effectLst/>
              </a:rPr>
              <a:t> </a:t>
            </a:r>
            <a:r>
              <a:rPr lang="el-GR" sz="1300" dirty="0" err="1">
                <a:effectLst/>
              </a:rPr>
              <a:t>Hub</a:t>
            </a:r>
            <a:r>
              <a:rPr lang="el-GR" sz="1300" dirty="0">
                <a:effectLst/>
              </a:rPr>
              <a:t> </a:t>
            </a:r>
            <a:r>
              <a:rPr lang="el-GR" sz="1300" dirty="0" err="1">
                <a:effectLst/>
              </a:rPr>
              <a:t>Athens</a:t>
            </a:r>
            <a:r>
              <a:rPr lang="el-GR" sz="1300" dirty="0">
                <a:effectLst/>
              </a:rPr>
              <a:t> και αποδέκτης του παραγόμενου έργου είναι αποκλειστικά μέλη του Πανεπιστημίου Αιγαίου και την Βιβλιοθήκης του Πανεπιστημίου Κύπρου και των συνεργατών του </a:t>
            </a:r>
            <a:r>
              <a:rPr lang="el-GR" sz="1300" dirty="0" err="1">
                <a:effectLst/>
              </a:rPr>
              <a:t>consortium</a:t>
            </a:r>
            <a:r>
              <a:rPr lang="el-GR" sz="1300" dirty="0">
                <a:effectLst/>
              </a:rPr>
              <a:t> για χρήση σχετικά με την υλοποίηση του έργου «Διασυνοριακό Δίκτυο Προώθησης της Επιχειρηματικότητας σε </a:t>
            </a:r>
            <a:r>
              <a:rPr lang="el-GR" sz="1300" dirty="0" err="1">
                <a:effectLst/>
              </a:rPr>
              <a:t>Εντυπο</a:t>
            </a:r>
            <a:r>
              <a:rPr lang="el-GR" sz="1300" dirty="0">
                <a:effectLst/>
              </a:rPr>
              <a:t>-ανάπηρα Άτομα με χρήση Έξυπνων Εργαλείων πρόσβασης στις Βιβλιοθήκες»</a:t>
            </a:r>
            <a:r>
              <a:rPr lang="el-GR" sz="1300" b="1" dirty="0">
                <a:effectLst/>
              </a:rPr>
              <a:t> </a:t>
            </a:r>
            <a:r>
              <a:rPr lang="el-GR" sz="1300" dirty="0">
                <a:effectLst/>
              </a:rPr>
              <a:t>και του φοιτητικού τους κοινού.</a:t>
            </a:r>
            <a:br>
              <a:rPr lang="el-GR" sz="1300" dirty="0"/>
            </a:br>
            <a:endParaRPr lang="el-GR" sz="1300" dirty="0"/>
          </a:p>
          <a:p>
            <a:r>
              <a:rPr lang="el-GR" sz="1300" dirty="0">
                <a:effectLst/>
              </a:rPr>
              <a:t>Η χρήση πέραν των συμφωνημένων σκοπών και ατόμων  δεν επιτρέπεται χωρίς τη σύμφωνη γνώμη της </a:t>
            </a:r>
            <a:r>
              <a:rPr lang="el-GR" sz="1300" dirty="0" err="1">
                <a:solidFill>
                  <a:srgbClr val="000000"/>
                </a:solidFill>
                <a:effectLst/>
              </a:rPr>
              <a:t>Impact</a:t>
            </a:r>
            <a:r>
              <a:rPr lang="el-GR" sz="1300" dirty="0">
                <a:solidFill>
                  <a:srgbClr val="000000"/>
                </a:solidFill>
                <a:effectLst/>
              </a:rPr>
              <a:t> </a:t>
            </a:r>
            <a:r>
              <a:rPr lang="el-GR" sz="1300" dirty="0" err="1">
                <a:solidFill>
                  <a:srgbClr val="000000"/>
                </a:solidFill>
                <a:effectLst/>
              </a:rPr>
              <a:t>Hub</a:t>
            </a:r>
            <a:r>
              <a:rPr lang="el-GR" sz="1300" dirty="0">
                <a:solidFill>
                  <a:srgbClr val="000000"/>
                </a:solidFill>
                <a:effectLst/>
              </a:rPr>
              <a:t> </a:t>
            </a:r>
            <a:r>
              <a:rPr lang="el-GR" sz="1300" dirty="0" err="1">
                <a:solidFill>
                  <a:srgbClr val="000000"/>
                </a:solidFill>
                <a:effectLst/>
              </a:rPr>
              <a:t>Athens</a:t>
            </a:r>
            <a:r>
              <a:rPr lang="el-GR" sz="1300" dirty="0">
                <a:solidFill>
                  <a:srgbClr val="000000"/>
                </a:solidFill>
                <a:effectLst/>
              </a:rPr>
              <a:t>.</a:t>
            </a:r>
            <a:endParaRPr lang="el-GR" sz="1300" dirty="0"/>
          </a:p>
        </p:txBody>
      </p:sp>
      <p:grpSp>
        <p:nvGrpSpPr>
          <p:cNvPr id="3" name="Ομάδα 2" descr="Λογότυπα του Πανεπιστημίου Αιγαίου, της Βιβλιοθήκης Πανεπιστημίου Κύπρου, του Εθνικού Μετσόβιου Πολυτεχνείου, της Παγκύπριας Οργάνωσης Τυφλών, και του Δήμου Μυκόνου">
            <a:extLst>
              <a:ext uri="{FF2B5EF4-FFF2-40B4-BE49-F238E27FC236}">
                <a16:creationId xmlns:a16="http://schemas.microsoft.com/office/drawing/2014/main" id="{58035CF4-5AC6-10BC-A206-F81D684DF7DB}"/>
              </a:ext>
            </a:extLst>
          </p:cNvPr>
          <p:cNvGrpSpPr/>
          <p:nvPr/>
        </p:nvGrpSpPr>
        <p:grpSpPr>
          <a:xfrm>
            <a:off x="2510994" y="500237"/>
            <a:ext cx="8438224" cy="843135"/>
            <a:chOff x="661387" y="3572329"/>
            <a:chExt cx="6853468" cy="662076"/>
          </a:xfrm>
        </p:grpSpPr>
        <p:pic>
          <p:nvPicPr>
            <p:cNvPr id="4" name="Εικόνα 3">
              <a:extLst>
                <a:ext uri="{FF2B5EF4-FFF2-40B4-BE49-F238E27FC236}">
                  <a16:creationId xmlns:a16="http://schemas.microsoft.com/office/drawing/2014/main" id="{4071238B-CB9C-126C-9D3F-E2B10E8733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1387" y="3629795"/>
              <a:ext cx="1256190" cy="523414"/>
            </a:xfrm>
            <a:prstGeom prst="rect">
              <a:avLst/>
            </a:prstGeom>
          </p:spPr>
        </p:pic>
        <p:pic>
          <p:nvPicPr>
            <p:cNvPr id="5" name="Εικόνα 4">
              <a:extLst>
                <a:ext uri="{FF2B5EF4-FFF2-40B4-BE49-F238E27FC236}">
                  <a16:creationId xmlns:a16="http://schemas.microsoft.com/office/drawing/2014/main" id="{F561278A-1918-2657-055B-0CEE46068A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88965" y="3572329"/>
              <a:ext cx="925890" cy="593519"/>
            </a:xfrm>
            <a:prstGeom prst="rect">
              <a:avLst/>
            </a:prstGeom>
          </p:spPr>
        </p:pic>
        <p:pic>
          <p:nvPicPr>
            <p:cNvPr id="6" name="Εικόνα 5">
              <a:extLst>
                <a:ext uri="{FF2B5EF4-FFF2-40B4-BE49-F238E27FC236}">
                  <a16:creationId xmlns:a16="http://schemas.microsoft.com/office/drawing/2014/main" id="{BDBAD71C-B4BB-54AB-396B-1773EABE030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86155" y="3589863"/>
              <a:ext cx="925890" cy="644542"/>
            </a:xfrm>
            <a:prstGeom prst="rect">
              <a:avLst/>
            </a:prstGeom>
          </p:spPr>
        </p:pic>
        <p:pic>
          <p:nvPicPr>
            <p:cNvPr id="8" name="Εικόνα 7">
              <a:extLst>
                <a:ext uri="{FF2B5EF4-FFF2-40B4-BE49-F238E27FC236}">
                  <a16:creationId xmlns:a16="http://schemas.microsoft.com/office/drawing/2014/main" id="{9DFCD4D3-5F29-C0B5-AC65-CA2311A6645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587518" y="3684510"/>
              <a:ext cx="1998637" cy="483187"/>
            </a:xfrm>
            <a:prstGeom prst="rect">
              <a:avLst/>
            </a:prstGeom>
          </p:spPr>
        </p:pic>
        <p:pic>
          <p:nvPicPr>
            <p:cNvPr id="9" name="Εικόνα 9">
              <a:extLst>
                <a:ext uri="{FF2B5EF4-FFF2-40B4-BE49-F238E27FC236}">
                  <a16:creationId xmlns:a16="http://schemas.microsoft.com/office/drawing/2014/main" id="{CF7731C9-FB5C-FAF4-8B21-051D39A725B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4497" y="3642434"/>
              <a:ext cx="1735529" cy="523414"/>
            </a:xfrm>
            <a:prstGeom prst="rect">
              <a:avLst/>
            </a:prstGeom>
          </p:spPr>
        </p:pic>
      </p:grpSp>
      <p:pic>
        <p:nvPicPr>
          <p:cNvPr id="7" name="Picture 6" descr="Λογότυπο προγράμματος Όμηρος">
            <a:extLst>
              <a:ext uri="{FF2B5EF4-FFF2-40B4-BE49-F238E27FC236}">
                <a16:creationId xmlns:a16="http://schemas.microsoft.com/office/drawing/2014/main" id="{C6D9B908-E926-E120-BBFA-FC97D8E9258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8956" y="5193405"/>
            <a:ext cx="8619899" cy="152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158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2"/>
          <p:cNvSpPr txBox="1">
            <a:spLocks noGrp="1"/>
          </p:cNvSpPr>
          <p:nvPr>
            <p:ph type="title"/>
          </p:nvPr>
        </p:nvSpPr>
        <p:spPr>
          <a:xfrm>
            <a:off x="2592925" y="515086"/>
            <a:ext cx="8911687" cy="57309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l-GR" sz="3000" b="1" dirty="0">
                <a:solidFill>
                  <a:srgbClr val="660033"/>
                </a:solidFill>
              </a:rPr>
              <a:t>Προώθηση </a:t>
            </a:r>
            <a:r>
              <a:rPr lang="en-GB" sz="3000" b="1" dirty="0">
                <a:solidFill>
                  <a:srgbClr val="660033"/>
                </a:solidFill>
              </a:rPr>
              <a:t>- </a:t>
            </a:r>
            <a:r>
              <a:rPr lang="el-GR" sz="3000" b="1" dirty="0">
                <a:solidFill>
                  <a:srgbClr val="660033"/>
                </a:solidFill>
              </a:rPr>
              <a:t>Συνέργειες</a:t>
            </a:r>
            <a:endParaRPr sz="3000" dirty="0">
              <a:solidFill>
                <a:srgbClr val="660033"/>
              </a:solidFill>
            </a:endParaRPr>
          </a:p>
        </p:txBody>
      </p:sp>
      <p:sp>
        <p:nvSpPr>
          <p:cNvPr id="107" name="Google Shape;107;p22"/>
          <p:cNvSpPr txBox="1">
            <a:spLocks noGrp="1"/>
          </p:cNvSpPr>
          <p:nvPr>
            <p:ph idx="1"/>
          </p:nvPr>
        </p:nvSpPr>
        <p:spPr>
          <a:xfrm>
            <a:off x="2589212" y="1540189"/>
            <a:ext cx="8915400" cy="377762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lnSpc>
                <a:spcPct val="150000"/>
              </a:lnSpc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Πώς</a:t>
            </a:r>
            <a:r>
              <a:rPr lang="en-GB" dirty="0">
                <a:solidFill>
                  <a:schemeClr val="dk1"/>
                </a:solidFill>
              </a:rPr>
              <a:t> θα </a:t>
            </a:r>
            <a:r>
              <a:rPr lang="el-GR" dirty="0">
                <a:solidFill>
                  <a:schemeClr val="dk1"/>
                </a:solidFill>
              </a:rPr>
              <a:t>μάθουν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οι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πελάτες</a:t>
            </a:r>
            <a:r>
              <a:rPr lang="en-GB" dirty="0">
                <a:solidFill>
                  <a:schemeClr val="dk1"/>
                </a:solidFill>
              </a:rPr>
              <a:t> και </a:t>
            </a:r>
            <a:r>
              <a:rPr lang="el-GR" dirty="0">
                <a:solidFill>
                  <a:schemeClr val="dk1"/>
                </a:solidFill>
              </a:rPr>
              <a:t>οι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ωφελούμενοι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για</a:t>
            </a:r>
            <a:r>
              <a:rPr lang="en-GB" dirty="0">
                <a:solidFill>
                  <a:schemeClr val="dk1"/>
                </a:solidFill>
              </a:rPr>
              <a:t> τη δραστηριότητά μου;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Ποιο</a:t>
            </a:r>
            <a:r>
              <a:rPr lang="en-GB" dirty="0">
                <a:solidFill>
                  <a:schemeClr val="dk1"/>
                </a:solidFill>
              </a:rPr>
              <a:t> είναι </a:t>
            </a:r>
            <a:r>
              <a:rPr lang="el-GR" dirty="0">
                <a:solidFill>
                  <a:schemeClr val="dk1"/>
                </a:solidFill>
              </a:rPr>
              <a:t>το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πλάνο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επικοινωνίας</a:t>
            </a:r>
            <a:r>
              <a:rPr lang="en-GB" dirty="0">
                <a:solidFill>
                  <a:schemeClr val="dk1"/>
                </a:solidFill>
              </a:rPr>
              <a:t>; Ποιες οι δράσεις προώθησης, ποια κανάλια επικοινωνίας θα χρησιμοποιώ και πώς;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spcAft>
                <a:spcPts val="1333"/>
              </a:spcAft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Ποιοι</a:t>
            </a:r>
            <a:r>
              <a:rPr lang="en-GB" dirty="0">
                <a:solidFill>
                  <a:schemeClr val="dk1"/>
                </a:solidFill>
              </a:rPr>
              <a:t> είναι </a:t>
            </a:r>
            <a:r>
              <a:rPr lang="el-GR" dirty="0">
                <a:solidFill>
                  <a:schemeClr val="dk1"/>
                </a:solidFill>
              </a:rPr>
              <a:t>οι κρίσιμοι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συντελεστές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που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πρέπει</a:t>
            </a:r>
            <a:r>
              <a:rPr lang="en-GB" dirty="0">
                <a:solidFill>
                  <a:schemeClr val="dk1"/>
                </a:solidFill>
              </a:rPr>
              <a:t> να έχω επαφή- γνωριμία μαζί τους; Πώς θα δημιουργήσω ισότιμες σχέσεις μαζί τους (win- win);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>
            <a:spLocks noGrp="1"/>
          </p:cNvSpPr>
          <p:nvPr>
            <p:ph type="title"/>
          </p:nvPr>
        </p:nvSpPr>
        <p:spPr>
          <a:xfrm>
            <a:off x="2592925" y="646090"/>
            <a:ext cx="8911687" cy="601375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l-GR" sz="3000" b="1" dirty="0">
                <a:solidFill>
                  <a:srgbClr val="660033"/>
                </a:solidFill>
              </a:rPr>
              <a:t>Θεσμικό</a:t>
            </a:r>
            <a:r>
              <a:rPr lang="en-GB" sz="3000" b="1" dirty="0">
                <a:solidFill>
                  <a:srgbClr val="660033"/>
                </a:solidFill>
              </a:rPr>
              <a:t> </a:t>
            </a:r>
            <a:r>
              <a:rPr lang="el-GR" sz="3000" b="1" dirty="0">
                <a:solidFill>
                  <a:srgbClr val="660033"/>
                </a:solidFill>
              </a:rPr>
              <a:t>πλαίσιο</a:t>
            </a:r>
            <a:endParaRPr sz="3000" dirty="0">
              <a:solidFill>
                <a:srgbClr val="660033"/>
              </a:solidFill>
            </a:endParaRPr>
          </a:p>
        </p:txBody>
      </p:sp>
      <p:sp>
        <p:nvSpPr>
          <p:cNvPr id="113" name="Google Shape;113;p23"/>
          <p:cNvSpPr txBox="1">
            <a:spLocks noGrp="1"/>
          </p:cNvSpPr>
          <p:nvPr>
            <p:ph idx="1"/>
          </p:nvPr>
        </p:nvSpPr>
        <p:spPr>
          <a:xfrm>
            <a:off x="2592925" y="1690540"/>
            <a:ext cx="8915400" cy="377762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lnSpc>
                <a:spcPct val="150000"/>
              </a:lnSpc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Ποια</a:t>
            </a:r>
            <a:r>
              <a:rPr lang="en-GB" dirty="0">
                <a:solidFill>
                  <a:schemeClr val="dk1"/>
                </a:solidFill>
              </a:rPr>
              <a:t> είναι η ιδρυτική ομάδα; Πόσο εμπλέκεται ο καθένας; Τι φέρνει;</a:t>
            </a:r>
            <a:endParaRPr lang="el-GR"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Ποιος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παίρνει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το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επιχειρηματικό</a:t>
            </a:r>
            <a:r>
              <a:rPr lang="en-GB" dirty="0">
                <a:solidFill>
                  <a:schemeClr val="dk1"/>
                </a:solidFill>
              </a:rPr>
              <a:t> ρίσκο και με ποιο τρόπο;</a:t>
            </a:r>
            <a:endParaRPr lang="el-GR"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Πώς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θέλουμε</a:t>
            </a:r>
            <a:r>
              <a:rPr lang="en-GB" dirty="0">
                <a:solidFill>
                  <a:schemeClr val="dk1"/>
                </a:solidFill>
              </a:rPr>
              <a:t> να </a:t>
            </a:r>
            <a:r>
              <a:rPr lang="el-GR" dirty="0">
                <a:solidFill>
                  <a:schemeClr val="dk1"/>
                </a:solidFill>
              </a:rPr>
              <a:t>διοικείται</a:t>
            </a:r>
            <a:r>
              <a:rPr lang="en-GB" dirty="0">
                <a:solidFill>
                  <a:schemeClr val="dk1"/>
                </a:solidFill>
              </a:rPr>
              <a:t> η επιχείρηση; Πώς παίρνουμε αποφάσεις;</a:t>
            </a:r>
            <a:endParaRPr lang="el-GR"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Ποια</a:t>
            </a:r>
            <a:r>
              <a:rPr lang="en-GB" dirty="0">
                <a:solidFill>
                  <a:schemeClr val="dk1"/>
                </a:solidFill>
              </a:rPr>
              <a:t> νομική μορφή μας ταιριάζει; Ποιο είναι </a:t>
            </a:r>
            <a:r>
              <a:rPr lang="el-GR" dirty="0">
                <a:solidFill>
                  <a:schemeClr val="dk1"/>
                </a:solidFill>
              </a:rPr>
              <a:t>το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κατάλληλο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νομοθετικό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πλαίσιο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που ταιριάζει</a:t>
            </a:r>
            <a:r>
              <a:rPr lang="en-GB" dirty="0">
                <a:solidFill>
                  <a:schemeClr val="dk1"/>
                </a:solidFill>
              </a:rPr>
              <a:t> στο επιχειρησιακό μου μοντέλο;</a:t>
            </a:r>
            <a:endParaRPr lang="el-GR"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Έχω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στην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ατζέντα</a:t>
            </a:r>
            <a:r>
              <a:rPr lang="en-GB" dirty="0">
                <a:solidFill>
                  <a:schemeClr val="dk1"/>
                </a:solidFill>
              </a:rPr>
              <a:t> μου τηλέφωνα δικηγόρου και λογιστή; Πώς θα βρω;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4"/>
          <p:cNvSpPr txBox="1">
            <a:spLocks noGrp="1"/>
          </p:cNvSpPr>
          <p:nvPr>
            <p:ph type="title"/>
          </p:nvPr>
        </p:nvSpPr>
        <p:spPr>
          <a:xfrm>
            <a:off x="2589212" y="567550"/>
            <a:ext cx="8911687" cy="601375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l-GR" sz="3000" b="1" dirty="0">
                <a:solidFill>
                  <a:srgbClr val="660033"/>
                </a:solidFill>
              </a:rPr>
              <a:t>Κρίσιμοι συντελεστές</a:t>
            </a:r>
            <a:endParaRPr sz="3000" dirty="0">
              <a:solidFill>
                <a:srgbClr val="660033"/>
              </a:solidFill>
            </a:endParaRPr>
          </a:p>
        </p:txBody>
      </p:sp>
      <p:sp>
        <p:nvSpPr>
          <p:cNvPr id="119" name="Google Shape;119;p24"/>
          <p:cNvSpPr txBox="1">
            <a:spLocks noGrp="1"/>
          </p:cNvSpPr>
          <p:nvPr>
            <p:ph idx="1"/>
          </p:nvPr>
        </p:nvSpPr>
        <p:spPr>
          <a:xfrm>
            <a:off x="2589212" y="1671687"/>
            <a:ext cx="8915400" cy="377762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Ποιοι</a:t>
            </a:r>
            <a:r>
              <a:rPr lang="en-GB" dirty="0">
                <a:solidFill>
                  <a:schemeClr val="dk1"/>
                </a:solidFill>
              </a:rPr>
              <a:t> είναι </a:t>
            </a:r>
            <a:r>
              <a:rPr lang="el-GR" dirty="0">
                <a:solidFill>
                  <a:schemeClr val="dk1"/>
                </a:solidFill>
              </a:rPr>
              <a:t>οι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άνθρωποι</a:t>
            </a:r>
            <a:r>
              <a:rPr lang="en-GB" dirty="0">
                <a:solidFill>
                  <a:schemeClr val="dk1"/>
                </a:solidFill>
              </a:rPr>
              <a:t> που μπορούν να με καθοδηγήσουν, να μου λύσουν απορίες, να μοιραστούν στοιχεία για τον τομέα που θέλω να δραστηριοποιηθώ;</a:t>
            </a:r>
            <a:endParaRPr lang="el-GR"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Που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μπορώ</a:t>
            </a:r>
            <a:r>
              <a:rPr lang="en-GB" dirty="0">
                <a:solidFill>
                  <a:schemeClr val="dk1"/>
                </a:solidFill>
              </a:rPr>
              <a:t> να </a:t>
            </a:r>
            <a:r>
              <a:rPr lang="el-GR" dirty="0">
                <a:solidFill>
                  <a:schemeClr val="dk1"/>
                </a:solidFill>
              </a:rPr>
              <a:t>βρω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ενεργές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κοινότητες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επιχειρηματιών</a:t>
            </a:r>
            <a:r>
              <a:rPr lang="en-GB" dirty="0">
                <a:solidFill>
                  <a:schemeClr val="dk1"/>
                </a:solidFill>
              </a:rPr>
              <a:t>; Πώς μπορώ να συνδεθώ μαζί τους;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5"/>
          <p:cNvSpPr txBox="1">
            <a:spLocks noGrp="1"/>
          </p:cNvSpPr>
          <p:nvPr>
            <p:ph type="title"/>
          </p:nvPr>
        </p:nvSpPr>
        <p:spPr>
          <a:xfrm>
            <a:off x="2517511" y="570676"/>
            <a:ext cx="8911687" cy="75220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l-GR" sz="3000" b="1" dirty="0">
                <a:solidFill>
                  <a:srgbClr val="660033"/>
                </a:solidFill>
              </a:rPr>
              <a:t>Κεντρικά</a:t>
            </a:r>
            <a:r>
              <a:rPr lang="en-GB" sz="3000" b="1" dirty="0">
                <a:solidFill>
                  <a:srgbClr val="660033"/>
                </a:solidFill>
              </a:rPr>
              <a:t> </a:t>
            </a:r>
            <a:r>
              <a:rPr lang="el-GR" sz="3000" b="1" dirty="0">
                <a:solidFill>
                  <a:srgbClr val="660033"/>
                </a:solidFill>
              </a:rPr>
              <a:t>συμπεράσματα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125" name="Google Shape;125;p25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lnSpc>
                <a:spcPct val="150000"/>
              </a:lnSpc>
              <a:buClr>
                <a:srgbClr val="660033"/>
              </a:buClr>
            </a:pPr>
            <a:r>
              <a:rPr lang="el-GR" dirty="0">
                <a:solidFill>
                  <a:schemeClr val="dk1"/>
                </a:solidFill>
              </a:rPr>
              <a:t>Θέλω</a:t>
            </a:r>
            <a:r>
              <a:rPr lang="en-GB" dirty="0">
                <a:solidFill>
                  <a:schemeClr val="dk1"/>
                </a:solidFill>
              </a:rPr>
              <a:t> να </a:t>
            </a:r>
            <a:r>
              <a:rPr lang="el-GR" dirty="0">
                <a:solidFill>
                  <a:schemeClr val="dk1"/>
                </a:solidFill>
              </a:rPr>
              <a:t>εξερευνήσω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την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επιχειρηματικότητα</a:t>
            </a:r>
            <a:r>
              <a:rPr lang="en-GB" dirty="0">
                <a:solidFill>
                  <a:schemeClr val="dk1"/>
                </a:solidFill>
              </a:rPr>
              <a:t> παραπάνω;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</a:pPr>
            <a:r>
              <a:rPr lang="el-GR" dirty="0">
                <a:solidFill>
                  <a:schemeClr val="dk1"/>
                </a:solidFill>
              </a:rPr>
              <a:t>Τι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απορίες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ακόμα</a:t>
            </a:r>
            <a:r>
              <a:rPr lang="en-GB" dirty="0">
                <a:solidFill>
                  <a:schemeClr val="dk1"/>
                </a:solidFill>
              </a:rPr>
              <a:t> έχω;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</a:pPr>
            <a:r>
              <a:rPr lang="el-GR" dirty="0">
                <a:solidFill>
                  <a:schemeClr val="dk1"/>
                </a:solidFill>
              </a:rPr>
              <a:t>Ποιες</a:t>
            </a:r>
            <a:r>
              <a:rPr lang="en-GB" dirty="0">
                <a:solidFill>
                  <a:schemeClr val="dk1"/>
                </a:solidFill>
              </a:rPr>
              <a:t> είναι </a:t>
            </a:r>
            <a:r>
              <a:rPr lang="el-GR" dirty="0">
                <a:solidFill>
                  <a:schemeClr val="dk1"/>
                </a:solidFill>
              </a:rPr>
              <a:t>οι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κύριες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στιγμές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που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είπα</a:t>
            </a:r>
            <a:r>
              <a:rPr lang="en-GB" dirty="0">
                <a:solidFill>
                  <a:schemeClr val="dk1"/>
                </a:solidFill>
              </a:rPr>
              <a:t> “Αχά!”, “</a:t>
            </a:r>
            <a:r>
              <a:rPr lang="el-GR" dirty="0">
                <a:solidFill>
                  <a:schemeClr val="dk1"/>
                </a:solidFill>
              </a:rPr>
              <a:t>Εύρηκα</a:t>
            </a:r>
            <a:r>
              <a:rPr lang="en-GB" dirty="0">
                <a:solidFill>
                  <a:schemeClr val="dk1"/>
                </a:solidFill>
              </a:rPr>
              <a:t>!”;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6"/>
          <p:cNvSpPr txBox="1">
            <a:spLocks noGrp="1"/>
          </p:cNvSpPr>
          <p:nvPr>
            <p:ph type="title"/>
          </p:nvPr>
        </p:nvSpPr>
        <p:spPr>
          <a:xfrm>
            <a:off x="2489231" y="576977"/>
            <a:ext cx="8911687" cy="70506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l-GR" sz="3000" b="1" dirty="0">
                <a:solidFill>
                  <a:srgbClr val="660033"/>
                </a:solidFill>
              </a:rPr>
              <a:t>Αξιολόγηση προγράμματος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131" name="Google Shape;131;p26"/>
          <p:cNvSpPr txBox="1">
            <a:spLocks noGrp="1"/>
          </p:cNvSpPr>
          <p:nvPr>
            <p:ph idx="1"/>
          </p:nvPr>
        </p:nvSpPr>
        <p:spPr>
          <a:xfrm>
            <a:off x="2630632" y="1681114"/>
            <a:ext cx="8915400" cy="452172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spcBef>
                <a:spcPts val="16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tx1"/>
                </a:solidFill>
              </a:rPr>
              <a:t>Τρόπος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l-GR" dirty="0">
                <a:solidFill>
                  <a:schemeClr val="tx1"/>
                </a:solidFill>
              </a:rPr>
              <a:t>διεξαγωγής</a:t>
            </a:r>
            <a:r>
              <a:rPr lang="en-GB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l-GR" dirty="0">
                <a:solidFill>
                  <a:schemeClr val="tx1"/>
                </a:solidFill>
              </a:rPr>
              <a:t>συμπλήρωση φόρμας</a:t>
            </a:r>
          </a:p>
          <a:p>
            <a:pPr>
              <a:spcBef>
                <a:spcPts val="1600"/>
              </a:spcBef>
              <a:buClr>
                <a:srgbClr val="660033"/>
              </a:buClr>
              <a:buSzPts val="1550"/>
            </a:pPr>
            <a:r>
              <a:rPr lang="en-US" dirty="0">
                <a:solidFill>
                  <a:schemeClr val="tx1"/>
                </a:solidFill>
              </a:rPr>
              <a:t>Deadline: </a:t>
            </a:r>
            <a:r>
              <a:rPr lang="el-GR" dirty="0">
                <a:solidFill>
                  <a:schemeClr val="tx1"/>
                </a:solidFill>
              </a:rPr>
              <a:t>Τελευταία ημέρα του προγράμματος</a:t>
            </a:r>
          </a:p>
          <a:p>
            <a:pPr>
              <a:spcBef>
                <a:spcPts val="16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tx1"/>
                </a:solidFill>
              </a:rPr>
              <a:t>Διάρκεια: 15 – 25 λεπτά</a:t>
            </a:r>
          </a:p>
          <a:p>
            <a:pPr>
              <a:spcBef>
                <a:spcPts val="16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tx1"/>
                </a:solidFill>
              </a:rPr>
              <a:t>Εργαλείο: </a:t>
            </a:r>
            <a:r>
              <a:rPr lang="en-US" dirty="0">
                <a:solidFill>
                  <a:schemeClr val="tx1"/>
                </a:solidFill>
              </a:rPr>
              <a:t>Google Forms</a:t>
            </a:r>
            <a:r>
              <a:rPr lang="el-GR" dirty="0">
                <a:solidFill>
                  <a:schemeClr val="tx1"/>
                </a:solidFill>
              </a:rPr>
              <a:t> </a:t>
            </a:r>
            <a:r>
              <a:rPr lang="el-GR">
                <a:solidFill>
                  <a:schemeClr val="tx1"/>
                </a:solidFill>
              </a:rPr>
              <a:t>- </a:t>
            </a:r>
            <a:r>
              <a:rPr lang="en-US">
                <a:solidFill>
                  <a:schemeClr val="tx1"/>
                </a:solidFill>
                <a:hlinkClick r:id="rId3"/>
              </a:rPr>
              <a:t>https</a:t>
            </a:r>
            <a:r>
              <a:rPr lang="en-US" dirty="0">
                <a:solidFill>
                  <a:schemeClr val="tx1"/>
                </a:solidFill>
                <a:hlinkClick r:id="rId3"/>
              </a:rPr>
              <a:t>://forms.gle/BrcSoUhkkCAsQL4E7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6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tx1"/>
                </a:solidFill>
              </a:rPr>
              <a:t>Η συλλογή των απαντήσεων θα είναι ανώνυμη</a:t>
            </a:r>
          </a:p>
          <a:p>
            <a:pPr>
              <a:spcBef>
                <a:spcPts val="16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tx1"/>
                </a:solidFill>
              </a:rPr>
              <a:t>Αξιολογείται το πρόγραμμα στο σύνολό του</a:t>
            </a:r>
          </a:p>
          <a:p>
            <a:pPr>
              <a:spcBef>
                <a:spcPts val="16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tx1"/>
                </a:solidFill>
              </a:rPr>
              <a:t>Να υπάρχει ειλικρίνεια, αναμένονται να προταθούν νέες ιδέες και να τρόποι</a:t>
            </a:r>
          </a:p>
          <a:p>
            <a:pPr>
              <a:spcBef>
                <a:spcPts val="1600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tx1"/>
                </a:solidFill>
              </a:rPr>
              <a:t>Στόχος είναι η βελτίωσή του προγράμματος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GB" b="1"/>
              <a:t>Δεσμεύσεις</a:t>
            </a:r>
            <a:endParaRPr b="1"/>
          </a:p>
        </p:txBody>
      </p:sp>
      <p:sp>
        <p:nvSpPr>
          <p:cNvPr id="137" name="Google Shape;137;p27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l-GR" dirty="0">
                <a:solidFill>
                  <a:schemeClr val="dk1"/>
                </a:solidFill>
              </a:rPr>
              <a:t>Ποια</a:t>
            </a:r>
            <a:r>
              <a:rPr lang="en-GB" dirty="0">
                <a:solidFill>
                  <a:schemeClr val="dk1"/>
                </a:solidFill>
              </a:rPr>
              <a:t> είναι η δέσμευση που δίνω:</a:t>
            </a:r>
            <a:endParaRPr dirty="0">
              <a:solidFill>
                <a:schemeClr val="dk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1600"/>
              </a:spcBef>
              <a:buNone/>
            </a:pPr>
            <a:r>
              <a:rPr lang="en-GB" dirty="0">
                <a:solidFill>
                  <a:schemeClr val="dk1"/>
                </a:solidFill>
              </a:rPr>
              <a:t>Α</a:t>
            </a:r>
            <a:r>
              <a:rPr lang="el-GR" dirty="0">
                <a:solidFill>
                  <a:schemeClr val="dk1"/>
                </a:solidFill>
              </a:rPr>
              <a:t> </a:t>
            </a:r>
            <a:r>
              <a:rPr lang="en-GB" dirty="0">
                <a:solidFill>
                  <a:schemeClr val="dk1"/>
                </a:solidFill>
              </a:rPr>
              <a:t>- </a:t>
            </a:r>
            <a:r>
              <a:rPr lang="el-GR" dirty="0">
                <a:solidFill>
                  <a:schemeClr val="dk1"/>
                </a:solidFill>
              </a:rPr>
              <a:t>στον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εαυτό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μου</a:t>
            </a:r>
            <a:r>
              <a:rPr lang="en-GB" dirty="0">
                <a:solidFill>
                  <a:schemeClr val="dk1"/>
                </a:solidFill>
              </a:rPr>
              <a:t>;</a:t>
            </a:r>
            <a:endParaRPr dirty="0">
              <a:solidFill>
                <a:schemeClr val="dk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1600"/>
              </a:spcBef>
              <a:buNone/>
            </a:pPr>
            <a:r>
              <a:rPr lang="en-GB" dirty="0">
                <a:solidFill>
                  <a:schemeClr val="dk1"/>
                </a:solidFill>
              </a:rPr>
              <a:t>Β</a:t>
            </a:r>
            <a:r>
              <a:rPr lang="el-GR" dirty="0">
                <a:solidFill>
                  <a:schemeClr val="dk1"/>
                </a:solidFill>
              </a:rPr>
              <a:t> </a:t>
            </a:r>
            <a:r>
              <a:rPr lang="en-GB" dirty="0">
                <a:solidFill>
                  <a:schemeClr val="dk1"/>
                </a:solidFill>
              </a:rPr>
              <a:t>- </a:t>
            </a:r>
            <a:r>
              <a:rPr lang="el-GR" dirty="0">
                <a:solidFill>
                  <a:schemeClr val="dk1"/>
                </a:solidFill>
              </a:rPr>
              <a:t>στην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ομάδα</a:t>
            </a:r>
            <a:r>
              <a:rPr lang="en-GB" dirty="0">
                <a:solidFill>
                  <a:schemeClr val="dk1"/>
                </a:solidFill>
              </a:rPr>
              <a:t>;</a:t>
            </a:r>
            <a:endParaRPr dirty="0">
              <a:solidFill>
                <a:schemeClr val="dk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dirty="0">
                <a:solidFill>
                  <a:schemeClr val="dk1"/>
                </a:solidFill>
              </a:rPr>
              <a:t>Γ</a:t>
            </a:r>
            <a:r>
              <a:rPr lang="el-GR" dirty="0">
                <a:solidFill>
                  <a:schemeClr val="dk1"/>
                </a:solidFill>
              </a:rPr>
              <a:t> </a:t>
            </a:r>
            <a:r>
              <a:rPr lang="en-GB" dirty="0">
                <a:solidFill>
                  <a:schemeClr val="dk1"/>
                </a:solidFill>
              </a:rPr>
              <a:t>- </a:t>
            </a:r>
            <a:r>
              <a:rPr lang="el-GR" dirty="0">
                <a:solidFill>
                  <a:schemeClr val="dk1"/>
                </a:solidFill>
              </a:rPr>
              <a:t> στο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σύνολο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των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ανθρώπων</a:t>
            </a:r>
            <a:r>
              <a:rPr lang="en-GB" dirty="0">
                <a:solidFill>
                  <a:schemeClr val="dk1"/>
                </a:solidFill>
              </a:rPr>
              <a:t> που μπορώ να βελτιώσω τη ζωή τους με την επιχειρηματική μου ιδέα;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8"/>
          <p:cNvSpPr txBox="1">
            <a:spLocks noGrp="1"/>
          </p:cNvSpPr>
          <p:nvPr>
            <p:ph type="title" idx="4294967295"/>
          </p:nvPr>
        </p:nvSpPr>
        <p:spPr>
          <a:xfrm>
            <a:off x="2740025" y="3057525"/>
            <a:ext cx="7761288" cy="7429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43667" tIns="43667" rIns="43667" bIns="43667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Wingdings 3" charset="2"/>
              <a:buNone/>
              <a:tabLst/>
              <a:defRPr/>
            </a:pPr>
            <a:r>
              <a:rPr kumimoji="0" lang="el-GR" sz="3000" b="1" i="0" u="none" strike="noStrike" kern="1200" cap="none" spc="0" normalizeH="0" baseline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Καλή αρχή στο επιχειρηματικό σας ταξίδι!</a:t>
            </a:r>
            <a:endParaRPr kumimoji="0" lang="el-GR" sz="3000" b="1" i="0" u="none" strike="noStrike" kern="1200" cap="none" spc="0" normalizeH="0" baseline="0" noProof="0" dirty="0">
              <a:ln>
                <a:noFill/>
              </a:ln>
              <a:solidFill>
                <a:srgbClr val="660033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2592925" y="514115"/>
            <a:ext cx="8911687" cy="74907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l-GR" b="1" dirty="0">
                <a:solidFill>
                  <a:srgbClr val="660033"/>
                </a:solidFill>
              </a:rPr>
              <a:t>Περιεχόμενα</a:t>
            </a:r>
            <a:endParaRPr b="1" dirty="0">
              <a:solidFill>
                <a:srgbClr val="660033"/>
              </a:solidFill>
            </a:endParaRPr>
          </a:p>
        </p:txBody>
      </p:sp>
      <p:sp>
        <p:nvSpPr>
          <p:cNvPr id="60" name="Google Shape;60;p14"/>
          <p:cNvSpPr txBox="1">
            <a:spLocks noGrp="1"/>
          </p:cNvSpPr>
          <p:nvPr>
            <p:ph idx="1"/>
          </p:nvPr>
        </p:nvSpPr>
        <p:spPr>
          <a:xfrm>
            <a:off x="2592925" y="1699967"/>
            <a:ext cx="8915400" cy="377762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lnSpc>
                <a:spcPct val="150000"/>
              </a:lnSpc>
              <a:buClr>
                <a:srgbClr val="660033"/>
              </a:buClr>
            </a:pPr>
            <a:r>
              <a:rPr lang="el-GR" dirty="0"/>
              <a:t>Ανακεφαλαίωση</a:t>
            </a:r>
            <a:endParaRPr dirty="0"/>
          </a:p>
          <a:p>
            <a:pPr>
              <a:lnSpc>
                <a:spcPct val="150000"/>
              </a:lnSpc>
              <a:buClr>
                <a:srgbClr val="660033"/>
              </a:buClr>
            </a:pPr>
            <a:r>
              <a:rPr lang="el-GR" dirty="0"/>
              <a:t>Ξεκινώντας</a:t>
            </a:r>
            <a:r>
              <a:rPr lang="en-GB" dirty="0"/>
              <a:t> την επιχείρησή μου</a:t>
            </a:r>
            <a:endParaRPr dirty="0"/>
          </a:p>
          <a:p>
            <a:pPr>
              <a:lnSpc>
                <a:spcPct val="150000"/>
              </a:lnSpc>
              <a:buClr>
                <a:srgbClr val="660033"/>
              </a:buClr>
            </a:pPr>
            <a:r>
              <a:rPr lang="el-GR" dirty="0"/>
              <a:t>Κεντρικά</a:t>
            </a:r>
            <a:r>
              <a:rPr lang="en-GB" dirty="0"/>
              <a:t> </a:t>
            </a:r>
            <a:r>
              <a:rPr lang="el-GR" dirty="0"/>
              <a:t>συμπεράσματα</a:t>
            </a:r>
            <a:endParaRPr dirty="0"/>
          </a:p>
          <a:p>
            <a:pPr>
              <a:lnSpc>
                <a:spcPct val="150000"/>
              </a:lnSpc>
              <a:buClr>
                <a:srgbClr val="660033"/>
              </a:buClr>
            </a:pPr>
            <a:r>
              <a:rPr lang="el-GR" dirty="0"/>
              <a:t>Διαδικασία</a:t>
            </a:r>
            <a:r>
              <a:rPr lang="en-GB" dirty="0"/>
              <a:t> αξιολόγησης</a:t>
            </a:r>
            <a:endParaRPr dirty="0"/>
          </a:p>
          <a:p>
            <a:pPr>
              <a:lnSpc>
                <a:spcPct val="150000"/>
              </a:lnSpc>
              <a:buClr>
                <a:srgbClr val="660033"/>
              </a:buClr>
            </a:pPr>
            <a:r>
              <a:rPr lang="el-GR" dirty="0"/>
              <a:t>Δεσμεύσεις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2592925" y="537682"/>
            <a:ext cx="8911687" cy="81819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l-GR" sz="3000" b="1" dirty="0">
                <a:solidFill>
                  <a:srgbClr val="660033"/>
                </a:solidFill>
              </a:rPr>
              <a:t>Ανακεφαλαίωση </a:t>
            </a:r>
            <a:r>
              <a:rPr lang="en-GB" sz="3000" b="1" dirty="0">
                <a:solidFill>
                  <a:srgbClr val="660033"/>
                </a:solidFill>
              </a:rPr>
              <a:t>- Αναδρομή</a:t>
            </a:r>
            <a:endParaRPr sz="3000" b="1" dirty="0">
              <a:solidFill>
                <a:srgbClr val="660033"/>
              </a:solidFill>
            </a:endParaRPr>
          </a:p>
        </p:txBody>
      </p:sp>
      <p:sp>
        <p:nvSpPr>
          <p:cNvPr id="66" name="Google Shape;66;p15"/>
          <p:cNvSpPr txBox="1">
            <a:spLocks noGrp="1"/>
          </p:cNvSpPr>
          <p:nvPr>
            <p:ph idx="1"/>
          </p:nvPr>
        </p:nvSpPr>
        <p:spPr>
          <a:xfrm>
            <a:off x="2592924" y="1355873"/>
            <a:ext cx="9247141" cy="524288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50000"/>
              </a:lnSpc>
              <a:buClr>
                <a:srgbClr val="660033"/>
              </a:buClr>
              <a:buSzPct val="85000"/>
            </a:pPr>
            <a:r>
              <a:rPr lang="el-GR" dirty="0"/>
              <a:t>Πρότυπα</a:t>
            </a:r>
            <a:r>
              <a:rPr lang="en-GB" dirty="0"/>
              <a:t>: ανθρώπους που τα καταφέρνουν</a:t>
            </a:r>
            <a:endParaRPr lang="el-GR" dirty="0"/>
          </a:p>
          <a:p>
            <a:pPr>
              <a:lnSpc>
                <a:spcPct val="150000"/>
              </a:lnSpc>
              <a:buClr>
                <a:srgbClr val="660033"/>
              </a:buClr>
              <a:buSzPct val="85000"/>
            </a:pPr>
            <a:r>
              <a:rPr lang="el-GR" dirty="0"/>
              <a:t>Αναγνωρίσαμε</a:t>
            </a:r>
            <a:r>
              <a:rPr lang="en-GB" dirty="0"/>
              <a:t> τις δικές μας δυνάμεις, θέλω και α</a:t>
            </a:r>
            <a:r>
              <a:rPr lang="en-GB" dirty="0" err="1"/>
              <a:t>ξί</a:t>
            </a:r>
            <a:r>
              <a:rPr lang="en-GB" dirty="0"/>
              <a:t>α</a:t>
            </a:r>
            <a:endParaRPr lang="el-GR" dirty="0"/>
          </a:p>
          <a:p>
            <a:pPr>
              <a:lnSpc>
                <a:spcPct val="150000"/>
              </a:lnSpc>
              <a:buClr>
                <a:srgbClr val="660033"/>
              </a:buClr>
              <a:buSzPct val="85000"/>
            </a:pPr>
            <a:r>
              <a:rPr lang="el-GR" dirty="0"/>
              <a:t>Γνωρίσαμε</a:t>
            </a:r>
            <a:r>
              <a:rPr lang="en-GB" dirty="0"/>
              <a:t> τις βασικές έννοιες της επιχειρηματικότητας, της κοινωνικής επιχειρηματικότητας και εργαλείων υλοποίησης, όπως των ψηφιακών εργαλείων</a:t>
            </a:r>
            <a:endParaRPr lang="el-GR" dirty="0"/>
          </a:p>
          <a:p>
            <a:pPr>
              <a:lnSpc>
                <a:spcPct val="150000"/>
              </a:lnSpc>
              <a:buClr>
                <a:srgbClr val="660033"/>
              </a:buClr>
              <a:buSzPct val="85000"/>
            </a:pPr>
            <a:r>
              <a:rPr lang="el-GR" dirty="0"/>
              <a:t>Προσομοιώσαμε</a:t>
            </a:r>
            <a:r>
              <a:rPr lang="en-GB" dirty="0"/>
              <a:t> τη διαδικασία εντοπισμού μιας ευκαιρίας, αναγνώρισης του προσωπικού μας κινήτρου και του σχεδιασμού μίας ιδέας</a:t>
            </a:r>
            <a:endParaRPr lang="el-GR" dirty="0"/>
          </a:p>
          <a:p>
            <a:pPr>
              <a:lnSpc>
                <a:spcPct val="150000"/>
              </a:lnSpc>
              <a:buClr>
                <a:srgbClr val="660033"/>
              </a:buClr>
              <a:buSzPct val="85000"/>
            </a:pPr>
            <a:r>
              <a:rPr lang="el-GR" dirty="0"/>
              <a:t>Είδαμε</a:t>
            </a:r>
            <a:r>
              <a:rPr lang="en-GB" dirty="0"/>
              <a:t> βασικά επιχειρηματικά εργαλεία: επιχειρηματικό μοντέλο, προϋπολογισμός, δομή εσόδων/κόστους και χρηματοδοτικά εργαλεία, πώς να φτιάξουμε μία δυναμική και επιτυχημένη ομάδα</a:t>
            </a:r>
            <a:endParaRPr lang="el-GR" dirty="0"/>
          </a:p>
          <a:p>
            <a:pPr>
              <a:lnSpc>
                <a:spcPct val="150000"/>
              </a:lnSpc>
              <a:buClr>
                <a:srgbClr val="660033"/>
              </a:buClr>
              <a:buSzPct val="85000"/>
            </a:pPr>
            <a:r>
              <a:rPr lang="el-GR" dirty="0"/>
              <a:t>Καταλάβαμε</a:t>
            </a:r>
            <a:r>
              <a:rPr lang="en-GB" dirty="0"/>
              <a:t> ποιο είναι το θεσμικό πλαίσιο που πρέπει να προσαρμοστούμε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2498657" y="576976"/>
            <a:ext cx="8911687" cy="128089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l-GR" sz="3000" b="1" dirty="0">
                <a:solidFill>
                  <a:srgbClr val="660033"/>
                </a:solidFill>
              </a:rPr>
              <a:t>Βήματα</a:t>
            </a:r>
            <a:r>
              <a:rPr lang="en-GB" sz="3000" b="1" dirty="0">
                <a:solidFill>
                  <a:srgbClr val="660033"/>
                </a:solidFill>
              </a:rPr>
              <a:t> και προετοιμασία για την εκκίνηση του επιχειρηματικού εγχειρήματος</a:t>
            </a:r>
            <a:endParaRPr sz="3000" b="1" dirty="0">
              <a:solidFill>
                <a:srgbClr val="660033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>
            <a:spLocks noGrp="1"/>
          </p:cNvSpPr>
          <p:nvPr>
            <p:ph type="title"/>
          </p:nvPr>
        </p:nvSpPr>
        <p:spPr>
          <a:xfrm>
            <a:off x="2470377" y="580103"/>
            <a:ext cx="8911687" cy="73335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l-GR" sz="3000" b="1" dirty="0">
                <a:solidFill>
                  <a:srgbClr val="660033"/>
                </a:solidFill>
              </a:rPr>
              <a:t>Αρχική</a:t>
            </a:r>
            <a:r>
              <a:rPr lang="en-GB" sz="3000" b="1" dirty="0">
                <a:solidFill>
                  <a:srgbClr val="660033"/>
                </a:solidFill>
              </a:rPr>
              <a:t> </a:t>
            </a:r>
            <a:r>
              <a:rPr lang="el-GR" sz="3000" b="1" dirty="0">
                <a:solidFill>
                  <a:srgbClr val="660033"/>
                </a:solidFill>
              </a:rPr>
              <a:t>ιδέα</a:t>
            </a:r>
            <a:r>
              <a:rPr lang="en-GB" sz="3000" b="1" dirty="0">
                <a:solidFill>
                  <a:srgbClr val="660033"/>
                </a:solidFill>
              </a:rPr>
              <a:t> και όραμα</a:t>
            </a:r>
            <a:endParaRPr sz="3000" dirty="0">
              <a:solidFill>
                <a:srgbClr val="660033"/>
              </a:solidFill>
            </a:endParaRPr>
          </a:p>
        </p:txBody>
      </p:sp>
      <p:sp>
        <p:nvSpPr>
          <p:cNvPr id="77" name="Google Shape;77;p17"/>
          <p:cNvSpPr txBox="1">
            <a:spLocks noGrp="1"/>
          </p:cNvSpPr>
          <p:nvPr>
            <p:ph idx="1"/>
          </p:nvPr>
        </p:nvSpPr>
        <p:spPr>
          <a:xfrm>
            <a:off x="2598639" y="1652833"/>
            <a:ext cx="8915400" cy="377762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lnSpc>
                <a:spcPct val="150000"/>
              </a:lnSpc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Ποιο</a:t>
            </a:r>
            <a:r>
              <a:rPr lang="en-GB" dirty="0">
                <a:solidFill>
                  <a:schemeClr val="dk1"/>
                </a:solidFill>
              </a:rPr>
              <a:t> είναι </a:t>
            </a:r>
            <a:r>
              <a:rPr lang="el-GR" dirty="0">
                <a:solidFill>
                  <a:schemeClr val="dk1"/>
                </a:solidFill>
              </a:rPr>
              <a:t>το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όραμά</a:t>
            </a:r>
            <a:r>
              <a:rPr lang="en-GB" dirty="0">
                <a:solidFill>
                  <a:schemeClr val="dk1"/>
                </a:solidFill>
              </a:rPr>
              <a:t> μου και τα κίνητρά μου για να επιχειρήσω;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Ποια</a:t>
            </a:r>
            <a:r>
              <a:rPr lang="en-GB" dirty="0">
                <a:solidFill>
                  <a:schemeClr val="dk1"/>
                </a:solidFill>
              </a:rPr>
              <a:t> ακριβώς είναι η κοινωνική πρόκληση που θέλω να αντιμετωπίσω και ποια είναι η λύση που προσφέρω (προϊόν/υπηρεσία);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Υπάρχει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ζήτηση</a:t>
            </a:r>
            <a:r>
              <a:rPr lang="en-GB" dirty="0">
                <a:solidFill>
                  <a:schemeClr val="dk1"/>
                </a:solidFill>
              </a:rPr>
              <a:t>;  </a:t>
            </a:r>
            <a:r>
              <a:rPr lang="el-GR" dirty="0">
                <a:solidFill>
                  <a:schemeClr val="dk1"/>
                </a:solidFill>
              </a:rPr>
              <a:t>Ποιο</a:t>
            </a:r>
            <a:r>
              <a:rPr lang="en-GB" dirty="0">
                <a:solidFill>
                  <a:schemeClr val="dk1"/>
                </a:solidFill>
              </a:rPr>
              <a:t> είναι </a:t>
            </a:r>
            <a:r>
              <a:rPr lang="el-GR" dirty="0">
                <a:solidFill>
                  <a:schemeClr val="dk1"/>
                </a:solidFill>
              </a:rPr>
              <a:t>το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κοινό </a:t>
            </a:r>
            <a:r>
              <a:rPr lang="en-GB" dirty="0">
                <a:solidFill>
                  <a:schemeClr val="dk1"/>
                </a:solidFill>
              </a:rPr>
              <a:t>-</a:t>
            </a:r>
            <a:r>
              <a:rPr lang="el-GR" dirty="0">
                <a:solidFill>
                  <a:schemeClr val="dk1"/>
                </a:solidFill>
              </a:rPr>
              <a:t> στόχος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για</a:t>
            </a:r>
            <a:r>
              <a:rPr lang="en-GB" dirty="0">
                <a:solidFill>
                  <a:schemeClr val="dk1"/>
                </a:solidFill>
              </a:rPr>
              <a:t> το προϊόν ή την υπηρεσία μου;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Πόσο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ρεαλιστική </a:t>
            </a:r>
            <a:r>
              <a:rPr lang="en-GB" dirty="0">
                <a:solidFill>
                  <a:schemeClr val="dk1"/>
                </a:solidFill>
              </a:rPr>
              <a:t>– </a:t>
            </a:r>
            <a:r>
              <a:rPr lang="el-GR" dirty="0">
                <a:solidFill>
                  <a:schemeClr val="dk1"/>
                </a:solidFill>
              </a:rPr>
              <a:t>πραγματοποιήσιμη </a:t>
            </a:r>
            <a:r>
              <a:rPr lang="en-GB" dirty="0">
                <a:solidFill>
                  <a:schemeClr val="dk1"/>
                </a:solidFill>
              </a:rPr>
              <a:t>- βιώσιμη είναι η ιδέα αυτή;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2589212" y="529842"/>
            <a:ext cx="8911687" cy="67678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l-GR" sz="3000" b="1" dirty="0">
                <a:solidFill>
                  <a:srgbClr val="660033"/>
                </a:solidFill>
              </a:rPr>
              <a:t>Έρευνα</a:t>
            </a:r>
            <a:endParaRPr sz="3000" dirty="0">
              <a:solidFill>
                <a:srgbClr val="660033"/>
              </a:solidFill>
            </a:endParaRPr>
          </a:p>
        </p:txBody>
      </p:sp>
      <p:sp>
        <p:nvSpPr>
          <p:cNvPr id="83" name="Google Shape;83;p18"/>
          <p:cNvSpPr txBox="1">
            <a:spLocks noGrp="1"/>
          </p:cNvSpPr>
          <p:nvPr>
            <p:ph idx="1"/>
          </p:nvPr>
        </p:nvSpPr>
        <p:spPr>
          <a:xfrm>
            <a:off x="2585499" y="1662260"/>
            <a:ext cx="8915400" cy="377762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lnSpc>
                <a:spcPct val="150000"/>
              </a:lnSpc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Ποιοι</a:t>
            </a:r>
            <a:r>
              <a:rPr lang="en-GB" dirty="0">
                <a:solidFill>
                  <a:schemeClr val="dk1"/>
                </a:solidFill>
              </a:rPr>
              <a:t> είναι </a:t>
            </a:r>
            <a:r>
              <a:rPr lang="el-GR" dirty="0">
                <a:solidFill>
                  <a:schemeClr val="dk1"/>
                </a:solidFill>
              </a:rPr>
              <a:t>οι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παράμετροι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που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ορίζουν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το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κοινωνικό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πρόβλημα</a:t>
            </a:r>
            <a:r>
              <a:rPr lang="en-GB" dirty="0">
                <a:solidFill>
                  <a:schemeClr val="dk1"/>
                </a:solidFill>
              </a:rPr>
              <a:t> που θέλω να αντιμετωπίσω;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Υπάρχει ανάγκη στην αγορά για αυτό που σχεδιάζω; Ποιοι είναι οι πελάτες που θα αγοράσουν το προϊόν ή την υπηρεσία που προσφέρω;</a:t>
            </a:r>
            <a:r>
              <a:rPr lang="en-GB" dirty="0">
                <a:solidFill>
                  <a:schemeClr val="dk1"/>
                </a:solidFill>
              </a:rPr>
              <a:t> </a:t>
            </a:r>
            <a:endParaRPr lang="el-GR"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Υπάρχουν άλλοι οργανισμοί</a:t>
            </a:r>
            <a:r>
              <a:rPr lang="en-GB" dirty="0">
                <a:solidFill>
                  <a:schemeClr val="dk1"/>
                </a:solidFill>
              </a:rPr>
              <a:t> που παρέχουν τα ίδια προϊόντα/υπηρεσίες ήδη;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Πώς διαφοροποιείται</a:t>
            </a:r>
            <a:r>
              <a:rPr lang="en-GB" dirty="0">
                <a:solidFill>
                  <a:schemeClr val="dk1"/>
                </a:solidFill>
              </a:rPr>
              <a:t> η επιχείρηση μου με τη πρόταση που προσφέρω;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9"/>
          <p:cNvSpPr txBox="1">
            <a:spLocks noGrp="1"/>
          </p:cNvSpPr>
          <p:nvPr>
            <p:ph type="title"/>
          </p:nvPr>
        </p:nvSpPr>
        <p:spPr>
          <a:xfrm>
            <a:off x="2442097" y="551822"/>
            <a:ext cx="8911687" cy="78991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l-GR" sz="3000" b="1" dirty="0">
                <a:solidFill>
                  <a:srgbClr val="660033"/>
                </a:solidFill>
              </a:rPr>
              <a:t>Σχεδιασμός</a:t>
            </a:r>
            <a:endParaRPr sz="3000" dirty="0">
              <a:solidFill>
                <a:srgbClr val="660033"/>
              </a:solidFill>
            </a:endParaRPr>
          </a:p>
        </p:txBody>
      </p:sp>
      <p:sp>
        <p:nvSpPr>
          <p:cNvPr id="89" name="Google Shape;89;p19"/>
          <p:cNvSpPr txBox="1">
            <a:spLocks noGrp="1"/>
          </p:cNvSpPr>
          <p:nvPr>
            <p:ph idx="1"/>
          </p:nvPr>
        </p:nvSpPr>
        <p:spPr>
          <a:xfrm>
            <a:off x="2598639" y="1690540"/>
            <a:ext cx="8915400" cy="377762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lnSpc>
                <a:spcPct val="150000"/>
              </a:lnSpc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Ποιο είναι το επιχειρησιακό</a:t>
            </a:r>
            <a:r>
              <a:rPr lang="en-GB" dirty="0">
                <a:solidFill>
                  <a:schemeClr val="dk1"/>
                </a:solidFill>
              </a:rPr>
              <a:t> μοντέλο που ακολουθώ, για να προσφέρω θετική επίδραση;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n-GB" dirty="0">
                <a:solidFill>
                  <a:schemeClr val="dk1"/>
                </a:solidFill>
              </a:rPr>
              <a:t>Από </a:t>
            </a:r>
            <a:r>
              <a:rPr lang="el-GR" dirty="0">
                <a:solidFill>
                  <a:schemeClr val="dk1"/>
                </a:solidFill>
              </a:rPr>
              <a:t>που έρχονται</a:t>
            </a:r>
            <a:r>
              <a:rPr lang="en-GB" dirty="0">
                <a:solidFill>
                  <a:schemeClr val="dk1"/>
                </a:solidFill>
              </a:rPr>
              <a:t> τα έσοδά μου; Ποια είναι τα έξοδά μου;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Ποιο είναι το κεφάλαιο που</a:t>
            </a:r>
            <a:r>
              <a:rPr lang="en-GB" dirty="0">
                <a:solidFill>
                  <a:schemeClr val="dk1"/>
                </a:solidFill>
              </a:rPr>
              <a:t> χρειάζεται για να ξεκινήσω; Πώς θα το βρω;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spcAft>
                <a:spcPts val="1333"/>
              </a:spcAft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Τι χαρακτηριστικά πρέπει </a:t>
            </a:r>
            <a:r>
              <a:rPr lang="en-GB" dirty="0">
                <a:solidFill>
                  <a:schemeClr val="dk1"/>
                </a:solidFill>
              </a:rPr>
              <a:t>να έχουν τα άτομα που θα στελεχώσουν την ομάδα μου και θα κάνουν πραγματικότητα το όραμα του οργανισμού;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0"/>
          <p:cNvSpPr txBox="1">
            <a:spLocks noGrp="1"/>
          </p:cNvSpPr>
          <p:nvPr>
            <p:ph type="title"/>
          </p:nvPr>
        </p:nvSpPr>
        <p:spPr>
          <a:xfrm>
            <a:off x="2592925" y="613097"/>
            <a:ext cx="8911687" cy="66736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l-GR" sz="3000" b="1" dirty="0">
                <a:solidFill>
                  <a:srgbClr val="660033"/>
                </a:solidFill>
              </a:rPr>
              <a:t>Πειραματισμός</a:t>
            </a:r>
            <a:endParaRPr sz="3000" dirty="0">
              <a:solidFill>
                <a:srgbClr val="660033"/>
              </a:solidFill>
            </a:endParaRPr>
          </a:p>
        </p:txBody>
      </p:sp>
      <p:sp>
        <p:nvSpPr>
          <p:cNvPr id="95" name="Google Shape;95;p20"/>
          <p:cNvSpPr txBox="1">
            <a:spLocks noGrp="1"/>
          </p:cNvSpPr>
          <p:nvPr>
            <p:ph idx="1"/>
          </p:nvPr>
        </p:nvSpPr>
        <p:spPr>
          <a:xfrm>
            <a:off x="2589212" y="1709394"/>
            <a:ext cx="8915400" cy="377762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>
              <a:lnSpc>
                <a:spcPct val="150000"/>
              </a:lnSpc>
              <a:buClr>
                <a:srgbClr val="660033"/>
              </a:buClr>
              <a:buSzPts val="1550"/>
            </a:pPr>
            <a:r>
              <a:rPr lang="en-GB" dirty="0">
                <a:solidFill>
                  <a:schemeClr val="dk1"/>
                </a:solidFill>
              </a:rPr>
              <a:t>Π</a:t>
            </a:r>
            <a:r>
              <a:rPr lang="el-GR" dirty="0">
                <a:solidFill>
                  <a:schemeClr val="dk1"/>
                </a:solidFill>
              </a:rPr>
              <a:t>ως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μπορώ</a:t>
            </a:r>
            <a:r>
              <a:rPr lang="en-GB" dirty="0">
                <a:solidFill>
                  <a:schemeClr val="dk1"/>
                </a:solidFill>
              </a:rPr>
              <a:t> να </a:t>
            </a:r>
            <a:r>
              <a:rPr lang="el-GR" dirty="0">
                <a:solidFill>
                  <a:schemeClr val="dk1"/>
                </a:solidFill>
              </a:rPr>
              <a:t>κάνω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μία</a:t>
            </a:r>
            <a:r>
              <a:rPr lang="en-GB" dirty="0">
                <a:solidFill>
                  <a:schemeClr val="dk1"/>
                </a:solidFill>
              </a:rPr>
              <a:t> πιλοτική δοκιμή της υπηρεσίας/προϊόντος που θέλω να προσφέρω;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Ποιοι στόχοι καθορίζουν την επιτυχία μου</a:t>
            </a:r>
            <a:r>
              <a:rPr lang="en-GB" dirty="0">
                <a:solidFill>
                  <a:schemeClr val="dk1"/>
                </a:solidFill>
              </a:rPr>
              <a:t>;</a:t>
            </a:r>
            <a:endParaRPr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1333"/>
              </a:spcBef>
              <a:spcAft>
                <a:spcPts val="1333"/>
              </a:spcAft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Πώς ανταποκρίνονται</a:t>
            </a:r>
            <a:r>
              <a:rPr lang="en-GB" dirty="0">
                <a:solidFill>
                  <a:schemeClr val="dk1"/>
                </a:solidFill>
              </a:rPr>
              <a:t> πιθανοί συνεργάτες, δίκτυα και πελάτες ωφελούμενοι στην πρόταση του προϊόντος/υπηρεσίας μου; Πώς μπορώ να το κάνω καλύτερο και πιο σχετικό με τις ανάγκες τους;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>
            <a:spLocks noGrp="1"/>
          </p:cNvSpPr>
          <p:nvPr>
            <p:ph type="title"/>
          </p:nvPr>
        </p:nvSpPr>
        <p:spPr>
          <a:xfrm>
            <a:off x="2592925" y="594243"/>
            <a:ext cx="8911687" cy="70506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l-GR" sz="3000" b="1" dirty="0">
                <a:solidFill>
                  <a:srgbClr val="660033"/>
                </a:solidFill>
              </a:rPr>
              <a:t>Βιωσιμότητα</a:t>
            </a:r>
            <a:r>
              <a:rPr lang="en-GB" sz="3000" b="1" dirty="0">
                <a:solidFill>
                  <a:srgbClr val="660033"/>
                </a:solidFill>
              </a:rPr>
              <a:t> και θετικός αντίκτυπος</a:t>
            </a:r>
            <a:endParaRPr sz="3000" dirty="0">
              <a:solidFill>
                <a:srgbClr val="660033"/>
              </a:solidFill>
            </a:endParaRPr>
          </a:p>
        </p:txBody>
      </p:sp>
      <p:sp>
        <p:nvSpPr>
          <p:cNvPr id="101" name="Google Shape;101;p21"/>
          <p:cNvSpPr txBox="1">
            <a:spLocks noGrp="1"/>
          </p:cNvSpPr>
          <p:nvPr>
            <p:ph idx="1"/>
          </p:nvPr>
        </p:nvSpPr>
        <p:spPr>
          <a:xfrm>
            <a:off x="2592925" y="1671687"/>
            <a:ext cx="8915400" cy="4125798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Ποιες είναι οι διαδικασίες που</a:t>
            </a:r>
            <a:r>
              <a:rPr lang="en-GB" dirty="0">
                <a:solidFill>
                  <a:schemeClr val="dk1"/>
                </a:solidFill>
              </a:rPr>
              <a:t> καθορίζουν τις διαφορετικές λειτουργίες της επιχείρησης;</a:t>
            </a:r>
            <a:endParaRPr dirty="0">
              <a:solidFill>
                <a:schemeClr val="dk1"/>
              </a:solidFill>
            </a:endParaRPr>
          </a:p>
          <a:p>
            <a:pPr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Ποιοι</a:t>
            </a:r>
            <a:r>
              <a:rPr lang="en-GB" dirty="0">
                <a:solidFill>
                  <a:schemeClr val="dk1"/>
                </a:solidFill>
              </a:rPr>
              <a:t> είναι </a:t>
            </a:r>
            <a:r>
              <a:rPr lang="el-GR" dirty="0">
                <a:solidFill>
                  <a:schemeClr val="dk1"/>
                </a:solidFill>
              </a:rPr>
              <a:t>οι οικονομικοί στόχοι</a:t>
            </a:r>
            <a:r>
              <a:rPr lang="en-GB" dirty="0">
                <a:solidFill>
                  <a:schemeClr val="dk1"/>
                </a:solidFill>
              </a:rPr>
              <a:t>; </a:t>
            </a:r>
            <a:r>
              <a:rPr lang="el-GR" dirty="0">
                <a:solidFill>
                  <a:schemeClr val="dk1"/>
                </a:solidFill>
              </a:rPr>
              <a:t>Ποιες</a:t>
            </a:r>
            <a:r>
              <a:rPr lang="en-GB" dirty="0">
                <a:solidFill>
                  <a:schemeClr val="dk1"/>
                </a:solidFill>
              </a:rPr>
              <a:t> είναι </a:t>
            </a:r>
            <a:r>
              <a:rPr lang="el-GR" dirty="0">
                <a:solidFill>
                  <a:schemeClr val="dk1"/>
                </a:solidFill>
              </a:rPr>
              <a:t>οι πηγές χρηματοδότησης</a:t>
            </a:r>
            <a:r>
              <a:rPr lang="en-GB" dirty="0">
                <a:solidFill>
                  <a:schemeClr val="dk1"/>
                </a:solidFill>
              </a:rPr>
              <a:t> και σε ποιο μέρος των λειτουργιών του κάθε προϊόντος/υπηρεσίας κατευθύνονται;</a:t>
            </a:r>
            <a:endParaRPr dirty="0">
              <a:solidFill>
                <a:schemeClr val="dk1"/>
              </a:solidFill>
            </a:endParaRPr>
          </a:p>
          <a:p>
            <a:pPr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Ποια</a:t>
            </a:r>
            <a:r>
              <a:rPr lang="en-GB" dirty="0">
                <a:solidFill>
                  <a:schemeClr val="dk1"/>
                </a:solidFill>
              </a:rPr>
              <a:t> είναι η </a:t>
            </a:r>
            <a:r>
              <a:rPr lang="el-GR" dirty="0">
                <a:solidFill>
                  <a:schemeClr val="dk1"/>
                </a:solidFill>
              </a:rPr>
              <a:t>λογική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θετικού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αντίκτυπου</a:t>
            </a:r>
            <a:r>
              <a:rPr lang="en-GB" dirty="0">
                <a:solidFill>
                  <a:schemeClr val="dk1"/>
                </a:solidFill>
              </a:rPr>
              <a:t>; Πώς μειώνω όσο περισσότερο τις επιπτώσεις στο περιβάλλον και στην κοινωνία μέσα στην οποία δραστηριοποιούμαι; </a:t>
            </a:r>
            <a:endParaRPr dirty="0">
              <a:solidFill>
                <a:schemeClr val="dk1"/>
              </a:solidFill>
            </a:endParaRPr>
          </a:p>
          <a:p>
            <a:pPr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Πώς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βελτιώνω</a:t>
            </a:r>
            <a:r>
              <a:rPr lang="en-GB" dirty="0">
                <a:solidFill>
                  <a:schemeClr val="dk1"/>
                </a:solidFill>
              </a:rPr>
              <a:t> </a:t>
            </a:r>
            <a:r>
              <a:rPr lang="el-GR" dirty="0">
                <a:solidFill>
                  <a:schemeClr val="dk1"/>
                </a:solidFill>
              </a:rPr>
              <a:t>συνειδητά</a:t>
            </a:r>
            <a:r>
              <a:rPr lang="en-GB" dirty="0">
                <a:solidFill>
                  <a:schemeClr val="dk1"/>
                </a:solidFill>
              </a:rPr>
              <a:t> και </a:t>
            </a:r>
            <a:r>
              <a:rPr lang="el-GR" dirty="0">
                <a:solidFill>
                  <a:schemeClr val="dk1"/>
                </a:solidFill>
              </a:rPr>
              <a:t>έμπρακτα</a:t>
            </a:r>
            <a:r>
              <a:rPr lang="en-GB" dirty="0">
                <a:solidFill>
                  <a:schemeClr val="dk1"/>
                </a:solidFill>
              </a:rPr>
              <a:t> τη ζωή των ανθρώπων που εξυπηρετώ, που συμβιώνω και γειτονεύω αλλά και το περιβάλλον;</a:t>
            </a:r>
            <a:endParaRPr dirty="0">
              <a:solidFill>
                <a:schemeClr val="dk1"/>
              </a:solidFill>
            </a:endParaRPr>
          </a:p>
          <a:p>
            <a:pPr>
              <a:spcBef>
                <a:spcPts val="1333"/>
              </a:spcBef>
              <a:buClr>
                <a:srgbClr val="660033"/>
              </a:buClr>
              <a:buSzPts val="1550"/>
            </a:pPr>
            <a:r>
              <a:rPr lang="el-GR" dirty="0">
                <a:solidFill>
                  <a:schemeClr val="dk1"/>
                </a:solidFill>
              </a:rPr>
              <a:t>Ποια</a:t>
            </a:r>
            <a:r>
              <a:rPr lang="en-GB" dirty="0">
                <a:solidFill>
                  <a:schemeClr val="dk1"/>
                </a:solidFill>
              </a:rPr>
              <a:t> κριτήρια καθιστούν την επιχείρησή μου κοινωνική; Ποιους δείκτες παρακολουθώ;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1979</TotalTime>
  <Words>943</Words>
  <Application>Microsoft Office PowerPoint</Application>
  <PresentationFormat>Widescreen</PresentationFormat>
  <Paragraphs>79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 3</vt:lpstr>
      <vt:lpstr>Wisp</vt:lpstr>
      <vt:lpstr>Ενότητα 9 Ο δρόμος προς την επιχειρηματικότητα</vt:lpstr>
      <vt:lpstr>Περιεχόμενα</vt:lpstr>
      <vt:lpstr>Ανακεφαλαίωση - Αναδρομή</vt:lpstr>
      <vt:lpstr>Βήματα και προετοιμασία για την εκκίνηση του επιχειρηματικού εγχειρήματος</vt:lpstr>
      <vt:lpstr>Αρχική ιδέα και όραμα</vt:lpstr>
      <vt:lpstr>Έρευνα</vt:lpstr>
      <vt:lpstr>Σχεδιασμός</vt:lpstr>
      <vt:lpstr>Πειραματισμός</vt:lpstr>
      <vt:lpstr>Βιωσιμότητα και θετικός αντίκτυπος</vt:lpstr>
      <vt:lpstr>Προώθηση - Συνέργειες</vt:lpstr>
      <vt:lpstr>Θεσμικό πλαίσιο</vt:lpstr>
      <vt:lpstr>Κρίσιμοι συντελεστές</vt:lpstr>
      <vt:lpstr>Κεντρικά συμπεράσματα</vt:lpstr>
      <vt:lpstr>Αξιολόγηση προγράμματος</vt:lpstr>
      <vt:lpstr>Δεσμεύσεις</vt:lpstr>
      <vt:lpstr>Καλή αρχή στο επιχειρηματικό σας ταξίδι!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Οδηγιες προσβασιμοτητασ για εγγραφα word</dc:title>
  <dc:creator>Μηλιτσοπούλου Χρυσάνθη</dc:creator>
  <cp:revision>454</cp:revision>
  <dcterms:created xsi:type="dcterms:W3CDTF">2021-05-10T06:08:03Z</dcterms:created>
  <dcterms:modified xsi:type="dcterms:W3CDTF">2023-10-28T05:09:18Z</dcterms:modified>
</cp:coreProperties>
</file>